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377" r:id="rId2"/>
    <p:sldId id="1401" r:id="rId3"/>
    <p:sldId id="1388" r:id="rId4"/>
    <p:sldId id="1397" r:id="rId5"/>
    <p:sldId id="1387" r:id="rId6"/>
    <p:sldId id="1386" r:id="rId7"/>
    <p:sldId id="1385" r:id="rId8"/>
    <p:sldId id="1384" r:id="rId9"/>
    <p:sldId id="1383" r:id="rId10"/>
    <p:sldId id="324" r:id="rId11"/>
    <p:sldId id="325" r:id="rId12"/>
    <p:sldId id="326" r:id="rId13"/>
    <p:sldId id="327" r:id="rId14"/>
    <p:sldId id="328" r:id="rId15"/>
    <p:sldId id="1390" r:id="rId16"/>
    <p:sldId id="1398" r:id="rId17"/>
    <p:sldId id="33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9FF96-8FCE-4CB0-B83D-A90A66C9EF0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4EF32-8D9B-4FC3-9F35-B5179C264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5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5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5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5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5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5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9EC06-229F-4118-8FFE-79040049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02E7FD-D291-441E-BB63-E81060F3A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0DA43-3821-452D-A296-650D93A7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30867-BD42-4067-86D5-D172B703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59F8D-5933-4DEF-8E13-4B59116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2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2BD4D-03C6-48A3-AC0D-D0125C34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CFA03E-E551-4E08-BCFF-27F0E3A8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F7F6C-5D2A-49D5-8CB7-6EA893A8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BB1B1-F9A8-47A9-B66F-332AB237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36678F-69F8-4A59-BE95-C8CC8DA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D7D328-94D3-4222-998E-7EABE8757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431B0B-B167-4EC5-AA43-4FBF7986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362AA-D104-462F-AC02-C008BD07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7CDA9-44C9-403D-86F6-80C9C118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A2F71-78FB-4C35-83D6-5D1050E1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4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279963"/>
            <a:ext cx="10363202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3" y="933454"/>
            <a:ext cx="10363202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5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319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4B7EF-8BF8-40C8-B703-F538E4D8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32422-E573-4617-987D-667C53BE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ED90C-DF79-437D-B2E0-790B992C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FA7DD-D8BD-41C6-924F-9466C231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9E597-428A-4EFC-90CA-475CBE01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7B19A-AE23-4721-B65D-6F9677F0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B8740D-610F-419C-B6F2-3753A49E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4E17D-1FFF-444E-B0DF-E7743FA0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C89BD-FADA-430A-BAEB-81285099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A3CF0D-823D-4E54-991F-A0ECBE5D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3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A6C43-E644-485F-A626-B3F97B14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24201-AA3F-45C8-BA48-F43C210DC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745C06-6700-4FD9-AB96-2B0CE8558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D7D767-6867-4E19-9CD6-51BDD17D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DDCD83-FF3E-42A0-B187-87A43C7C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271546-51F5-4E67-825E-D62A9F0E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5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362C8-7D96-4B95-B321-48FAF206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82306-2824-4DFB-BE3D-CE93AE03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31578F-4754-4B0A-B9DB-D9754323E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B0280F-48A9-4A57-913D-3ED9A6316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DCCFAA-E801-4C99-9AF8-C915E3A0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86A6B-9051-4CC1-AF3C-3A0B0D7D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6445E7-3F1A-4E90-B5AC-431E9CC7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69C360-E0E2-499D-AE69-4B5A0753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0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E0384-4FDE-4FE5-BC01-266972F0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73EA34-5F5B-4370-B73A-71DD0090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1250B1-41B2-4CE6-ADBE-EFCCA19B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CCBCB6-9914-4527-9B10-460B8926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673FAA-A5D3-4EFB-A121-2E3EBEB9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A6B76A-EB1D-4144-94FD-50E6577E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1CEA8A-7754-4405-888E-BC37CFBF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8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2D81F-A15A-4552-8CAF-BC8612C9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9F69F-39EB-461C-A2E9-71809470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3AEC9A-5848-4AB3-965A-C5E8F6FE3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FCEAD2-F274-4343-AB53-2C2C9B0D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06BE5-AF34-4825-ABAE-835B41C8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DD6EFD-A255-499B-893A-921936CD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97154-66A8-4618-AA54-84E2ED35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7026FD-B847-48C5-A037-66650E6A3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CE1903-26B1-47B6-8D61-63A1D83D6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8FA72A-0923-473F-87AC-756F3596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F3DD01-FCFE-4AC4-905A-C63E79F9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B65F7-62D2-48EF-909C-F99AC523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5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64940-2E9A-4584-B68A-37B81967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981C73-DDAF-4B9A-B92B-ACD465901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DFCF-CBF7-4D76-B4AB-2AA74F9AC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ABBD-BB6E-445D-BA71-ACA8152C6F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B4354-B053-452D-9AB6-8DFE8BFD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1EFC5-2ECF-4716-A0CD-0CC4696A3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1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gorzdrav.org/p/glicerin-rr-naruzhn-25g-44943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14320"/>
            <a:ext cx="12192000" cy="192003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00984" y="2488568"/>
            <a:ext cx="8994738" cy="2060439"/>
          </a:xfrm>
          <a:prstGeom prst="rect">
            <a:avLst/>
          </a:prstGeom>
        </p:spPr>
        <p:txBody>
          <a:bodyPr vert="horz" wrap="square" lIns="0" tIns="28832" rIns="0" bIns="0" rtlCol="0">
            <a:spAutoFit/>
          </a:bodyPr>
          <a:lstStyle/>
          <a:p>
            <a:pPr marL="37962">
              <a:spcBef>
                <a:spcPts val="227"/>
              </a:spcBef>
              <a:spcAft>
                <a:spcPts val="1200"/>
              </a:spcAft>
            </a:pP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Физические и химические свойства многоатомных спиртов. Применение </a:t>
            </a:r>
            <a:endParaRPr lang="uz-Latn-UZ" sz="4400" b="1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70342" y="2255635"/>
            <a:ext cx="586788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80790" y="4195530"/>
            <a:ext cx="576340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47938" y="519519"/>
            <a:ext cx="1676050" cy="109790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57312" y="485519"/>
            <a:ext cx="1670953" cy="114108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843661" y="538642"/>
            <a:ext cx="1670953" cy="1141081"/>
          </a:xfrm>
          <a:prstGeom prst="rect">
            <a:avLst/>
          </a:prstGeom>
        </p:spPr>
        <p:txBody>
          <a:bodyPr vert="horz" wrap="square" lIns="0" tIns="32765" rIns="0" bIns="0" rtlCol="0">
            <a:spAutoFit/>
          </a:bodyPr>
          <a:lstStyle/>
          <a:p>
            <a:pPr algn="ctr">
              <a:spcBef>
                <a:spcPts val="258"/>
              </a:spcBef>
            </a:pPr>
            <a:r>
              <a:rPr lang="en-US" sz="3600" b="1" spc="21" dirty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ru-RU" sz="3600" b="1" spc="2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649054" y="379314"/>
            <a:ext cx="4272896" cy="1138476"/>
          </a:xfrm>
          <a:prstGeom prst="rect">
            <a:avLst/>
          </a:prstGeom>
        </p:spPr>
        <p:txBody>
          <a:bodyPr vert="horz" wrap="square" lIns="0" tIns="3018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50" defTabSz="1889997">
              <a:spcBef>
                <a:spcPts val="235"/>
              </a:spcBef>
              <a:defRPr/>
            </a:pPr>
            <a:r>
              <a:rPr lang="ru-RU" sz="7200" kern="0" spc="21" dirty="0">
                <a:solidFill>
                  <a:sysClr val="window" lastClr="FFFFFF"/>
                </a:solidFill>
              </a:rPr>
              <a:t>Химия</a:t>
            </a:r>
            <a:endParaRPr lang="en-US" sz="72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161569" y="651263"/>
            <a:ext cx="236171" cy="48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281087" y="956458"/>
            <a:ext cx="441007" cy="588009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334803" y="1306381"/>
            <a:ext cx="332362" cy="18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827979" y="955587"/>
            <a:ext cx="463318" cy="589322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880403" y="1232008"/>
            <a:ext cx="357400" cy="259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9756" r="9756"/>
          <a:stretch>
            <a:fillRect/>
          </a:stretch>
        </p:blipFill>
        <p:spPr>
          <a:xfrm>
            <a:off x="8908944" y="4195530"/>
            <a:ext cx="2508599" cy="23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8367" y="501651"/>
            <a:ext cx="1123526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67" b="1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этиленгликоля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8367" y="4828303"/>
            <a:ext cx="340995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Синтез полимерных материалов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68800" y="4828303"/>
            <a:ext cx="340783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Получение волокна лавсана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03684" y="4828303"/>
            <a:ext cx="3409949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В качестве антифриза</a:t>
            </a:r>
          </a:p>
        </p:txBody>
      </p:sp>
      <p:pic>
        <p:nvPicPr>
          <p:cNvPr id="13314" name="Picture 2" descr="Картинки по запросу полимерные материа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9" y="1965018"/>
            <a:ext cx="2714444" cy="26430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ртинки по запросу волокно лавса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34" y="1968082"/>
            <a:ext cx="2672967" cy="26400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артинки по запросу антифри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255" y="1980544"/>
            <a:ext cx="2656808" cy="26150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2112" y="349251"/>
            <a:ext cx="1123526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67" b="1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этиленгликоля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93902" y="4858308"/>
            <a:ext cx="340995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Получение пластификаторов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27114" y="4856006"/>
            <a:ext cx="3409949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В лакокрасочной промышленности</a:t>
            </a:r>
          </a:p>
        </p:txBody>
      </p:sp>
      <p:pic>
        <p:nvPicPr>
          <p:cNvPr id="14338" name="Picture 2" descr="Картинки по запросу пластифика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57" y="1993007"/>
            <a:ext cx="2714444" cy="26400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и по запросу лакокрасочная промышленнос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84" y="1993007"/>
            <a:ext cx="2656808" cy="26400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048622">
            <a:extLst>
              <a:ext uri="{FF2B5EF4-FFF2-40B4-BE49-F238E27FC236}">
                <a16:creationId xmlns:a16="http://schemas.microsoft.com/office/drawing/2014/main" id="{DF7F0308-98AA-4C6D-9B27-1990EBC3374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numCol="1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Применение этиленгликоля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8367" y="501651"/>
            <a:ext cx="1123526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67" b="1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глицерина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8367" y="4828303"/>
            <a:ext cx="340995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Приготовление мазей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68800" y="4828303"/>
            <a:ext cx="340783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В кожевенной промышленности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03684" y="4828303"/>
            <a:ext cx="3409949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В текстильной промышленности</a:t>
            </a:r>
          </a:p>
        </p:txBody>
      </p:sp>
      <p:pic>
        <p:nvPicPr>
          <p:cNvPr id="15362" name="Picture 2" descr="Картинки по запросу маз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20" y="1968613"/>
            <a:ext cx="2714443" cy="2639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ртинки по запросу кожевенная промышленнос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34" y="1968613"/>
            <a:ext cx="2672967" cy="26150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Картинки по запросу текстильная промышленнос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255" y="1968613"/>
            <a:ext cx="2656807" cy="26400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048622">
            <a:extLst>
              <a:ext uri="{FF2B5EF4-FFF2-40B4-BE49-F238E27FC236}">
                <a16:creationId xmlns:a16="http://schemas.microsoft.com/office/drawing/2014/main" id="{5E8FABDB-589D-44B0-B290-49E408EFA37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numCol="1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Применение глицерина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8367" y="501651"/>
            <a:ext cx="1123526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67" b="1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глицерина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8367" y="4828303"/>
            <a:ext cx="340995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В косметических средствах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68800" y="4828303"/>
            <a:ext cx="340783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Как добавка в зубных пастах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03684" y="4828303"/>
            <a:ext cx="340994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Изготовления клея</a:t>
            </a:r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9" y="2017925"/>
            <a:ext cx="2714444" cy="26150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17" y="2042834"/>
            <a:ext cx="2672967" cy="26150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Картинки по запросу клей на основе глицери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255" y="2017925"/>
            <a:ext cx="2656808" cy="26400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048622">
            <a:extLst>
              <a:ext uri="{FF2B5EF4-FFF2-40B4-BE49-F238E27FC236}">
                <a16:creationId xmlns:a16="http://schemas.microsoft.com/office/drawing/2014/main" id="{499E015F-9CA7-4B94-B5D5-94BA8ECF3A4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numCol="1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Применение глицерина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8367" y="501651"/>
            <a:ext cx="1123526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67" b="1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глицерина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93902" y="4822511"/>
            <a:ext cx="340995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Получение антифризов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36249" y="4805206"/>
            <a:ext cx="340783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Получение нитроглицерина</a:t>
            </a:r>
          </a:p>
        </p:txBody>
      </p:sp>
      <p:pic>
        <p:nvPicPr>
          <p:cNvPr id="17410" name="Picture 2" descr="Картинки по запросу антифри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54" y="1993008"/>
            <a:ext cx="2714444" cy="26150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ртинки по запросу нитроглицер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85" y="1993008"/>
            <a:ext cx="2672967" cy="26150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048622">
            <a:extLst>
              <a:ext uri="{FF2B5EF4-FFF2-40B4-BE49-F238E27FC236}">
                <a16:creationId xmlns:a16="http://schemas.microsoft.com/office/drawing/2014/main" id="{C8EC4BC5-8D7D-4375-91B6-B26B32EFD92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numCol="1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Применение глицерина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Закрепление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DC919A-FA18-421D-BE11-F8E0209CA6D2}"/>
              </a:ext>
            </a:extLst>
          </p:cNvPr>
          <p:cNvSpPr txBox="1"/>
          <p:nvPr/>
        </p:nvSpPr>
        <p:spPr>
          <a:xfrm>
            <a:off x="278296" y="1316630"/>
            <a:ext cx="11529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Напишите уравнение взаимодействия натрия с глицерином</a:t>
            </a:r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AE28909D-4C1F-4780-9096-72A5DF74B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0720" y="3468139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98AC430-5259-45DE-85D4-47AEF4EC9446}"/>
              </a:ext>
            </a:extLst>
          </p:cNvPr>
          <p:cNvSpPr/>
          <p:nvPr/>
        </p:nvSpPr>
        <p:spPr>
          <a:xfrm>
            <a:off x="1099931" y="2730276"/>
            <a:ext cx="9766852" cy="2687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-O-H          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-O-Na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CH-O-H       +3Na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-O-Na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-O-H          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-O-Na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C6C2C53-5A38-4624-8DDC-35A6E3666C12}"/>
              </a:ext>
            </a:extLst>
          </p:cNvPr>
          <p:cNvCxnSpPr/>
          <p:nvPr/>
        </p:nvCxnSpPr>
        <p:spPr>
          <a:xfrm>
            <a:off x="5022574" y="4100706"/>
            <a:ext cx="1590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62CE2DC-C362-4B25-BB06-BB4C2E9F8841}"/>
              </a:ext>
            </a:extLst>
          </p:cNvPr>
          <p:cNvCxnSpPr/>
          <p:nvPr/>
        </p:nvCxnSpPr>
        <p:spPr>
          <a:xfrm>
            <a:off x="1351722" y="3468139"/>
            <a:ext cx="0" cy="362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A1072A2-4BC2-42AA-9B30-17BE709A9769}"/>
              </a:ext>
            </a:extLst>
          </p:cNvPr>
          <p:cNvCxnSpPr/>
          <p:nvPr/>
        </p:nvCxnSpPr>
        <p:spPr>
          <a:xfrm>
            <a:off x="6964018" y="3468139"/>
            <a:ext cx="0" cy="362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217D5E8-EC24-49F6-81F0-E4239CCB6E19}"/>
              </a:ext>
            </a:extLst>
          </p:cNvPr>
          <p:cNvCxnSpPr/>
          <p:nvPr/>
        </p:nvCxnSpPr>
        <p:spPr>
          <a:xfrm>
            <a:off x="1351722" y="4448800"/>
            <a:ext cx="0" cy="362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D92C951-7C45-464F-90FC-86D70F2419E2}"/>
              </a:ext>
            </a:extLst>
          </p:cNvPr>
          <p:cNvCxnSpPr/>
          <p:nvPr/>
        </p:nvCxnSpPr>
        <p:spPr>
          <a:xfrm>
            <a:off x="6964018" y="4450740"/>
            <a:ext cx="0" cy="362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3D3E622-209A-4FC8-A25A-0AE8D6E18EAB}"/>
              </a:ext>
            </a:extLst>
          </p:cNvPr>
          <p:cNvSpPr/>
          <p:nvPr/>
        </p:nvSpPr>
        <p:spPr>
          <a:xfrm>
            <a:off x="9575725" y="3802469"/>
            <a:ext cx="1754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+1,5H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7B92026-5F72-4005-8F7B-5E2E73A289D5}"/>
              </a:ext>
            </a:extLst>
          </p:cNvPr>
          <p:cNvCxnSpPr/>
          <p:nvPr/>
        </p:nvCxnSpPr>
        <p:spPr>
          <a:xfrm flipV="1">
            <a:off x="11165986" y="3830867"/>
            <a:ext cx="0" cy="56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" grpId="0"/>
      <p:bldP spid="7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Закрепление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5A34B4-DF8A-401D-B502-702769359E64}"/>
              </a:ext>
            </a:extLst>
          </p:cNvPr>
          <p:cNvSpPr txBox="1"/>
          <p:nvPr/>
        </p:nvSpPr>
        <p:spPr>
          <a:xfrm>
            <a:off x="371061" y="1167424"/>
            <a:ext cx="1144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Что образуется при действии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галогеноводородов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на многоатомные спирты? </a:t>
            </a:r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7ADD3426-A077-4CD5-ADD9-00652A622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345" y="3590819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6CC3D4C-4426-47C1-8DD1-A95EE057E0D9}"/>
              </a:ext>
            </a:extLst>
          </p:cNvPr>
          <p:cNvSpPr/>
          <p:nvPr/>
        </p:nvSpPr>
        <p:spPr>
          <a:xfrm>
            <a:off x="1683027" y="2349117"/>
            <a:ext cx="6559826" cy="17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   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8CA74CF-FF35-4A02-8DA1-FCFA56DB25FB}"/>
              </a:ext>
            </a:extLst>
          </p:cNvPr>
          <p:cNvCxnSpPr/>
          <p:nvPr/>
        </p:nvCxnSpPr>
        <p:spPr>
          <a:xfrm>
            <a:off x="1921565" y="3154017"/>
            <a:ext cx="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02046C9-CE3C-4B78-8062-D10F7B9D1116}"/>
              </a:ext>
            </a:extLst>
          </p:cNvPr>
          <p:cNvCxnSpPr>
            <a:cxnSpLocks/>
          </p:cNvCxnSpPr>
          <p:nvPr/>
        </p:nvCxnSpPr>
        <p:spPr>
          <a:xfrm>
            <a:off x="6493565" y="3154017"/>
            <a:ext cx="0" cy="3087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E1768B2-CF0D-4D7D-BA3F-5276527EB849}"/>
              </a:ext>
            </a:extLst>
          </p:cNvPr>
          <p:cNvSpPr/>
          <p:nvPr/>
        </p:nvSpPr>
        <p:spPr>
          <a:xfrm>
            <a:off x="8431998" y="2904789"/>
            <a:ext cx="1317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60341-1C09-4FBB-89AA-C3A319D58BDA}"/>
              </a:ext>
            </a:extLst>
          </p:cNvPr>
          <p:cNvSpPr txBox="1"/>
          <p:nvPr/>
        </p:nvSpPr>
        <p:spPr>
          <a:xfrm>
            <a:off x="3618123" y="2888686"/>
            <a:ext cx="12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+HCl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FEDCBA6-E925-4315-89B6-EC981363A6A0}"/>
              </a:ext>
            </a:extLst>
          </p:cNvPr>
          <p:cNvCxnSpPr/>
          <p:nvPr/>
        </p:nvCxnSpPr>
        <p:spPr>
          <a:xfrm>
            <a:off x="4962940" y="3226248"/>
            <a:ext cx="1186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7F9B686-D614-44A0-9995-219B03BE4026}"/>
              </a:ext>
            </a:extLst>
          </p:cNvPr>
          <p:cNvSpPr/>
          <p:nvPr/>
        </p:nvSpPr>
        <p:spPr>
          <a:xfrm>
            <a:off x="1683026" y="4565035"/>
            <a:ext cx="6904381" cy="17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   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   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-Cl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37E0D1A-643D-4665-AE54-E62606F84B0E}"/>
              </a:ext>
            </a:extLst>
          </p:cNvPr>
          <p:cNvSpPr/>
          <p:nvPr/>
        </p:nvSpPr>
        <p:spPr>
          <a:xfrm>
            <a:off x="8242853" y="5176964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+2H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923B1-DFCC-446C-83A2-2606503E4531}"/>
              </a:ext>
            </a:extLst>
          </p:cNvPr>
          <p:cNvSpPr txBox="1"/>
          <p:nvPr/>
        </p:nvSpPr>
        <p:spPr>
          <a:xfrm>
            <a:off x="3640025" y="5205618"/>
            <a:ext cx="146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+2HCl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BEE27D4-BD8C-4397-AAB4-3F40143CE346}"/>
              </a:ext>
            </a:extLst>
          </p:cNvPr>
          <p:cNvCxnSpPr/>
          <p:nvPr/>
        </p:nvCxnSpPr>
        <p:spPr>
          <a:xfrm>
            <a:off x="5109620" y="5526156"/>
            <a:ext cx="1171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F52CA56-1015-4B01-BDCD-C08CA54D794F}"/>
              </a:ext>
            </a:extLst>
          </p:cNvPr>
          <p:cNvCxnSpPr/>
          <p:nvPr/>
        </p:nvCxnSpPr>
        <p:spPr>
          <a:xfrm>
            <a:off x="6493565" y="5335656"/>
            <a:ext cx="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0D59C36-0FE0-4C66-9B7B-004A9517C5AF}"/>
              </a:ext>
            </a:extLst>
          </p:cNvPr>
          <p:cNvCxnSpPr/>
          <p:nvPr/>
        </p:nvCxnSpPr>
        <p:spPr>
          <a:xfrm>
            <a:off x="1921565" y="5335656"/>
            <a:ext cx="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96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>Задания для самостоятельного выполнения</a:t>
            </a: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09435F-1FFA-4C50-AB8B-DFE421DA4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442" y="4235458"/>
            <a:ext cx="4561116" cy="190344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650BC7-25C3-44D0-AF6C-EEE3992D6368}"/>
              </a:ext>
            </a:extLst>
          </p:cNvPr>
          <p:cNvSpPr/>
          <p:nvPr/>
        </p:nvSpPr>
        <p:spPr>
          <a:xfrm>
            <a:off x="328935" y="1416894"/>
            <a:ext cx="11969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Прочитайте параграф 22 и решите № 5,6 на стр. 89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4115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1D34F7-78C2-4710-936F-63EB2EC0C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Многоатомные спирты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- это органические соединения, в молекулах которых содержатся две или более гидроксильных групп, соединенных с углеводородным радикалом.</a:t>
            </a:r>
          </a:p>
          <a:p>
            <a:pPr marL="0" indent="0" algn="just">
              <a:buNone/>
            </a:pP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048622">
            <a:extLst>
              <a:ext uri="{FF2B5EF4-FFF2-40B4-BE49-F238E27FC236}">
                <a16:creationId xmlns:a16="http://schemas.microsoft.com/office/drawing/2014/main" id="{9CE58DD1-9ED6-4792-901D-D4A67CCCCD5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Многоатомные спирты</a:t>
            </a: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A256102-E3E1-4892-A753-DB1877E40D3C}"/>
              </a:ext>
            </a:extLst>
          </p:cNvPr>
          <p:cNvSpPr/>
          <p:nvPr/>
        </p:nvSpPr>
        <p:spPr>
          <a:xfrm>
            <a:off x="2130650" y="6234993"/>
            <a:ext cx="2900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Этиленгликоль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8C598D-49CC-430F-B7A6-1A943949D24F}"/>
              </a:ext>
            </a:extLst>
          </p:cNvPr>
          <p:cNvSpPr/>
          <p:nvPr/>
        </p:nvSpPr>
        <p:spPr>
          <a:xfrm>
            <a:off x="7952584" y="6235441"/>
            <a:ext cx="1898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Глицерин</a:t>
            </a:r>
          </a:p>
        </p:txBody>
      </p:sp>
      <p:pic>
        <p:nvPicPr>
          <p:cNvPr id="10" name="Рисунок 13">
            <a:extLst>
              <a:ext uri="{FF2B5EF4-FFF2-40B4-BE49-F238E27FC236}">
                <a16:creationId xmlns:a16="http://schemas.microsoft.com/office/drawing/2014/main" id="{E4A99467-C337-4983-A740-981F7D0B9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81" y="4542673"/>
            <a:ext cx="2912365" cy="169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98EB94B1-AC25-40D4-841F-01C05A730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09" y="4542673"/>
            <a:ext cx="3325606" cy="169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5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Физические свойства</a:t>
            </a: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8592D38-E7BC-4393-9C46-B2F66004E02B}"/>
              </a:ext>
            </a:extLst>
          </p:cNvPr>
          <p:cNvSpPr/>
          <p:nvPr/>
        </p:nvSpPr>
        <p:spPr>
          <a:xfrm>
            <a:off x="1089707" y="1442525"/>
            <a:ext cx="50062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Этиленгликоль: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E7AFE0-40F1-4681-831A-168EA18A321B}"/>
              </a:ext>
            </a:extLst>
          </p:cNvPr>
          <p:cNvSpPr/>
          <p:nvPr/>
        </p:nvSpPr>
        <p:spPr>
          <a:xfrm>
            <a:off x="7961040" y="2423294"/>
            <a:ext cx="4106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Этиленгликоль</a:t>
            </a:r>
          </a:p>
        </p:txBody>
      </p:sp>
      <p:pic>
        <p:nvPicPr>
          <p:cNvPr id="10" name="Picture 2" descr="Картинки по запросу этиленгликоль">
            <a:extLst>
              <a:ext uri="{FF2B5EF4-FFF2-40B4-BE49-F238E27FC236}">
                <a16:creationId xmlns:a16="http://schemas.microsoft.com/office/drawing/2014/main" id="{93AC670F-291D-4713-9DE1-BE948B2E2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641" y="3233291"/>
            <a:ext cx="3989476" cy="22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3E251F2-1D94-488E-A594-A4CD1FDE5B02}"/>
              </a:ext>
            </a:extLst>
          </p:cNvPr>
          <p:cNvSpPr/>
          <p:nvPr/>
        </p:nvSpPr>
        <p:spPr>
          <a:xfrm>
            <a:off x="818458" y="2211966"/>
            <a:ext cx="448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ядовитое вещество;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0667CC-BA4D-4859-A195-ACB9EAE4CE0B}"/>
              </a:ext>
            </a:extLst>
          </p:cNvPr>
          <p:cNvSpPr/>
          <p:nvPr/>
        </p:nvSpPr>
        <p:spPr>
          <a:xfrm>
            <a:off x="818458" y="3739235"/>
            <a:ext cx="6177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входит в состав антифризов;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0BD324-7DD5-4E29-9110-5F7461A58ADD}"/>
              </a:ext>
            </a:extLst>
          </p:cNvPr>
          <p:cNvSpPr/>
          <p:nvPr/>
        </p:nvSpPr>
        <p:spPr>
          <a:xfrm>
            <a:off x="818458" y="4436748"/>
            <a:ext cx="5671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водные растворы не кристаллизуются при низких температурах.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30C54A-8F56-43D0-B0D6-3D252AEA168A}"/>
              </a:ext>
            </a:extLst>
          </p:cNvPr>
          <p:cNvSpPr/>
          <p:nvPr/>
        </p:nvSpPr>
        <p:spPr>
          <a:xfrm>
            <a:off x="818458" y="2903690"/>
            <a:ext cx="8034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бесцветная сиропообразная жидкость;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Физические свойства</a:t>
            </a: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7986AE46-D226-4F53-8FD2-D5CBA78CF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65F21A-84FA-4B56-84C4-C29DF2398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40867" y="3767325"/>
            <a:ext cx="2857500" cy="28575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40C139-36B3-431F-84B2-1D0E1045F314}"/>
              </a:ext>
            </a:extLst>
          </p:cNvPr>
          <p:cNvSpPr/>
          <p:nvPr/>
        </p:nvSpPr>
        <p:spPr>
          <a:xfrm>
            <a:off x="868035" y="1705062"/>
            <a:ext cx="4230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Глицерин: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2A681A-1821-4160-BD04-A66058E16697}"/>
              </a:ext>
            </a:extLst>
          </p:cNvPr>
          <p:cNvSpPr/>
          <p:nvPr/>
        </p:nvSpPr>
        <p:spPr>
          <a:xfrm>
            <a:off x="738683" y="3240140"/>
            <a:ext cx="540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имеет сладковатый вкус;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2E6710F-0D43-412E-AEBF-7CC28F505414}"/>
              </a:ext>
            </a:extLst>
          </p:cNvPr>
          <p:cNvSpPr/>
          <p:nvPr/>
        </p:nvSpPr>
        <p:spPr>
          <a:xfrm>
            <a:off x="738683" y="3780068"/>
            <a:ext cx="3478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гигроскопичен;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7F547C-B0C7-49C2-A168-B69E5240BBAB}"/>
              </a:ext>
            </a:extLst>
          </p:cNvPr>
          <p:cNvSpPr/>
          <p:nvPr/>
        </p:nvSpPr>
        <p:spPr>
          <a:xfrm>
            <a:off x="738683" y="431739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нелетуч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6" descr="http://www.arkona1994.ru/images/en.png">
            <a:extLst>
              <a:ext uri="{FF2B5EF4-FFF2-40B4-BE49-F238E27FC236}">
                <a16:creationId xmlns:a16="http://schemas.microsoft.com/office/drawing/2014/main" id="{4EF967DF-EA4D-45AE-9485-530943C79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76" y="1606757"/>
            <a:ext cx="3934689" cy="205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33F6F7F-60B1-42DC-B9F1-C562C457F420}"/>
              </a:ext>
            </a:extLst>
          </p:cNvPr>
          <p:cNvSpPr/>
          <p:nvPr/>
        </p:nvSpPr>
        <p:spPr>
          <a:xfrm>
            <a:off x="738683" y="2603925"/>
            <a:ext cx="647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Бесцветная, вязкая жидкость</a:t>
            </a:r>
          </a:p>
        </p:txBody>
      </p:sp>
    </p:spTree>
    <p:extLst>
      <p:ext uri="{BB962C8B-B14F-4D97-AF65-F5344CB8AC3E}">
        <p14:creationId xmlns:p14="http://schemas.microsoft.com/office/powerpoint/2010/main" val="13724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Химические свойства</a:t>
            </a: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E4EDE-358F-4FFA-8004-6DFB244CFF06}"/>
              </a:ext>
            </a:extLst>
          </p:cNvPr>
          <p:cNvSpPr txBox="1"/>
          <p:nvPr/>
        </p:nvSpPr>
        <p:spPr>
          <a:xfrm>
            <a:off x="238539" y="1202982"/>
            <a:ext cx="11608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Этиленгликоль, как и одноатомные спирты, реагирует с ме­таллическим натрием, где идет замещение атомов водорода в гидроксиль­ных группах на атом металла металлом.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E018C4-4762-4FEA-B20B-4D31C972E897}"/>
              </a:ext>
            </a:extLst>
          </p:cNvPr>
          <p:cNvSpPr/>
          <p:nvPr/>
        </p:nvSpPr>
        <p:spPr>
          <a:xfrm>
            <a:off x="1331842" y="3999012"/>
            <a:ext cx="9422297" cy="13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       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ONa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       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03DC34E-A508-49A3-BB80-0291CFD4AF99}"/>
              </a:ext>
            </a:extLst>
          </p:cNvPr>
          <p:cNvCxnSpPr/>
          <p:nvPr/>
        </p:nvCxnSpPr>
        <p:spPr>
          <a:xfrm>
            <a:off x="1550505" y="4524095"/>
            <a:ext cx="0" cy="291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87C13AB-2F4E-4E09-B4A2-879E71C63291}"/>
              </a:ext>
            </a:extLst>
          </p:cNvPr>
          <p:cNvCxnSpPr/>
          <p:nvPr/>
        </p:nvCxnSpPr>
        <p:spPr>
          <a:xfrm>
            <a:off x="6679095" y="4524095"/>
            <a:ext cx="0" cy="291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79D8232-4762-44FA-AD10-B529D6E7F510}"/>
              </a:ext>
            </a:extLst>
          </p:cNvPr>
          <p:cNvSpPr/>
          <p:nvPr/>
        </p:nvSpPr>
        <p:spPr>
          <a:xfrm>
            <a:off x="9346226" y="4346703"/>
            <a:ext cx="1087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6D6E2-3B61-4C56-8BC9-7D38E1173993}"/>
              </a:ext>
            </a:extLst>
          </p:cNvPr>
          <p:cNvSpPr txBox="1"/>
          <p:nvPr/>
        </p:nvSpPr>
        <p:spPr>
          <a:xfrm>
            <a:off x="3417101" y="4335236"/>
            <a:ext cx="134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+2Na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82AFCFA-A16A-42BF-8543-BCE2DC57E7CB}"/>
              </a:ext>
            </a:extLst>
          </p:cNvPr>
          <p:cNvCxnSpPr/>
          <p:nvPr/>
        </p:nvCxnSpPr>
        <p:spPr>
          <a:xfrm>
            <a:off x="5022574" y="4669868"/>
            <a:ext cx="13357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70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Химические свойства</a:t>
            </a: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9F8463-6F4B-4644-981F-64C882369A47}"/>
              </a:ext>
            </a:extLst>
          </p:cNvPr>
          <p:cNvSpPr txBox="1"/>
          <p:nvPr/>
        </p:nvSpPr>
        <p:spPr>
          <a:xfrm>
            <a:off x="357809" y="1247264"/>
            <a:ext cx="11025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глицерине также наблюдается замещение атомов водорода на ще­лочные металлы: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27E8AA-B263-4BD4-B19B-BDE877166E14}"/>
              </a:ext>
            </a:extLst>
          </p:cNvPr>
          <p:cNvSpPr/>
          <p:nvPr/>
        </p:nvSpPr>
        <p:spPr>
          <a:xfrm>
            <a:off x="1212574" y="2773443"/>
            <a:ext cx="9766852" cy="2687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-O-H          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-O-Na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CH-O-H       +3Na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-O-Na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-O-H          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-O-Na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02B7A45-0459-400F-A19E-08A8E0119942}"/>
              </a:ext>
            </a:extLst>
          </p:cNvPr>
          <p:cNvCxnSpPr/>
          <p:nvPr/>
        </p:nvCxnSpPr>
        <p:spPr>
          <a:xfrm>
            <a:off x="5075582" y="4117369"/>
            <a:ext cx="1590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18AA5D1-2333-4E66-9881-8EB18B4E7BB2}"/>
              </a:ext>
            </a:extLst>
          </p:cNvPr>
          <p:cNvCxnSpPr/>
          <p:nvPr/>
        </p:nvCxnSpPr>
        <p:spPr>
          <a:xfrm>
            <a:off x="1404730" y="3484802"/>
            <a:ext cx="0" cy="362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05F230D-7D2A-4C06-B433-B3292AB23D49}"/>
              </a:ext>
            </a:extLst>
          </p:cNvPr>
          <p:cNvCxnSpPr/>
          <p:nvPr/>
        </p:nvCxnSpPr>
        <p:spPr>
          <a:xfrm>
            <a:off x="7017026" y="3484802"/>
            <a:ext cx="0" cy="362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2898516-6346-4A9C-BDA2-E47B5461B734}"/>
              </a:ext>
            </a:extLst>
          </p:cNvPr>
          <p:cNvCxnSpPr/>
          <p:nvPr/>
        </p:nvCxnSpPr>
        <p:spPr>
          <a:xfrm>
            <a:off x="1404730" y="4465463"/>
            <a:ext cx="0" cy="362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5346924-3643-40B1-89FC-77A14CE5C61F}"/>
              </a:ext>
            </a:extLst>
          </p:cNvPr>
          <p:cNvCxnSpPr/>
          <p:nvPr/>
        </p:nvCxnSpPr>
        <p:spPr>
          <a:xfrm>
            <a:off x="7017026" y="4467403"/>
            <a:ext cx="0" cy="362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331410B-D21C-4DF0-B0F1-467FAC05AD84}"/>
              </a:ext>
            </a:extLst>
          </p:cNvPr>
          <p:cNvSpPr/>
          <p:nvPr/>
        </p:nvSpPr>
        <p:spPr>
          <a:xfrm>
            <a:off x="9628733" y="3819132"/>
            <a:ext cx="1754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+1,5H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5DFF6D2-592F-4C7A-A7B9-86735977540D}"/>
              </a:ext>
            </a:extLst>
          </p:cNvPr>
          <p:cNvCxnSpPr/>
          <p:nvPr/>
        </p:nvCxnSpPr>
        <p:spPr>
          <a:xfrm flipV="1">
            <a:off x="11218994" y="3847530"/>
            <a:ext cx="0" cy="56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15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Химические свойства</a:t>
            </a: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A57C8E2C-CB2F-473E-94DF-6FF0CA3A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47E4DC-2911-4338-B8B3-8BF318ABB61B}"/>
              </a:ext>
            </a:extLst>
          </p:cNvPr>
          <p:cNvSpPr txBox="1"/>
          <p:nvPr/>
        </p:nvSpPr>
        <p:spPr>
          <a:xfrm>
            <a:off x="119270" y="1120685"/>
            <a:ext cx="11754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Если воздействовать на спирты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галогеноводородами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протекает замещение гидроксильных групп на атомы галогенов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00BF22-ADF1-4F8C-8885-65F092339980}"/>
              </a:ext>
            </a:extLst>
          </p:cNvPr>
          <p:cNvSpPr/>
          <p:nvPr/>
        </p:nvSpPr>
        <p:spPr>
          <a:xfrm>
            <a:off x="967410" y="2243100"/>
            <a:ext cx="6559826" cy="17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   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8047653-B2BE-43CF-9DEC-E1D4B5A34AE6}"/>
              </a:ext>
            </a:extLst>
          </p:cNvPr>
          <p:cNvCxnSpPr/>
          <p:nvPr/>
        </p:nvCxnSpPr>
        <p:spPr>
          <a:xfrm>
            <a:off x="1205948" y="3048000"/>
            <a:ext cx="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32C894-7A10-419E-B543-222B85AC9B37}"/>
              </a:ext>
            </a:extLst>
          </p:cNvPr>
          <p:cNvCxnSpPr>
            <a:cxnSpLocks/>
          </p:cNvCxnSpPr>
          <p:nvPr/>
        </p:nvCxnSpPr>
        <p:spPr>
          <a:xfrm>
            <a:off x="5777948" y="3048000"/>
            <a:ext cx="0" cy="3087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9BD393F-1158-45F7-BAF3-9F0DD66F521E}"/>
              </a:ext>
            </a:extLst>
          </p:cNvPr>
          <p:cNvSpPr/>
          <p:nvPr/>
        </p:nvSpPr>
        <p:spPr>
          <a:xfrm>
            <a:off x="7716381" y="2798772"/>
            <a:ext cx="1317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736841-CC50-44B5-8C86-E00631706FF9}"/>
              </a:ext>
            </a:extLst>
          </p:cNvPr>
          <p:cNvSpPr txBox="1"/>
          <p:nvPr/>
        </p:nvSpPr>
        <p:spPr>
          <a:xfrm>
            <a:off x="2902506" y="2782669"/>
            <a:ext cx="12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+HCl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F700913-C0DD-4987-AE69-C591F007F63B}"/>
              </a:ext>
            </a:extLst>
          </p:cNvPr>
          <p:cNvCxnSpPr/>
          <p:nvPr/>
        </p:nvCxnSpPr>
        <p:spPr>
          <a:xfrm>
            <a:off x="4247323" y="3120231"/>
            <a:ext cx="1186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5279CE-99AD-4742-AB5E-6ECBD84D97FA}"/>
              </a:ext>
            </a:extLst>
          </p:cNvPr>
          <p:cNvSpPr/>
          <p:nvPr/>
        </p:nvSpPr>
        <p:spPr>
          <a:xfrm>
            <a:off x="967409" y="4459018"/>
            <a:ext cx="6904381" cy="17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   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   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-Cl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42FC2F8-2D24-47FF-8674-A8F34490B008}"/>
              </a:ext>
            </a:extLst>
          </p:cNvPr>
          <p:cNvSpPr/>
          <p:nvPr/>
        </p:nvSpPr>
        <p:spPr>
          <a:xfrm>
            <a:off x="7527236" y="5070947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+2H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8DEBDD-52C7-43DC-9280-6D7AFA9E36BE}"/>
              </a:ext>
            </a:extLst>
          </p:cNvPr>
          <p:cNvSpPr txBox="1"/>
          <p:nvPr/>
        </p:nvSpPr>
        <p:spPr>
          <a:xfrm>
            <a:off x="2924408" y="5099601"/>
            <a:ext cx="146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+2HCl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00088DC-FF3E-4900-8B57-FC90830A483B}"/>
              </a:ext>
            </a:extLst>
          </p:cNvPr>
          <p:cNvCxnSpPr/>
          <p:nvPr/>
        </p:nvCxnSpPr>
        <p:spPr>
          <a:xfrm>
            <a:off x="4394003" y="5420139"/>
            <a:ext cx="1171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174C107-D7C6-4D63-ABA7-E70EC81BF243}"/>
              </a:ext>
            </a:extLst>
          </p:cNvPr>
          <p:cNvCxnSpPr/>
          <p:nvPr/>
        </p:nvCxnSpPr>
        <p:spPr>
          <a:xfrm>
            <a:off x="5777948" y="5229639"/>
            <a:ext cx="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92F2399-0829-42C6-AE34-06AC50D03197}"/>
              </a:ext>
            </a:extLst>
          </p:cNvPr>
          <p:cNvCxnSpPr/>
          <p:nvPr/>
        </p:nvCxnSpPr>
        <p:spPr>
          <a:xfrm>
            <a:off x="1205948" y="5229639"/>
            <a:ext cx="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15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Химические свойства</a:t>
            </a: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926D7-89A7-430D-B1AB-03AEF329A9DD}"/>
              </a:ext>
            </a:extLst>
          </p:cNvPr>
          <p:cNvSpPr txBox="1"/>
          <p:nvPr/>
        </p:nvSpPr>
        <p:spPr>
          <a:xfrm>
            <a:off x="112644" y="1055004"/>
            <a:ext cx="11966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При воздействии на многоатомные спирты свежеприготовленным рас­твором гидроксида меди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образуется раствор темно - синего цвета. Дан­ная реакция является качественной реакцией на многоатомные спирты.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093DDC-786C-4358-9E55-A0CA6E089F03}"/>
              </a:ext>
            </a:extLst>
          </p:cNvPr>
          <p:cNvSpPr/>
          <p:nvPr/>
        </p:nvSpPr>
        <p:spPr>
          <a:xfrm>
            <a:off x="470453" y="3363328"/>
            <a:ext cx="10992678" cy="272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         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H-C-O-H                    H-C-O                    O-C-H          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H-C-O-H                    H-C-O                    O-C-H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         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BB8FF6C-9AF1-4BB6-BC55-856892A1B436}"/>
              </a:ext>
            </a:extLst>
          </p:cNvPr>
          <p:cNvCxnSpPr/>
          <p:nvPr/>
        </p:nvCxnSpPr>
        <p:spPr>
          <a:xfrm>
            <a:off x="1232453" y="3847530"/>
            <a:ext cx="0" cy="234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363E09A-644D-43F1-8960-71EA12D054C3}"/>
              </a:ext>
            </a:extLst>
          </p:cNvPr>
          <p:cNvCxnSpPr/>
          <p:nvPr/>
        </p:nvCxnSpPr>
        <p:spPr>
          <a:xfrm>
            <a:off x="1225828" y="4574200"/>
            <a:ext cx="0" cy="234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F9FCE3E-D7BD-4924-83A8-90465121DA11}"/>
              </a:ext>
            </a:extLst>
          </p:cNvPr>
          <p:cNvCxnSpPr/>
          <p:nvPr/>
        </p:nvCxnSpPr>
        <p:spPr>
          <a:xfrm>
            <a:off x="1225828" y="5300870"/>
            <a:ext cx="0" cy="234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88B82F-F2F5-4675-8482-5B3C6B862B2B}"/>
              </a:ext>
            </a:extLst>
          </p:cNvPr>
          <p:cNvCxnSpPr/>
          <p:nvPr/>
        </p:nvCxnSpPr>
        <p:spPr>
          <a:xfrm>
            <a:off x="5493027" y="3909365"/>
            <a:ext cx="0" cy="234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C455177-9272-45BC-A78D-3ABB396BCAA5}"/>
              </a:ext>
            </a:extLst>
          </p:cNvPr>
          <p:cNvCxnSpPr/>
          <p:nvPr/>
        </p:nvCxnSpPr>
        <p:spPr>
          <a:xfrm>
            <a:off x="5572541" y="4574200"/>
            <a:ext cx="0" cy="234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BB4036B-32B5-4E66-B51F-3AF8449557A8}"/>
              </a:ext>
            </a:extLst>
          </p:cNvPr>
          <p:cNvCxnSpPr/>
          <p:nvPr/>
        </p:nvCxnSpPr>
        <p:spPr>
          <a:xfrm>
            <a:off x="5572541" y="5300870"/>
            <a:ext cx="0" cy="234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5C73A43-B16E-473C-AE2B-3DB9CCEA1EDD}"/>
              </a:ext>
            </a:extLst>
          </p:cNvPr>
          <p:cNvCxnSpPr/>
          <p:nvPr/>
        </p:nvCxnSpPr>
        <p:spPr>
          <a:xfrm>
            <a:off x="9462053" y="3929243"/>
            <a:ext cx="0" cy="234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48471C0-A8A8-4994-B4ED-C78708F5962E}"/>
              </a:ext>
            </a:extLst>
          </p:cNvPr>
          <p:cNvCxnSpPr/>
          <p:nvPr/>
        </p:nvCxnSpPr>
        <p:spPr>
          <a:xfrm>
            <a:off x="2299253" y="4914330"/>
            <a:ext cx="0" cy="234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A64C683-9860-4200-AB54-E72F0ED1CB4D}"/>
              </a:ext>
            </a:extLst>
          </p:cNvPr>
          <p:cNvCxnSpPr/>
          <p:nvPr/>
        </p:nvCxnSpPr>
        <p:spPr>
          <a:xfrm>
            <a:off x="9462054" y="4599297"/>
            <a:ext cx="0" cy="234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6AC96F6-EC8D-4DF1-A71A-0BB7C062DD26}"/>
              </a:ext>
            </a:extLst>
          </p:cNvPr>
          <p:cNvCxnSpPr/>
          <p:nvPr/>
        </p:nvCxnSpPr>
        <p:spPr>
          <a:xfrm>
            <a:off x="8965097" y="5300870"/>
            <a:ext cx="0" cy="234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97B9258-B3D7-45AD-A712-074AFD3BCE9E}"/>
              </a:ext>
            </a:extLst>
          </p:cNvPr>
          <p:cNvCxnSpPr/>
          <p:nvPr/>
        </p:nvCxnSpPr>
        <p:spPr>
          <a:xfrm>
            <a:off x="9508436" y="5296444"/>
            <a:ext cx="0" cy="234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FD76EF-6FCA-44E4-A32B-A2CD3D1516C4}"/>
              </a:ext>
            </a:extLst>
          </p:cNvPr>
          <p:cNvSpPr/>
          <p:nvPr/>
        </p:nvSpPr>
        <p:spPr>
          <a:xfrm>
            <a:off x="2466076" y="4429660"/>
            <a:ext cx="1866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+Cu(OH)</a:t>
            </a:r>
            <a:r>
              <a:rPr lang="en-US" sz="2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BF66FC8-004A-455B-B7F9-6B598518A7B2}"/>
              </a:ext>
            </a:extLst>
          </p:cNvPr>
          <p:cNvCxnSpPr/>
          <p:nvPr/>
        </p:nvCxnSpPr>
        <p:spPr>
          <a:xfrm>
            <a:off x="4128054" y="4691270"/>
            <a:ext cx="7466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862D421-7BF7-452B-93AC-7634A7E62D95}"/>
              </a:ext>
            </a:extLst>
          </p:cNvPr>
          <p:cNvSpPr/>
          <p:nvPr/>
        </p:nvSpPr>
        <p:spPr>
          <a:xfrm>
            <a:off x="7185395" y="4450508"/>
            <a:ext cx="644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</a:t>
            </a:r>
            <a:endParaRPr lang="ru-RU" sz="28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4602CC9-C121-4753-B0EE-C7D1E144F7EC}"/>
              </a:ext>
            </a:extLst>
          </p:cNvPr>
          <p:cNvSpPr/>
          <p:nvPr/>
        </p:nvSpPr>
        <p:spPr>
          <a:xfrm>
            <a:off x="10405164" y="4599297"/>
            <a:ext cx="1366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+2H</a:t>
            </a:r>
            <a:r>
              <a:rPr lang="en-US" sz="2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C2D068C-E64B-4172-9BE3-BED0FFF41633}"/>
              </a:ext>
            </a:extLst>
          </p:cNvPr>
          <p:cNvSpPr/>
          <p:nvPr/>
        </p:nvSpPr>
        <p:spPr>
          <a:xfrm rot="1101840">
            <a:off x="6276152" y="4222662"/>
            <a:ext cx="1210259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- - -</a:t>
            </a:r>
            <a:endParaRPr lang="ru-RU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102E779-731C-415E-A032-D22FCC9BB830}"/>
              </a:ext>
            </a:extLst>
          </p:cNvPr>
          <p:cNvSpPr/>
          <p:nvPr/>
        </p:nvSpPr>
        <p:spPr>
          <a:xfrm rot="1101840">
            <a:off x="7740925" y="4686123"/>
            <a:ext cx="1210259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- - -</a:t>
            </a:r>
            <a:endParaRPr lang="ru-RU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6111E49-4905-41DF-B8B0-6F8D8BB137B2}"/>
              </a:ext>
            </a:extLst>
          </p:cNvPr>
          <p:cNvCxnSpPr/>
          <p:nvPr/>
        </p:nvCxnSpPr>
        <p:spPr>
          <a:xfrm flipV="1">
            <a:off x="6335731" y="4860907"/>
            <a:ext cx="868742" cy="2053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728FF9F-0AFE-45AE-A215-F2A5A1D45A06}"/>
              </a:ext>
            </a:extLst>
          </p:cNvPr>
          <p:cNvCxnSpPr>
            <a:cxnSpLocks/>
          </p:cNvCxnSpPr>
          <p:nvPr/>
        </p:nvCxnSpPr>
        <p:spPr>
          <a:xfrm flipV="1">
            <a:off x="7822505" y="4386493"/>
            <a:ext cx="880154" cy="2475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78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Химические свойства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E46C22-265E-4EDC-A682-9EB09D9D849A}"/>
              </a:ext>
            </a:extLst>
          </p:cNvPr>
          <p:cNvSpPr txBox="1"/>
          <p:nvPr/>
        </p:nvSpPr>
        <p:spPr>
          <a:xfrm>
            <a:off x="238539" y="1156322"/>
            <a:ext cx="11396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 реакции с азотной кислотой глицерин образует сложный эфир - нитроглицерин: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3482A2-BF8C-48AE-8B0C-E4E2548C3997}"/>
              </a:ext>
            </a:extLst>
          </p:cNvPr>
          <p:cNvSpPr/>
          <p:nvPr/>
        </p:nvSpPr>
        <p:spPr>
          <a:xfrm>
            <a:off x="556591" y="2356651"/>
            <a:ext cx="11489635" cy="272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-O-H              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-O-NO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CH-O-H      +3HNO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CH-O-NO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    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+3H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-O-H              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-O-NO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ru-RU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Нитроглицерин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4539EFB-AE10-4BF8-A77D-B7BB06550353}"/>
              </a:ext>
            </a:extLst>
          </p:cNvPr>
          <p:cNvCxnSpPr/>
          <p:nvPr/>
        </p:nvCxnSpPr>
        <p:spPr>
          <a:xfrm>
            <a:off x="5088834" y="3429000"/>
            <a:ext cx="14312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42095AC-AF5C-4E3A-B16F-AE4583C4D5A9}"/>
              </a:ext>
            </a:extLst>
          </p:cNvPr>
          <p:cNvCxnSpPr/>
          <p:nvPr/>
        </p:nvCxnSpPr>
        <p:spPr>
          <a:xfrm>
            <a:off x="781878" y="2882348"/>
            <a:ext cx="0" cy="237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F9293DF-C970-4322-8136-DCCE1A9E8D84}"/>
              </a:ext>
            </a:extLst>
          </p:cNvPr>
          <p:cNvCxnSpPr/>
          <p:nvPr/>
        </p:nvCxnSpPr>
        <p:spPr>
          <a:xfrm>
            <a:off x="781878" y="3596593"/>
            <a:ext cx="0" cy="237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DE6F996-59EE-47B0-AD61-EF754B34DDB2}"/>
              </a:ext>
            </a:extLst>
          </p:cNvPr>
          <p:cNvCxnSpPr/>
          <p:nvPr/>
        </p:nvCxnSpPr>
        <p:spPr>
          <a:xfrm>
            <a:off x="6891133" y="3610364"/>
            <a:ext cx="0" cy="237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249921A-C663-42EF-81C1-BE616742F6A5}"/>
              </a:ext>
            </a:extLst>
          </p:cNvPr>
          <p:cNvCxnSpPr/>
          <p:nvPr/>
        </p:nvCxnSpPr>
        <p:spPr>
          <a:xfrm>
            <a:off x="6904384" y="2882348"/>
            <a:ext cx="0" cy="237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13E099-48BF-48D5-A76D-CFA328BF4D41}"/>
              </a:ext>
            </a:extLst>
          </p:cNvPr>
          <p:cNvSpPr/>
          <p:nvPr/>
        </p:nvSpPr>
        <p:spPr>
          <a:xfrm>
            <a:off x="125895" y="5294009"/>
            <a:ext cx="11622157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Нитроглицерин применяется как сред­ство при лечении сердечных заболеваниях.</a:t>
            </a:r>
          </a:p>
        </p:txBody>
      </p:sp>
    </p:spTree>
    <p:extLst>
      <p:ext uri="{BB962C8B-B14F-4D97-AF65-F5344CB8AC3E}">
        <p14:creationId xmlns:p14="http://schemas.microsoft.com/office/powerpoint/2010/main" val="2820838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383</Words>
  <Application>Microsoft Office PowerPoint</Application>
  <PresentationFormat>Широкоэкранный</PresentationFormat>
  <Paragraphs>118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Tw Cen MT</vt:lpstr>
      <vt:lpstr>Wingdings</vt:lpstr>
      <vt:lpstr>Тема Office</vt:lpstr>
      <vt:lpstr>Презентация PowerPoint</vt:lpstr>
      <vt:lpstr>Многоатомные спирты</vt:lpstr>
      <vt:lpstr>Физические свойства</vt:lpstr>
      <vt:lpstr>Физические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</vt:lpstr>
      <vt:lpstr>Закрепление </vt:lpstr>
      <vt:lpstr>Задания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LENOVO</cp:lastModifiedBy>
  <cp:revision>118</cp:revision>
  <dcterms:created xsi:type="dcterms:W3CDTF">2020-11-08T01:33:30Z</dcterms:created>
  <dcterms:modified xsi:type="dcterms:W3CDTF">2021-02-04T10:43:27Z</dcterms:modified>
</cp:coreProperties>
</file>