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1377" r:id="rId2"/>
    <p:sldId id="1388" r:id="rId3"/>
    <p:sldId id="1386" r:id="rId4"/>
    <p:sldId id="1383" r:id="rId5"/>
    <p:sldId id="1385" r:id="rId6"/>
    <p:sldId id="1384" r:id="rId7"/>
    <p:sldId id="1381" r:id="rId8"/>
    <p:sldId id="1397" r:id="rId9"/>
    <p:sldId id="1398" r:id="rId10"/>
    <p:sldId id="1399" r:id="rId11"/>
    <p:sldId id="276" r:id="rId12"/>
    <p:sldId id="1401" r:id="rId13"/>
    <p:sldId id="330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66" d="100"/>
          <a:sy n="66" d="100"/>
        </p:scale>
        <p:origin x="81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2A61B-600B-4939-A366-1CF32D9E8381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DF187-5D6C-4B72-83DB-50824CC9E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158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09EC06-229F-4118-8FFE-7904004964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F02E7FD-D291-441E-BB63-E81060F3AF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E0DA43-3821-452D-A296-650D93A7B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D30867-BD42-4067-86D5-D172B703D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059F8D-5933-4DEF-8E13-4B5911688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525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72BD4D-03C6-48A3-AC0D-D0125C342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ACFA03E-E551-4E08-BCFF-27F0E3A8F1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7F7F6C-5D2A-49D5-8CB7-6EA893A8E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DBB1B1-F9A8-47A9-B66F-332AB2377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36678F-69F8-4A59-BE95-C8CC8DA5D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444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9D7D328-94D3-4222-998E-7EABE87573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7431B0B-B167-4EC5-AA43-4FBF79865A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2362AA-D104-462F-AC02-C008BD07C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97CDA9-44C9-403D-86F6-80C9C1186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5A2F71-78FB-4C35-83D6-5D1050E1E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4495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3" y="279963"/>
            <a:ext cx="10363202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7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67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3" y="1397001"/>
            <a:ext cx="3328417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67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7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67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7" cy="958851"/>
          </a:xfrm>
        </p:spPr>
        <p:txBody>
          <a:bodyPr>
            <a:noAutofit/>
          </a:bodyPr>
          <a:lstStyle>
            <a:lvl1pPr marL="0" indent="0">
              <a:buNone/>
              <a:defRPr sz="1367"/>
            </a:lvl1pPr>
            <a:lvl2pPr marL="148802" indent="-148802">
              <a:buFont typeface="Arial" panose="020B0604020202020204" pitchFamily="34" charset="0"/>
              <a:buChar char="•"/>
              <a:defRPr sz="1367"/>
            </a:lvl2pPr>
            <a:lvl3pPr marL="297604" indent="-148802">
              <a:defRPr sz="1367"/>
            </a:lvl3pPr>
            <a:lvl4pPr marL="520807" indent="-223203">
              <a:defRPr sz="1367"/>
            </a:lvl4pPr>
            <a:lvl5pPr marL="744010" indent="-223203">
              <a:defRPr sz="13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3" y="4980569"/>
            <a:ext cx="3328417" cy="958851"/>
          </a:xfrm>
        </p:spPr>
        <p:txBody>
          <a:bodyPr>
            <a:noAutofit/>
          </a:bodyPr>
          <a:lstStyle>
            <a:lvl1pPr marL="0" indent="0">
              <a:buNone/>
              <a:defRPr sz="1367"/>
            </a:lvl1pPr>
            <a:lvl2pPr marL="148802" indent="-148802">
              <a:buFont typeface="Arial" panose="020B0604020202020204" pitchFamily="34" charset="0"/>
              <a:buChar char="•"/>
              <a:defRPr sz="1367"/>
            </a:lvl2pPr>
            <a:lvl3pPr marL="297604" indent="-148802">
              <a:defRPr sz="1367"/>
            </a:lvl3pPr>
            <a:lvl4pPr marL="520807" indent="-223203">
              <a:defRPr sz="1367"/>
            </a:lvl4pPr>
            <a:lvl5pPr marL="744010" indent="-223203">
              <a:defRPr sz="13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7" cy="958851"/>
          </a:xfrm>
        </p:spPr>
        <p:txBody>
          <a:bodyPr>
            <a:noAutofit/>
          </a:bodyPr>
          <a:lstStyle>
            <a:lvl1pPr marL="0" indent="0">
              <a:buNone/>
              <a:defRPr sz="1367"/>
            </a:lvl1pPr>
            <a:lvl2pPr marL="148802" indent="-148802">
              <a:buFont typeface="Arial" panose="020B0604020202020204" pitchFamily="34" charset="0"/>
              <a:buChar char="•"/>
              <a:defRPr sz="1367"/>
            </a:lvl2pPr>
            <a:lvl3pPr marL="297604" indent="-148802">
              <a:defRPr sz="1367"/>
            </a:lvl3pPr>
            <a:lvl4pPr marL="520807" indent="-223203">
              <a:defRPr sz="1367"/>
            </a:lvl4pPr>
            <a:lvl5pPr marL="744010" indent="-223203">
              <a:defRPr sz="13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3" y="933454"/>
            <a:ext cx="10363202" cy="4063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5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3197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94B7EF-8BF8-40C8-B703-F538E4D8D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732422-E573-4617-987D-667C53BE5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AED90C-DF79-437D-B2E0-790B992C3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8FA7DD-D8BD-41C6-924F-9466C231A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D9E597-428A-4EFC-90CA-475CBE012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739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57B19A-AE23-4721-B65D-6F9677F07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5B8740D-610F-419C-B6F2-3753A49E0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64E17D-1FFF-444E-B0DF-E7743FA09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8C89BD-FADA-430A-BAEB-81285099C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A3CF0D-823D-4E54-991F-A0ECBE5D5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637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0A6C43-E644-485F-A626-B3F97B14E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324201-AA3F-45C8-BA48-F43C210DCB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D745C06-6700-4FD9-AB96-2B0CE8558A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4D7D767-6867-4E19-9CD6-51BDD17DA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7DDCD83-FF3E-42A0-B187-87A43C7C9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3271546-51F5-4E67-825E-D62A9F0E4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755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7362C8-7D96-4B95-B321-48FAF206A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82306-2824-4DFB-BE3D-CE93AE0318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F31578F-4754-4B0A-B9DB-D9754323E5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BB0280F-48A9-4A57-913D-3ED9A63164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5DCCFAA-E801-4C99-9AF8-C915E3A0A1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2786A6B-9051-4CC1-AF3C-3A0B0D7D7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B6445E7-3F1A-4E90-B5AC-431E9CC7C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969C360-E0E2-499D-AE69-4B5A07535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706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FE0384-4FDE-4FE5-BC01-266972F0C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173EA34-5F5B-4370-B73A-71DD00902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91250B1-41B2-4CE6-ADBE-EFCCA19B0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4CCBCB6-9914-4527-9B10-460B8926D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422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E673FAA-A5D3-4EFB-A121-2E3EBEB91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5A6B76A-EB1D-4144-94FD-50E6577E1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F1CEA8A-7754-4405-888E-BC37CFBF8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389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52D81F-A15A-4552-8CAF-BC8612C93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D9F69F-39EB-461C-A2E9-718094703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F3AEC9A-5848-4AB3-965A-C5E8F6FE32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3FCEAD2-F274-4343-AB53-2C2C9B0DC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9B06BE5-AF34-4825-ABAE-835B41C8E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3DD6EFD-A255-499B-893A-921936CDC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431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697154-66A8-4618-AA54-84E2ED354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57026FD-B847-48C5-A037-66650E6A37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4CE1903-26B1-47B6-8D61-63A1D83D60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E8FA72A-0923-473F-87AC-756F35966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8F3DD01-FCFE-4AC4-905A-C63E79F90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E6B65F7-62D2-48EF-909C-F99AC523E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052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564940-2E9A-4584-B68A-37B81967D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0981C73-DDAF-4B9A-B92B-ACD4659016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37DFCF-CBF7-4D76-B4AB-2AA74F9AC4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78ABBD-BB6E-445D-BA71-ACA8152C6F86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4B4354-B053-452D-9AB6-8DFE8BFD33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11EFC5-2ECF-4716-A0CD-0CC4696A38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314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D-glyceraldehyde-3D-balls.png" TargetMode="External"/><Relationship Id="rId7" Type="http://schemas.openxmlformats.org/officeDocument/2006/relationships/hyperlink" Target="https://pixabay.com/en/ethanol-alcohol-molecule-3d-1094992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hyperlink" Target="https://ru.wikipedia.org/wiki/%D0%98%D0%B7%D0%BE%D0%BF%D1%80%D0%BE%D0%BF%D0%B8%D0%BB%D0%BE%D0%B2%D1%8B%D0%B9_%D1%81%D0%BF%D0%B8%D1%80%D1%82" TargetMode="Externa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z.wikipedia.org/wiki/Kimy%C9%99vi_reaksiya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F%D1%80%D0%BE%D0%BF%D0%B0%D0%BD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14320"/>
            <a:ext cx="12192000" cy="192003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97740" y="2328601"/>
            <a:ext cx="9167016" cy="2121994"/>
          </a:xfrm>
          <a:prstGeom prst="rect">
            <a:avLst/>
          </a:prstGeom>
        </p:spPr>
        <p:txBody>
          <a:bodyPr vert="horz" wrap="square" lIns="0" tIns="28832" rIns="0" bIns="0" rtlCol="0">
            <a:spAutoFit/>
          </a:bodyPr>
          <a:lstStyle/>
          <a:p>
            <a:pPr marL="37962">
              <a:spcBef>
                <a:spcPts val="227"/>
              </a:spcBef>
              <a:spcAft>
                <a:spcPts val="1200"/>
              </a:spcAft>
            </a:pPr>
            <a:r>
              <a:rPr lang="ru-RU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ru-RU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Многоатомные спирты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Номенклатура и изомерия двух- и трехатомных </a:t>
            </a:r>
            <a:r>
              <a:rPr lang="ru-RU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спиртоа</a:t>
            </a:r>
            <a:endParaRPr lang="uz-Latn-UZ" sz="4400" b="1" dirty="0">
              <a:ln w="0">
                <a:solidFill>
                  <a:sysClr val="windowText" lastClr="000000"/>
                </a:solidFill>
              </a:ln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70342" y="2255635"/>
            <a:ext cx="586788" cy="15899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80790" y="4195530"/>
            <a:ext cx="576340" cy="15899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845390" y="317624"/>
            <a:ext cx="1676050" cy="104431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850487" y="339274"/>
            <a:ext cx="1670953" cy="98262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891764" y="257787"/>
            <a:ext cx="1670953" cy="1141081"/>
          </a:xfrm>
          <a:prstGeom prst="rect">
            <a:avLst/>
          </a:prstGeom>
        </p:spPr>
        <p:txBody>
          <a:bodyPr vert="horz" wrap="square" lIns="0" tIns="32765" rIns="0" bIns="0" rtlCol="0">
            <a:spAutoFit/>
          </a:bodyPr>
          <a:lstStyle/>
          <a:p>
            <a:pPr algn="ctr">
              <a:spcBef>
                <a:spcPts val="258"/>
              </a:spcBef>
            </a:pPr>
            <a:r>
              <a:rPr lang="en-US" sz="3600" b="1" spc="21" dirty="0">
                <a:solidFill>
                  <a:srgbClr val="FEFEFE"/>
                </a:solidFill>
                <a:latin typeface="Arial"/>
                <a:cs typeface="Arial"/>
              </a:rPr>
              <a:t>10-</a:t>
            </a:r>
            <a:r>
              <a:rPr lang="ru-RU" sz="3600" b="1" spc="2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3649054" y="379314"/>
            <a:ext cx="4272896" cy="1138476"/>
          </a:xfrm>
          <a:prstGeom prst="rect">
            <a:avLst/>
          </a:prstGeom>
        </p:spPr>
        <p:txBody>
          <a:bodyPr vert="horz" wrap="square" lIns="0" tIns="3018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50" defTabSz="1889997">
              <a:spcBef>
                <a:spcPts val="235"/>
              </a:spcBef>
              <a:defRPr/>
            </a:pPr>
            <a:r>
              <a:rPr lang="ru-RU" sz="7200" kern="0" spc="21" dirty="0">
                <a:solidFill>
                  <a:sysClr val="window" lastClr="FFFFFF"/>
                </a:solidFill>
              </a:rPr>
              <a:t>Химия</a:t>
            </a:r>
            <a:endParaRPr lang="en-US" sz="72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id="{90DAED2F-83E2-4C44-BDD6-F1DBC8F3CEB6}"/>
              </a:ext>
            </a:extLst>
          </p:cNvPr>
          <p:cNvSpPr/>
          <p:nvPr/>
        </p:nvSpPr>
        <p:spPr>
          <a:xfrm>
            <a:off x="1161569" y="651263"/>
            <a:ext cx="236171" cy="4842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id="{80300DCF-7A93-40E2-97DB-984BC4BBEAC1}"/>
              </a:ext>
            </a:extLst>
          </p:cNvPr>
          <p:cNvSpPr/>
          <p:nvPr/>
        </p:nvSpPr>
        <p:spPr>
          <a:xfrm>
            <a:off x="1281087" y="956458"/>
            <a:ext cx="441007" cy="588009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id="{C9D09B9B-7971-418F-BD45-BCFC001C44D2}"/>
              </a:ext>
            </a:extLst>
          </p:cNvPr>
          <p:cNvSpPr/>
          <p:nvPr/>
        </p:nvSpPr>
        <p:spPr>
          <a:xfrm>
            <a:off x="1334803" y="1306381"/>
            <a:ext cx="332362" cy="1849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id="{85548016-DFDF-4F6E-ACB7-1A21AE0B3331}"/>
              </a:ext>
            </a:extLst>
          </p:cNvPr>
          <p:cNvSpPr/>
          <p:nvPr/>
        </p:nvSpPr>
        <p:spPr>
          <a:xfrm>
            <a:off x="827979" y="955587"/>
            <a:ext cx="463318" cy="589322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id="{8DD8CEAB-A5DC-4427-A511-668247ED131A}"/>
              </a:ext>
            </a:extLst>
          </p:cNvPr>
          <p:cNvSpPr/>
          <p:nvPr/>
        </p:nvSpPr>
        <p:spPr>
          <a:xfrm>
            <a:off x="880403" y="1232008"/>
            <a:ext cx="357400" cy="2598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E95C17E-E9B8-4A32-8081-954CFE17D57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/>
          <a:srcRect l="9756" r="9756"/>
          <a:stretch>
            <a:fillRect/>
          </a:stretch>
        </p:blipFill>
        <p:spPr>
          <a:xfrm>
            <a:off x="9805120" y="4610562"/>
            <a:ext cx="2248014" cy="2149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241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sz="4400" b="1" dirty="0">
                <a:solidFill>
                  <a:schemeClr val="bg1"/>
                </a:solidFill>
                <a:cs typeface="Arial" pitchFamily="34" charset="0"/>
              </a:rPr>
              <a:t>Способы получения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:</a:t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51C015-9F92-4D66-88CA-8795F41A6D1A}"/>
              </a:ext>
            </a:extLst>
          </p:cNvPr>
          <p:cNvSpPr txBox="1"/>
          <p:nvPr/>
        </p:nvSpPr>
        <p:spPr>
          <a:xfrm>
            <a:off x="142155" y="994741"/>
            <a:ext cx="116225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2. Глицерин можно получить гидролизом жиров. Он входит в состав любого жира.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509C331-4692-4744-90FB-A37C547E354E}"/>
              </a:ext>
            </a:extLst>
          </p:cNvPr>
          <p:cNvSpPr/>
          <p:nvPr/>
        </p:nvSpPr>
        <p:spPr>
          <a:xfrm>
            <a:off x="427279" y="1875182"/>
            <a:ext cx="11337439" cy="4880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O                                                             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C-O-C-R ’                                 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C-OH    HO-C-R ’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</a:t>
            </a:r>
            <a:r>
              <a:rPr lang="ru-RU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                                                           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HC-O-C-R ”       +3HOH              HC-OH+ HO-C-R ”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O                                                            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C-O-C-R ”’                              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C-OH   HO-C-R ’’’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             </a:t>
            </a:r>
            <a:r>
              <a:rPr lang="ru-RU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глицерин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A6CE11-8166-4118-BB7F-92DCB24AADF5}"/>
              </a:ext>
            </a:extLst>
          </p:cNvPr>
          <p:cNvSpPr txBox="1"/>
          <p:nvPr/>
        </p:nvSpPr>
        <p:spPr>
          <a:xfrm rot="16200000">
            <a:off x="1842053" y="4809026"/>
            <a:ext cx="7553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B86F2D-6706-4669-8DB3-40E40FCB879A}"/>
              </a:ext>
            </a:extLst>
          </p:cNvPr>
          <p:cNvSpPr txBox="1"/>
          <p:nvPr/>
        </p:nvSpPr>
        <p:spPr>
          <a:xfrm rot="16200000">
            <a:off x="1673847" y="3463711"/>
            <a:ext cx="7553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92B18A-517E-485B-ABCA-965A5C69A9B5}"/>
              </a:ext>
            </a:extLst>
          </p:cNvPr>
          <p:cNvSpPr txBox="1"/>
          <p:nvPr/>
        </p:nvSpPr>
        <p:spPr>
          <a:xfrm rot="17528431">
            <a:off x="9726341" y="3463711"/>
            <a:ext cx="7553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798470-6747-4D7A-836F-EF7D26008123}"/>
              </a:ext>
            </a:extLst>
          </p:cNvPr>
          <p:cNvSpPr txBox="1"/>
          <p:nvPr/>
        </p:nvSpPr>
        <p:spPr>
          <a:xfrm rot="17386304">
            <a:off x="10184295" y="2056443"/>
            <a:ext cx="7553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B37198-0477-4279-98B0-354ACB763185}"/>
              </a:ext>
            </a:extLst>
          </p:cNvPr>
          <p:cNvSpPr txBox="1"/>
          <p:nvPr/>
        </p:nvSpPr>
        <p:spPr>
          <a:xfrm rot="16200000">
            <a:off x="1842053" y="2048973"/>
            <a:ext cx="7553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0C4123F-EF71-4D27-BE41-7C7A8C75796D}"/>
              </a:ext>
            </a:extLst>
          </p:cNvPr>
          <p:cNvSpPr txBox="1"/>
          <p:nvPr/>
        </p:nvSpPr>
        <p:spPr>
          <a:xfrm rot="17673853">
            <a:off x="9917739" y="4877817"/>
            <a:ext cx="7553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E7953FC7-4D1A-482E-9C49-0DBDD9D5482F}"/>
              </a:ext>
            </a:extLst>
          </p:cNvPr>
          <p:cNvCxnSpPr/>
          <p:nvPr/>
        </p:nvCxnSpPr>
        <p:spPr>
          <a:xfrm>
            <a:off x="5645425" y="4258509"/>
            <a:ext cx="123245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F3EC314D-D2C3-4A3F-B41B-2653EFA1A2E5}"/>
              </a:ext>
            </a:extLst>
          </p:cNvPr>
          <p:cNvCxnSpPr/>
          <p:nvPr/>
        </p:nvCxnSpPr>
        <p:spPr>
          <a:xfrm>
            <a:off x="1126436" y="3187122"/>
            <a:ext cx="0" cy="6604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312BCE0F-8F65-4BCF-B5E2-681D3EF22D48}"/>
              </a:ext>
            </a:extLst>
          </p:cNvPr>
          <p:cNvCxnSpPr/>
          <p:nvPr/>
        </p:nvCxnSpPr>
        <p:spPr>
          <a:xfrm>
            <a:off x="1179443" y="4723133"/>
            <a:ext cx="0" cy="61749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FC362BFC-56B3-47EC-B781-3FE11FFC077F}"/>
              </a:ext>
            </a:extLst>
          </p:cNvPr>
          <p:cNvCxnSpPr/>
          <p:nvPr/>
        </p:nvCxnSpPr>
        <p:spPr>
          <a:xfrm>
            <a:off x="7812156" y="3230037"/>
            <a:ext cx="0" cy="61749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7E9A4DFE-DF95-4ACE-8243-8412FB7DB040}"/>
              </a:ext>
            </a:extLst>
          </p:cNvPr>
          <p:cNvCxnSpPr/>
          <p:nvPr/>
        </p:nvCxnSpPr>
        <p:spPr>
          <a:xfrm>
            <a:off x="7659756" y="4754504"/>
            <a:ext cx="0" cy="61749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07170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E96AF5B-22E7-439E-BF1A-CF916549D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3225"/>
            <a:ext cx="10515600" cy="4351338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Напишите формулы спиртов по их названию:</a:t>
            </a:r>
          </a:p>
          <a:p>
            <a:pPr marL="0" indent="0">
              <a:buNone/>
              <a:defRPr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  <a:defRPr/>
            </a:pP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Пентадиол-1,3</a:t>
            </a:r>
          </a:p>
          <a:p>
            <a:pPr marL="0" indent="0">
              <a:buNone/>
              <a:defRPr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  <a:defRPr/>
            </a:pP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3-метилбутандиол-1,2</a:t>
            </a:r>
          </a:p>
          <a:p>
            <a:pPr marL="0" indent="0">
              <a:buNone/>
              <a:defRPr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048622">
            <a:extLst>
              <a:ext uri="{FF2B5EF4-FFF2-40B4-BE49-F238E27FC236}">
                <a16:creationId xmlns:a16="http://schemas.microsoft.com/office/drawing/2014/main" id="{F752AF1D-6BAB-4E13-843F-1AA261895354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sz="4400" b="1" dirty="0">
                <a:solidFill>
                  <a:schemeClr val="bg1"/>
                </a:solidFill>
                <a:cs typeface="Arial" pitchFamily="34" charset="0"/>
              </a:rPr>
              <a:t>Закрепление</a:t>
            </a: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048622">
            <a:extLst>
              <a:ext uri="{FF2B5EF4-FFF2-40B4-BE49-F238E27FC236}">
                <a16:creationId xmlns:a16="http://schemas.microsoft.com/office/drawing/2014/main" id="{F752AF1D-6BAB-4E13-843F-1AA261895354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sz="4400" b="1" dirty="0">
                <a:solidFill>
                  <a:schemeClr val="bg1"/>
                </a:solidFill>
                <a:cs typeface="Arial" pitchFamily="34" charset="0"/>
              </a:rPr>
              <a:t>Закрепление</a:t>
            </a: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04B6DEE-1171-470C-822F-6EB2FF8E4D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977" b="71425"/>
          <a:stretch/>
        </p:blipFill>
        <p:spPr>
          <a:xfrm>
            <a:off x="391886" y="2917372"/>
            <a:ext cx="11430621" cy="1349828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338CDAC-0FBA-493D-AF6C-94D912F4BA61}"/>
              </a:ext>
            </a:extLst>
          </p:cNvPr>
          <p:cNvSpPr/>
          <p:nvPr/>
        </p:nvSpPr>
        <p:spPr>
          <a:xfrm>
            <a:off x="1996449" y="1597468"/>
            <a:ext cx="74169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Решите цепочку превращений</a:t>
            </a:r>
          </a:p>
        </p:txBody>
      </p:sp>
    </p:spTree>
    <p:extLst>
      <p:ext uri="{BB962C8B-B14F-4D97-AF65-F5344CB8AC3E}">
        <p14:creationId xmlns:p14="http://schemas.microsoft.com/office/powerpoint/2010/main" val="11318060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sz="4000" b="1" dirty="0">
                <a:solidFill>
                  <a:schemeClr val="bg1"/>
                </a:solidFill>
                <a:cs typeface="Arial" panose="020B0604020202020204" pitchFamily="34" charset="0"/>
              </a:rPr>
              <a:t>Задания для самостоятельного решения: </a:t>
            </a: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109435F-1FFA-4C50-AB8B-DFE421DA48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4170" y="4083164"/>
            <a:ext cx="5222248" cy="2179352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001A431-7CCE-4AD1-8240-79E7AB384443}"/>
              </a:ext>
            </a:extLst>
          </p:cNvPr>
          <p:cNvSpPr/>
          <p:nvPr/>
        </p:nvSpPr>
        <p:spPr>
          <a:xfrm>
            <a:off x="740313" y="1451397"/>
            <a:ext cx="1104990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Прочитайте параграф 22 и выполните </a:t>
            </a:r>
          </a:p>
          <a:p>
            <a:pPr algn="ctr"/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№ 1,3,4 на стр. 88-89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141159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sz="4400" b="1" dirty="0">
                <a:solidFill>
                  <a:schemeClr val="bg1"/>
                </a:solidFill>
                <a:cs typeface="Arial" pitchFamily="34" charset="0"/>
              </a:rPr>
              <a:t>Многоатомные спирты</a:t>
            </a: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53BEE42-8105-46F9-9410-65F1C14617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65712" y="4385464"/>
            <a:ext cx="3093358" cy="221315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6760739-55D9-41C8-A6A0-284562E6CD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482525" y="4385464"/>
            <a:ext cx="2321923" cy="195041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6F31057-E1CC-4DD3-B408-99D62E3C60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8839975" y="4737936"/>
            <a:ext cx="2840788" cy="1597943"/>
          </a:xfrm>
          <a:prstGeom prst="rect">
            <a:avLst/>
          </a:prstGeom>
        </p:spPr>
      </p:pic>
      <p:sp>
        <p:nvSpPr>
          <p:cNvPr id="8" name="Объект 2">
            <a:extLst>
              <a:ext uri="{FF2B5EF4-FFF2-40B4-BE49-F238E27FC236}">
                <a16:creationId xmlns:a16="http://schemas.microsoft.com/office/drawing/2014/main" id="{FB4AB56F-A3D8-4844-84CF-805255CC9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5855" y="1253331"/>
            <a:ext cx="10705457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Многоатомные спирты 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- это органические соединения, в молекулах которых содержатся две или более гидроксильных групп, соединенных с углеводородным радикалом.</a:t>
            </a:r>
          </a:p>
          <a:p>
            <a:pPr marL="0" indent="0" algn="just">
              <a:buNone/>
            </a:pP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451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sz="4800" b="1" dirty="0">
                <a:solidFill>
                  <a:schemeClr val="bg1"/>
                </a:solidFill>
                <a:cs typeface="Arial" pitchFamily="34" charset="0"/>
              </a:rPr>
              <a:t>Двухатомные спирты</a:t>
            </a:r>
            <a:br>
              <a:rPr lang="ru-RU" sz="48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44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0D79D6-097A-415C-AB90-E59434965AE8}"/>
              </a:ext>
            </a:extLst>
          </p:cNvPr>
          <p:cNvSpPr txBox="1"/>
          <p:nvPr/>
        </p:nvSpPr>
        <p:spPr>
          <a:xfrm>
            <a:off x="159026" y="1116773"/>
            <a:ext cx="1187394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По систематической номенклатуре двух­атомных спиртов принято называть, применив окончание «диол» к названию соответствующего 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алкана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, после которой указывается расположение гидроксильных групп у основной цепи</a:t>
            </a:r>
          </a:p>
        </p:txBody>
      </p:sp>
    </p:spTree>
    <p:extLst>
      <p:ext uri="{BB962C8B-B14F-4D97-AF65-F5344CB8AC3E}">
        <p14:creationId xmlns:p14="http://schemas.microsoft.com/office/powerpoint/2010/main" val="4145154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sz="4400" b="1" dirty="0">
                <a:solidFill>
                  <a:schemeClr val="bg1"/>
                </a:solidFill>
                <a:cs typeface="Arial" pitchFamily="34" charset="0"/>
              </a:rPr>
              <a:t>Двухатомные спирты</a:t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C908CA-BC19-473D-A5C4-3226946F3CEC}"/>
              </a:ext>
            </a:extLst>
          </p:cNvPr>
          <p:cNvSpPr txBox="1"/>
          <p:nvPr/>
        </p:nvSpPr>
        <p:spPr>
          <a:xfrm>
            <a:off x="248478" y="1103313"/>
            <a:ext cx="1169504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Замещением двух атомов водорода в составе этана на гидроксильные группы получим формулу этиленгликоля. При этом водороды замеща­ются от разных атомов углерода. Этиленгликоль по систематической но­менклатуре называется этандиол-1,2.</a:t>
            </a:r>
          </a:p>
        </p:txBody>
      </p:sp>
      <p:sp>
        <p:nvSpPr>
          <p:cNvPr id="8" name="Прямоугольник 25">
            <a:extLst>
              <a:ext uri="{FF2B5EF4-FFF2-40B4-BE49-F238E27FC236}">
                <a16:creationId xmlns:a16="http://schemas.microsoft.com/office/drawing/2014/main" id="{1E042CF2-22BE-461B-A0C5-FCBC63852D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3728" y="3831169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9914880-B38D-4757-8D7C-AAD3AB3F8AB6}"/>
              </a:ext>
            </a:extLst>
          </p:cNvPr>
          <p:cNvSpPr/>
          <p:nvPr/>
        </p:nvSpPr>
        <p:spPr>
          <a:xfrm>
            <a:off x="1665198" y="3845823"/>
            <a:ext cx="2109302" cy="2728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H                                       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H-C-H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H-C-H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D666F765-FEB1-4200-AB86-26F1C06FE66C}"/>
              </a:ext>
            </a:extLst>
          </p:cNvPr>
          <p:cNvCxnSpPr>
            <a:cxnSpLocks/>
          </p:cNvCxnSpPr>
          <p:nvPr/>
        </p:nvCxnSpPr>
        <p:spPr>
          <a:xfrm>
            <a:off x="2411892" y="4414783"/>
            <a:ext cx="0" cy="19878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70F7998B-3E56-489C-A291-AD5FC9A4E7AC}"/>
              </a:ext>
            </a:extLst>
          </p:cNvPr>
          <p:cNvCxnSpPr>
            <a:cxnSpLocks/>
          </p:cNvCxnSpPr>
          <p:nvPr/>
        </p:nvCxnSpPr>
        <p:spPr>
          <a:xfrm>
            <a:off x="2411892" y="5806263"/>
            <a:ext cx="0" cy="19878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B4D68E7-E56C-483F-AC24-50E3D3854613}"/>
              </a:ext>
            </a:extLst>
          </p:cNvPr>
          <p:cNvSpPr/>
          <p:nvPr/>
        </p:nvSpPr>
        <p:spPr>
          <a:xfrm>
            <a:off x="4633121" y="3845823"/>
            <a:ext cx="1964092" cy="2728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                                       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H-C-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H-C-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r>
              <a:rPr lang="ru-RU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78C582C-6345-47F6-B4A8-7B115F463500}"/>
              </a:ext>
            </a:extLst>
          </p:cNvPr>
          <p:cNvSpPr/>
          <p:nvPr/>
        </p:nvSpPr>
        <p:spPr>
          <a:xfrm>
            <a:off x="7248532" y="3771464"/>
            <a:ext cx="6096000" cy="272818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H                                       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H-C-O-H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H-C-O-H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211F80E-94AD-4EEE-88AE-75BB2AE54BC6}"/>
              </a:ext>
            </a:extLst>
          </p:cNvPr>
          <p:cNvSpPr txBox="1"/>
          <p:nvPr/>
        </p:nvSpPr>
        <p:spPr>
          <a:xfrm>
            <a:off x="323133" y="4640070"/>
            <a:ext cx="13695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Этан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C29447A-F214-4C1F-A6BF-6AF818ED3EAD}"/>
              </a:ext>
            </a:extLst>
          </p:cNvPr>
          <p:cNvSpPr txBox="1"/>
          <p:nvPr/>
        </p:nvSpPr>
        <p:spPr>
          <a:xfrm>
            <a:off x="9068754" y="3716055"/>
            <a:ext cx="30963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Этандиол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-1,2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124674CE-659B-4E17-AD05-C1BE2DA47D6D}"/>
              </a:ext>
            </a:extLst>
          </p:cNvPr>
          <p:cNvCxnSpPr/>
          <p:nvPr/>
        </p:nvCxnSpPr>
        <p:spPr>
          <a:xfrm>
            <a:off x="3379304" y="5135555"/>
            <a:ext cx="104651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AC45C0BF-2BBD-4F42-90A8-78CE203D4B61}"/>
              </a:ext>
            </a:extLst>
          </p:cNvPr>
          <p:cNvCxnSpPr/>
          <p:nvPr/>
        </p:nvCxnSpPr>
        <p:spPr>
          <a:xfrm>
            <a:off x="6096000" y="5135555"/>
            <a:ext cx="102041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20F70C04-42DB-4AC6-822B-987AF0213B81}"/>
              </a:ext>
            </a:extLst>
          </p:cNvPr>
          <p:cNvCxnSpPr>
            <a:cxnSpLocks/>
          </p:cNvCxnSpPr>
          <p:nvPr/>
        </p:nvCxnSpPr>
        <p:spPr>
          <a:xfrm>
            <a:off x="5376750" y="5093655"/>
            <a:ext cx="0" cy="19878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ED6C1FCD-CC12-46F9-9A3B-DD341461040E}"/>
              </a:ext>
            </a:extLst>
          </p:cNvPr>
          <p:cNvCxnSpPr>
            <a:cxnSpLocks/>
          </p:cNvCxnSpPr>
          <p:nvPr/>
        </p:nvCxnSpPr>
        <p:spPr>
          <a:xfrm>
            <a:off x="2411890" y="5093655"/>
            <a:ext cx="0" cy="19878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4ECF6A41-E7E2-4EB0-8AA1-71A6A8443F50}"/>
              </a:ext>
            </a:extLst>
          </p:cNvPr>
          <p:cNvCxnSpPr>
            <a:cxnSpLocks/>
          </p:cNvCxnSpPr>
          <p:nvPr/>
        </p:nvCxnSpPr>
        <p:spPr>
          <a:xfrm>
            <a:off x="5390600" y="5814094"/>
            <a:ext cx="0" cy="19878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727B6DF2-9171-477D-841F-2C8694050DEC}"/>
              </a:ext>
            </a:extLst>
          </p:cNvPr>
          <p:cNvCxnSpPr>
            <a:cxnSpLocks/>
          </p:cNvCxnSpPr>
          <p:nvPr/>
        </p:nvCxnSpPr>
        <p:spPr>
          <a:xfrm>
            <a:off x="5376748" y="4345510"/>
            <a:ext cx="0" cy="19878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80B030FC-ABC7-45C3-9785-5572C95E04A1}"/>
              </a:ext>
            </a:extLst>
          </p:cNvPr>
          <p:cNvCxnSpPr>
            <a:cxnSpLocks/>
          </p:cNvCxnSpPr>
          <p:nvPr/>
        </p:nvCxnSpPr>
        <p:spPr>
          <a:xfrm>
            <a:off x="7995261" y="5038233"/>
            <a:ext cx="0" cy="19878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31B8BA06-4A86-41B9-99CA-8F3B489A295A}"/>
              </a:ext>
            </a:extLst>
          </p:cNvPr>
          <p:cNvCxnSpPr>
            <a:cxnSpLocks/>
          </p:cNvCxnSpPr>
          <p:nvPr/>
        </p:nvCxnSpPr>
        <p:spPr>
          <a:xfrm>
            <a:off x="8022966" y="5730962"/>
            <a:ext cx="0" cy="19878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80A3153F-526E-4D58-96F3-512782E17100}"/>
              </a:ext>
            </a:extLst>
          </p:cNvPr>
          <p:cNvCxnSpPr>
            <a:cxnSpLocks/>
          </p:cNvCxnSpPr>
          <p:nvPr/>
        </p:nvCxnSpPr>
        <p:spPr>
          <a:xfrm>
            <a:off x="7995259" y="4317798"/>
            <a:ext cx="0" cy="19878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0838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-39757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sz="4400" b="1" dirty="0">
                <a:solidFill>
                  <a:schemeClr val="bg1"/>
                </a:solidFill>
                <a:cs typeface="Arial" pitchFamily="34" charset="0"/>
              </a:rPr>
              <a:t>Изомерия</a:t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10">
            <a:extLst>
              <a:ext uri="{FF2B5EF4-FFF2-40B4-BE49-F238E27FC236}">
                <a16:creationId xmlns:a16="http://schemas.microsoft.com/office/drawing/2014/main" id="{A57C8E2C-CB2F-473E-94DF-6FF0CA3AB9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8125" y="5137150"/>
            <a:ext cx="1793875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0A45A03-D9C6-44C6-82DA-6A5D626E50D4}"/>
              </a:ext>
            </a:extLst>
          </p:cNvPr>
          <p:cNvSpPr/>
          <p:nvPr/>
        </p:nvSpPr>
        <p:spPr>
          <a:xfrm>
            <a:off x="1438409" y="2135747"/>
            <a:ext cx="1793875" cy="34235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H                                       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H-C-H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H-C-H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H-C-H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444DE39-384C-440D-86E1-4FBCF1126501}"/>
              </a:ext>
            </a:extLst>
          </p:cNvPr>
          <p:cNvSpPr/>
          <p:nvPr/>
        </p:nvSpPr>
        <p:spPr>
          <a:xfrm>
            <a:off x="4424981" y="2135747"/>
            <a:ext cx="1793875" cy="34235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H                                       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H-C-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H-C-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H-C-H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36BA9D8-2BB1-46D7-B571-BAD6FBB3937B}"/>
              </a:ext>
            </a:extLst>
          </p:cNvPr>
          <p:cNvSpPr/>
          <p:nvPr/>
        </p:nvSpPr>
        <p:spPr>
          <a:xfrm>
            <a:off x="8154922" y="2137894"/>
            <a:ext cx="2598669" cy="34235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H                                       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H-C-O-H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H-C-O-H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H-C-H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118E5B-AADB-4E16-AF94-FDB1A12FF9A0}"/>
              </a:ext>
            </a:extLst>
          </p:cNvPr>
          <p:cNvSpPr txBox="1"/>
          <p:nvPr/>
        </p:nvSpPr>
        <p:spPr>
          <a:xfrm>
            <a:off x="1222556" y="1296364"/>
            <a:ext cx="179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Пропан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19E97A-7AC6-4E03-B5FA-31BBCB52A523}"/>
              </a:ext>
            </a:extLst>
          </p:cNvPr>
          <p:cNvSpPr txBox="1"/>
          <p:nvPr/>
        </p:nvSpPr>
        <p:spPr>
          <a:xfrm>
            <a:off x="7924801" y="1447851"/>
            <a:ext cx="3835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Пропандиол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-1,2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CF80C842-91D1-4F50-A2D7-FAF7E95CB06A}"/>
              </a:ext>
            </a:extLst>
          </p:cNvPr>
          <p:cNvCxnSpPr>
            <a:cxnSpLocks/>
          </p:cNvCxnSpPr>
          <p:nvPr/>
        </p:nvCxnSpPr>
        <p:spPr>
          <a:xfrm>
            <a:off x="3165692" y="3847530"/>
            <a:ext cx="97684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EF475E51-4055-4326-A905-48D25CB73040}"/>
              </a:ext>
            </a:extLst>
          </p:cNvPr>
          <p:cNvCxnSpPr>
            <a:cxnSpLocks/>
          </p:cNvCxnSpPr>
          <p:nvPr/>
        </p:nvCxnSpPr>
        <p:spPr>
          <a:xfrm flipV="1">
            <a:off x="6501301" y="3827572"/>
            <a:ext cx="1224035" cy="199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CBBC3ED7-A043-487C-A7E2-C6CDC1A5A3D1}"/>
              </a:ext>
            </a:extLst>
          </p:cNvPr>
          <p:cNvCxnSpPr/>
          <p:nvPr/>
        </p:nvCxnSpPr>
        <p:spPr>
          <a:xfrm>
            <a:off x="2173357" y="2690191"/>
            <a:ext cx="0" cy="1722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D8467D2B-0B1D-481B-A973-16E357E3D51D}"/>
              </a:ext>
            </a:extLst>
          </p:cNvPr>
          <p:cNvCxnSpPr/>
          <p:nvPr/>
        </p:nvCxnSpPr>
        <p:spPr>
          <a:xfrm>
            <a:off x="2140227" y="4830417"/>
            <a:ext cx="0" cy="1722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0E0D4592-C860-4EC2-9A1A-E17135E706BA}"/>
              </a:ext>
            </a:extLst>
          </p:cNvPr>
          <p:cNvCxnSpPr/>
          <p:nvPr/>
        </p:nvCxnSpPr>
        <p:spPr>
          <a:xfrm>
            <a:off x="8938592" y="4830417"/>
            <a:ext cx="0" cy="1722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23C664B4-07B0-4465-966F-BEFBE6CF3BB2}"/>
              </a:ext>
            </a:extLst>
          </p:cNvPr>
          <p:cNvCxnSpPr/>
          <p:nvPr/>
        </p:nvCxnSpPr>
        <p:spPr>
          <a:xfrm>
            <a:off x="8898835" y="2690191"/>
            <a:ext cx="0" cy="1722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5A439050-5194-43BD-9035-8ADF30995756}"/>
              </a:ext>
            </a:extLst>
          </p:cNvPr>
          <p:cNvCxnSpPr/>
          <p:nvPr/>
        </p:nvCxnSpPr>
        <p:spPr>
          <a:xfrm>
            <a:off x="5174975" y="4830417"/>
            <a:ext cx="0" cy="1722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6104A843-DDCF-4348-B88B-3A8F82377FC9}"/>
              </a:ext>
            </a:extLst>
          </p:cNvPr>
          <p:cNvCxnSpPr/>
          <p:nvPr/>
        </p:nvCxnSpPr>
        <p:spPr>
          <a:xfrm>
            <a:off x="5174975" y="2690191"/>
            <a:ext cx="0" cy="1722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42A3FC98-B480-485D-B83B-FA52A46D7F9B}"/>
              </a:ext>
            </a:extLst>
          </p:cNvPr>
          <p:cNvCxnSpPr/>
          <p:nvPr/>
        </p:nvCxnSpPr>
        <p:spPr>
          <a:xfrm>
            <a:off x="5168349" y="3398663"/>
            <a:ext cx="0" cy="1722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8F468D1B-2DDF-41D8-8DDC-13FCB59AEB5D}"/>
              </a:ext>
            </a:extLst>
          </p:cNvPr>
          <p:cNvCxnSpPr/>
          <p:nvPr/>
        </p:nvCxnSpPr>
        <p:spPr>
          <a:xfrm>
            <a:off x="2140227" y="4068417"/>
            <a:ext cx="0" cy="1722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29AC67F1-823D-413D-9BEC-0A2DC49DDB9D}"/>
              </a:ext>
            </a:extLst>
          </p:cNvPr>
          <p:cNvCxnSpPr/>
          <p:nvPr/>
        </p:nvCxnSpPr>
        <p:spPr>
          <a:xfrm>
            <a:off x="2173357" y="3398663"/>
            <a:ext cx="0" cy="1722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42D12A4B-8535-4431-922A-9DF03E707192}"/>
              </a:ext>
            </a:extLst>
          </p:cNvPr>
          <p:cNvCxnSpPr/>
          <p:nvPr/>
        </p:nvCxnSpPr>
        <p:spPr>
          <a:xfrm>
            <a:off x="8905462" y="4154556"/>
            <a:ext cx="0" cy="1722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E1E527ED-FE68-466B-A4FE-F655684E2769}"/>
              </a:ext>
            </a:extLst>
          </p:cNvPr>
          <p:cNvCxnSpPr/>
          <p:nvPr/>
        </p:nvCxnSpPr>
        <p:spPr>
          <a:xfrm>
            <a:off x="8885583" y="3398662"/>
            <a:ext cx="0" cy="1722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8DA4DF71-0289-41D4-AEB2-7DCF0F5C1CBD}"/>
              </a:ext>
            </a:extLst>
          </p:cNvPr>
          <p:cNvCxnSpPr/>
          <p:nvPr/>
        </p:nvCxnSpPr>
        <p:spPr>
          <a:xfrm>
            <a:off x="5174975" y="4068417"/>
            <a:ext cx="0" cy="1722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2159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sz="4400" b="1" dirty="0">
                <a:solidFill>
                  <a:schemeClr val="bg1"/>
                </a:solidFill>
                <a:cs typeface="Arial" pitchFamily="34" charset="0"/>
              </a:rPr>
              <a:t>Изомерия </a:t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79A00CA-F6BC-42E2-BB26-2A607C20B1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flipH="1">
            <a:off x="9746819" y="5214729"/>
            <a:ext cx="2445181" cy="164327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45FE5F3-87F5-4263-922D-EE0440302A79}"/>
              </a:ext>
            </a:extLst>
          </p:cNvPr>
          <p:cNvSpPr/>
          <p:nvPr/>
        </p:nvSpPr>
        <p:spPr>
          <a:xfrm>
            <a:off x="1372148" y="2135747"/>
            <a:ext cx="1793875" cy="34235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H                                       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H-C-H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H-C-H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H-C-H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85F8DAE-FE62-4F76-A429-C1130C333D3A}"/>
              </a:ext>
            </a:extLst>
          </p:cNvPr>
          <p:cNvCxnSpPr/>
          <p:nvPr/>
        </p:nvCxnSpPr>
        <p:spPr>
          <a:xfrm>
            <a:off x="2107096" y="2690191"/>
            <a:ext cx="0" cy="1722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0B846934-C6FE-4351-9EA9-A9E6E3D10487}"/>
              </a:ext>
            </a:extLst>
          </p:cNvPr>
          <p:cNvCxnSpPr/>
          <p:nvPr/>
        </p:nvCxnSpPr>
        <p:spPr>
          <a:xfrm>
            <a:off x="2073966" y="4830417"/>
            <a:ext cx="0" cy="1722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F732847E-7EA8-44F0-8CB5-5FBE70895E5F}"/>
              </a:ext>
            </a:extLst>
          </p:cNvPr>
          <p:cNvCxnSpPr/>
          <p:nvPr/>
        </p:nvCxnSpPr>
        <p:spPr>
          <a:xfrm>
            <a:off x="2073966" y="4068417"/>
            <a:ext cx="0" cy="1722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5E6AE6FB-09E9-4382-9707-7F6692B9B278}"/>
              </a:ext>
            </a:extLst>
          </p:cNvPr>
          <p:cNvCxnSpPr/>
          <p:nvPr/>
        </p:nvCxnSpPr>
        <p:spPr>
          <a:xfrm>
            <a:off x="2107096" y="3398663"/>
            <a:ext cx="0" cy="1722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C37A0BF-731A-41D9-A123-4FA759F00F4D}"/>
              </a:ext>
            </a:extLst>
          </p:cNvPr>
          <p:cNvSpPr/>
          <p:nvPr/>
        </p:nvSpPr>
        <p:spPr>
          <a:xfrm>
            <a:off x="4473157" y="2135747"/>
            <a:ext cx="1793875" cy="34235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H                                       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H-C-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H-C-H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H-C-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8CE0AA78-626B-49FC-B3B4-8165DE775F22}"/>
              </a:ext>
            </a:extLst>
          </p:cNvPr>
          <p:cNvCxnSpPr/>
          <p:nvPr/>
        </p:nvCxnSpPr>
        <p:spPr>
          <a:xfrm>
            <a:off x="5208105" y="2690191"/>
            <a:ext cx="0" cy="1722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DC3B267D-9DB3-4AFF-A630-3D38F1992FE4}"/>
              </a:ext>
            </a:extLst>
          </p:cNvPr>
          <p:cNvCxnSpPr/>
          <p:nvPr/>
        </p:nvCxnSpPr>
        <p:spPr>
          <a:xfrm>
            <a:off x="5174975" y="4830417"/>
            <a:ext cx="0" cy="1722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148DF2A1-9A56-4414-BAF0-DDC9F91CE16D}"/>
              </a:ext>
            </a:extLst>
          </p:cNvPr>
          <p:cNvCxnSpPr/>
          <p:nvPr/>
        </p:nvCxnSpPr>
        <p:spPr>
          <a:xfrm>
            <a:off x="5174975" y="4068417"/>
            <a:ext cx="0" cy="1722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654A1935-39D8-484E-B598-90D972D5C399}"/>
              </a:ext>
            </a:extLst>
          </p:cNvPr>
          <p:cNvCxnSpPr/>
          <p:nvPr/>
        </p:nvCxnSpPr>
        <p:spPr>
          <a:xfrm>
            <a:off x="5208105" y="3398663"/>
            <a:ext cx="0" cy="1722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82AEF2F1-000A-4CCA-A5EA-F516CD827CF4}"/>
              </a:ext>
            </a:extLst>
          </p:cNvPr>
          <p:cNvSpPr/>
          <p:nvPr/>
        </p:nvSpPr>
        <p:spPr>
          <a:xfrm>
            <a:off x="7574166" y="2135747"/>
            <a:ext cx="2781130" cy="34235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H                                       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H-C-O-H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H-C-H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H-C-O-H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132880C3-21A7-47D1-B15C-2EB24BF82D93}"/>
              </a:ext>
            </a:extLst>
          </p:cNvPr>
          <p:cNvCxnSpPr/>
          <p:nvPr/>
        </p:nvCxnSpPr>
        <p:spPr>
          <a:xfrm>
            <a:off x="8309114" y="2690191"/>
            <a:ext cx="0" cy="1722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41B694E2-8A1E-4C47-AF74-9A159A7C0DC0}"/>
              </a:ext>
            </a:extLst>
          </p:cNvPr>
          <p:cNvCxnSpPr/>
          <p:nvPr/>
        </p:nvCxnSpPr>
        <p:spPr>
          <a:xfrm>
            <a:off x="8275984" y="4830417"/>
            <a:ext cx="0" cy="1722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338FDD97-4A21-4FD2-9B5D-592193124ED7}"/>
              </a:ext>
            </a:extLst>
          </p:cNvPr>
          <p:cNvCxnSpPr/>
          <p:nvPr/>
        </p:nvCxnSpPr>
        <p:spPr>
          <a:xfrm>
            <a:off x="8275984" y="4068417"/>
            <a:ext cx="0" cy="1722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5BE32E6B-14B0-4980-AF9A-7F3ACFEDA969}"/>
              </a:ext>
            </a:extLst>
          </p:cNvPr>
          <p:cNvCxnSpPr/>
          <p:nvPr/>
        </p:nvCxnSpPr>
        <p:spPr>
          <a:xfrm>
            <a:off x="8309114" y="3398663"/>
            <a:ext cx="0" cy="1722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83BD1A9B-FB3D-4294-AAA6-E4902D997CA1}"/>
              </a:ext>
            </a:extLst>
          </p:cNvPr>
          <p:cNvSpPr txBox="1"/>
          <p:nvPr/>
        </p:nvSpPr>
        <p:spPr>
          <a:xfrm>
            <a:off x="1222556" y="1296364"/>
            <a:ext cx="179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Пропан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CDF2F34-B5AC-445F-9AC5-57B192AF75EB}"/>
              </a:ext>
            </a:extLst>
          </p:cNvPr>
          <p:cNvSpPr txBox="1"/>
          <p:nvPr/>
        </p:nvSpPr>
        <p:spPr>
          <a:xfrm>
            <a:off x="7317927" y="1451167"/>
            <a:ext cx="42228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Пропандиол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-1,3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AC39E5CC-8257-4DF6-BD0D-BE8013C03B96}"/>
              </a:ext>
            </a:extLst>
          </p:cNvPr>
          <p:cNvCxnSpPr/>
          <p:nvPr/>
        </p:nvCxnSpPr>
        <p:spPr>
          <a:xfrm>
            <a:off x="3016431" y="3847530"/>
            <a:ext cx="118450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E26DFB28-1605-448B-9FAE-01C3C78BBF46}"/>
              </a:ext>
            </a:extLst>
          </p:cNvPr>
          <p:cNvCxnSpPr>
            <a:stCxn id="13" idx="3"/>
          </p:cNvCxnSpPr>
          <p:nvPr/>
        </p:nvCxnSpPr>
        <p:spPr>
          <a:xfrm>
            <a:off x="6267032" y="3847530"/>
            <a:ext cx="115418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07887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sz="4400" b="1" dirty="0">
                <a:solidFill>
                  <a:schemeClr val="bg1"/>
                </a:solidFill>
                <a:cs typeface="Arial" pitchFamily="34" charset="0"/>
              </a:rPr>
              <a:t>Номенклатура</a:t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E9B6A5C-099E-40D5-BFB6-11A7736C028C}"/>
              </a:ext>
            </a:extLst>
          </p:cNvPr>
          <p:cNvSpPr txBox="1"/>
          <p:nvPr/>
        </p:nvSpPr>
        <p:spPr>
          <a:xfrm>
            <a:off x="185531" y="1124741"/>
            <a:ext cx="1182093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Замещением трех атомов водорода пропана с раз­личных атомов углерода на гидроксильные группы, образуется трех­атомный спирт, который называется глицерином. По систематической номенклатуре глицерин называется пропантриол-1,2,3.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3C75EB2-5914-4704-A791-F45B229CEF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751947" y="4562489"/>
            <a:ext cx="2414625" cy="153328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995E8ED-81F5-4D83-B63E-388D388894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318210" y="4551017"/>
            <a:ext cx="2121843" cy="160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399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sz="4400" b="1" dirty="0">
                <a:solidFill>
                  <a:schemeClr val="bg1"/>
                </a:solidFill>
                <a:cs typeface="Arial" pitchFamily="34" charset="0"/>
              </a:rPr>
              <a:t>Трехатомные спирты</a:t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BC72E26-38EC-4556-AB77-5842900A8FF7}"/>
              </a:ext>
            </a:extLst>
          </p:cNvPr>
          <p:cNvSpPr txBox="1"/>
          <p:nvPr/>
        </p:nvSpPr>
        <p:spPr>
          <a:xfrm>
            <a:off x="106017" y="1103313"/>
            <a:ext cx="119799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Спирты, содержащие три гидроксильные группы, называются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трехатомными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спиртами. В качестве примера можно привести гли­церин.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08F8AA9-01FD-44EA-94FD-3262ED92584F}"/>
              </a:ext>
            </a:extLst>
          </p:cNvPr>
          <p:cNvSpPr/>
          <p:nvPr/>
        </p:nvSpPr>
        <p:spPr>
          <a:xfrm>
            <a:off x="789734" y="2781944"/>
            <a:ext cx="9671625" cy="34235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H                                       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H-C-O-H              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H-C-O-H      </a:t>
            </a:r>
            <a:r>
              <a:rPr lang="ru-RU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или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CH-OH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H-C-O-H              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A8B321-CC39-4DCB-9D8F-754CCA96A008}"/>
              </a:ext>
            </a:extLst>
          </p:cNvPr>
          <p:cNvSpPr txBox="1"/>
          <p:nvPr/>
        </p:nvSpPr>
        <p:spPr>
          <a:xfrm>
            <a:off x="7582613" y="3491702"/>
            <a:ext cx="429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Пропантриол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-1,2,3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1E9038-5F33-4E60-BB39-09371FFFAC2F}"/>
              </a:ext>
            </a:extLst>
          </p:cNvPr>
          <p:cNvSpPr txBox="1"/>
          <p:nvPr/>
        </p:nvSpPr>
        <p:spPr>
          <a:xfrm>
            <a:off x="7948888" y="4277815"/>
            <a:ext cx="28359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36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Глицерин</a:t>
            </a:r>
            <a:r>
              <a:rPr lang="en-US" sz="36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36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73B6862-AD77-44E6-AFF5-3AAE884EF00A}"/>
              </a:ext>
            </a:extLst>
          </p:cNvPr>
          <p:cNvSpPr/>
          <p:nvPr/>
        </p:nvSpPr>
        <p:spPr>
          <a:xfrm>
            <a:off x="5873188" y="5784435"/>
            <a:ext cx="5529078" cy="642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(OH)CH(OH)CH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(OH)</a:t>
            </a:r>
            <a:endParaRPr lang="ru-R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0D920613-CCEF-4001-99C7-0405570D2848}"/>
              </a:ext>
            </a:extLst>
          </p:cNvPr>
          <p:cNvCxnSpPr/>
          <p:nvPr/>
        </p:nvCxnSpPr>
        <p:spPr>
          <a:xfrm>
            <a:off x="1525200" y="4034082"/>
            <a:ext cx="0" cy="1722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5F25D293-AE67-4F11-9CA2-964D9EE2942B}"/>
              </a:ext>
            </a:extLst>
          </p:cNvPr>
          <p:cNvCxnSpPr/>
          <p:nvPr/>
        </p:nvCxnSpPr>
        <p:spPr>
          <a:xfrm>
            <a:off x="1525200" y="4726811"/>
            <a:ext cx="0" cy="1722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4729FF7E-822C-4904-852B-92FD4DB83322}"/>
              </a:ext>
            </a:extLst>
          </p:cNvPr>
          <p:cNvCxnSpPr/>
          <p:nvPr/>
        </p:nvCxnSpPr>
        <p:spPr>
          <a:xfrm>
            <a:off x="1525200" y="3348282"/>
            <a:ext cx="0" cy="1722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A36C2969-7060-4452-957E-BBD6656F0D8B}"/>
              </a:ext>
            </a:extLst>
          </p:cNvPr>
          <p:cNvCxnSpPr/>
          <p:nvPr/>
        </p:nvCxnSpPr>
        <p:spPr>
          <a:xfrm>
            <a:off x="1525200" y="5433391"/>
            <a:ext cx="0" cy="1722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56EBB199-F1F4-47E8-AB6E-71A83E32CFF0}"/>
              </a:ext>
            </a:extLst>
          </p:cNvPr>
          <p:cNvCxnSpPr/>
          <p:nvPr/>
        </p:nvCxnSpPr>
        <p:spPr>
          <a:xfrm>
            <a:off x="5390618" y="4034082"/>
            <a:ext cx="0" cy="1722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FE64F3A1-2C17-48D5-BCA9-AA3F13BA290A}"/>
              </a:ext>
            </a:extLst>
          </p:cNvPr>
          <p:cNvCxnSpPr/>
          <p:nvPr/>
        </p:nvCxnSpPr>
        <p:spPr>
          <a:xfrm>
            <a:off x="5404474" y="4740664"/>
            <a:ext cx="0" cy="1722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2460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2944469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sz="4400" b="1" dirty="0">
                <a:solidFill>
                  <a:schemeClr val="bg1"/>
                </a:solidFill>
                <a:cs typeface="Arial" pitchFamily="34" charset="0"/>
              </a:rPr>
              <a:t>Способы получения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:</a:t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10">
            <a:extLst>
              <a:ext uri="{FF2B5EF4-FFF2-40B4-BE49-F238E27FC236}">
                <a16:creationId xmlns:a16="http://schemas.microsoft.com/office/drawing/2014/main" id="{DD79976E-0CE2-475A-8D1A-3114D0B782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8125" y="4596817"/>
            <a:ext cx="1793875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029FD22-4EEC-4431-8763-B6B6689A1531}"/>
              </a:ext>
            </a:extLst>
          </p:cNvPr>
          <p:cNvSpPr txBox="1"/>
          <p:nvPr/>
        </p:nvSpPr>
        <p:spPr>
          <a:xfrm>
            <a:off x="99392" y="1531972"/>
            <a:ext cx="119956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Гидролиз 1,2-дихлорэтана приводит к образованию этиленгликоля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B40B2DD-0B61-4DD5-A7A2-15A029BB5FDD}"/>
              </a:ext>
            </a:extLst>
          </p:cNvPr>
          <p:cNvSpPr/>
          <p:nvPr/>
        </p:nvSpPr>
        <p:spPr>
          <a:xfrm>
            <a:off x="1596886" y="3142008"/>
            <a:ext cx="8759686" cy="1754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-Cl                       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-Cl                       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C0437E9-655C-46CF-B747-6ED8846F6095}"/>
              </a:ext>
            </a:extLst>
          </p:cNvPr>
          <p:cNvSpPr/>
          <p:nvPr/>
        </p:nvSpPr>
        <p:spPr>
          <a:xfrm>
            <a:off x="3507222" y="3778568"/>
            <a:ext cx="15744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+2H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E7DB4AA2-0D1D-473F-BD51-6E495A219A10}"/>
              </a:ext>
            </a:extLst>
          </p:cNvPr>
          <p:cNvCxnSpPr/>
          <p:nvPr/>
        </p:nvCxnSpPr>
        <p:spPr>
          <a:xfrm>
            <a:off x="5314122" y="4019139"/>
            <a:ext cx="135172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289CA81-485A-4533-94D1-6E7175293A8F}"/>
              </a:ext>
            </a:extLst>
          </p:cNvPr>
          <p:cNvSpPr/>
          <p:nvPr/>
        </p:nvSpPr>
        <p:spPr>
          <a:xfrm>
            <a:off x="8876680" y="3695973"/>
            <a:ext cx="14798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+2HCl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F617CB2D-6E95-4543-B131-BCF36D49E7D7}"/>
              </a:ext>
            </a:extLst>
          </p:cNvPr>
          <p:cNvCxnSpPr>
            <a:cxnSpLocks/>
          </p:cNvCxnSpPr>
          <p:nvPr/>
        </p:nvCxnSpPr>
        <p:spPr>
          <a:xfrm>
            <a:off x="1838613" y="3963211"/>
            <a:ext cx="0" cy="2770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597E9F2D-8828-4CE2-BC01-9D7C21D772E1}"/>
              </a:ext>
            </a:extLst>
          </p:cNvPr>
          <p:cNvCxnSpPr>
            <a:cxnSpLocks/>
          </p:cNvCxnSpPr>
          <p:nvPr/>
        </p:nvCxnSpPr>
        <p:spPr>
          <a:xfrm>
            <a:off x="6907570" y="3963211"/>
            <a:ext cx="0" cy="2770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06666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</TotalTime>
  <Words>371</Words>
  <Application>Microsoft Office PowerPoint</Application>
  <PresentationFormat>Широкоэкранный</PresentationFormat>
  <Paragraphs>114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Tw Cen MT</vt:lpstr>
      <vt:lpstr>Тема Office</vt:lpstr>
      <vt:lpstr>Презентация PowerPoint</vt:lpstr>
      <vt:lpstr>Многоатомные спирты</vt:lpstr>
      <vt:lpstr>Двухатомные спирты </vt:lpstr>
      <vt:lpstr>Двухатомные спирты </vt:lpstr>
      <vt:lpstr>Изомерия </vt:lpstr>
      <vt:lpstr>Изомерия  </vt:lpstr>
      <vt:lpstr>Номенклатура </vt:lpstr>
      <vt:lpstr>Трехатомные спирты </vt:lpstr>
      <vt:lpstr>Способы получения: </vt:lpstr>
      <vt:lpstr>Способы получения: </vt:lpstr>
      <vt:lpstr>Закрепление</vt:lpstr>
      <vt:lpstr>Закрепление</vt:lpstr>
      <vt:lpstr>Задания для самостоятельного решения: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LENOVO</cp:lastModifiedBy>
  <cp:revision>114</cp:revision>
  <dcterms:created xsi:type="dcterms:W3CDTF">2020-11-08T01:33:30Z</dcterms:created>
  <dcterms:modified xsi:type="dcterms:W3CDTF">2021-02-01T13:18:25Z</dcterms:modified>
</cp:coreProperties>
</file>