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377" r:id="rId2"/>
    <p:sldId id="1388" r:id="rId3"/>
    <p:sldId id="1386" r:id="rId4"/>
    <p:sldId id="1383" r:id="rId5"/>
    <p:sldId id="1385" r:id="rId6"/>
    <p:sldId id="1384" r:id="rId7"/>
    <p:sldId id="1381" r:id="rId8"/>
    <p:sldId id="1397" r:id="rId9"/>
    <p:sldId id="1398" r:id="rId10"/>
    <p:sldId id="1399" r:id="rId11"/>
    <p:sldId id="276" r:id="rId12"/>
    <p:sldId id="1401" r:id="rId13"/>
    <p:sldId id="33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A61B-600B-4939-A366-1CF32D9E8381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F187-5D6C-4B72-83DB-50824CC9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glyceraldehyde-3D-balls.png" TargetMode="External"/><Relationship Id="rId7" Type="http://schemas.openxmlformats.org/officeDocument/2006/relationships/hyperlink" Target="https://pixabay.com/en/ethanol-alcohol-molecule-3d-109499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ru.wikipedia.org/wiki/%D0%98%D0%B7%D0%BE%D0%BF%D1%80%D0%BE%D0%BF%D0%B8%D0%BB%D0%BE%D0%B2%D1%8B%D0%B9_%D1%81%D0%BF%D0%B8%D1%80%D1%82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0%BF%D0%B0%D0%B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97740" y="2328601"/>
            <a:ext cx="9167016" cy="2121994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Многоатомные спирты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Номенклатура и изомерия двух- и трехатомных </a:t>
            </a:r>
            <a:r>
              <a:rPr lang="ru-RU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спиртоа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80790" y="41955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45390" y="317624"/>
            <a:ext cx="1676050" cy="1044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0487" y="339274"/>
            <a:ext cx="1670953" cy="98262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91764" y="257787"/>
            <a:ext cx="1670953" cy="1141081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ru-RU" sz="3600" b="1" spc="2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ru-RU" sz="7200" kern="0" spc="21" dirty="0">
                <a:solidFill>
                  <a:sysClr val="window" lastClr="FFFFFF"/>
                </a:solidFill>
              </a:rPr>
              <a:t>Химия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9805120" y="4610562"/>
            <a:ext cx="2248014" cy="21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Способы получения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: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1C015-9F92-4D66-88CA-8795F41A6D1A}"/>
              </a:ext>
            </a:extLst>
          </p:cNvPr>
          <p:cNvSpPr txBox="1"/>
          <p:nvPr/>
        </p:nvSpPr>
        <p:spPr>
          <a:xfrm>
            <a:off x="142155" y="994741"/>
            <a:ext cx="11622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2. Глицерин можно получить гидролизом жиров. Он входит в состав любого жира.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09C331-4692-4744-90FB-A37C547E354E}"/>
              </a:ext>
            </a:extLst>
          </p:cNvPr>
          <p:cNvSpPr/>
          <p:nvPr/>
        </p:nvSpPr>
        <p:spPr>
          <a:xfrm>
            <a:off x="427279" y="1875182"/>
            <a:ext cx="11337439" cy="488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O                         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C-O-C-R ’                                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C-OH    HO-C-R ’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               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HC-O-C-R ”       +3HOH              HC-OH+ HO-C-R ”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O                        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C-O-C-R ”’                             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C-OH   HO-C-R ’’’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глицерин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6CE11-8166-4118-BB7F-92DCB24AADF5}"/>
              </a:ext>
            </a:extLst>
          </p:cNvPr>
          <p:cNvSpPr txBox="1"/>
          <p:nvPr/>
        </p:nvSpPr>
        <p:spPr>
          <a:xfrm rot="16200000">
            <a:off x="1842053" y="4809026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86F2D-6706-4669-8DB3-40E40FCB879A}"/>
              </a:ext>
            </a:extLst>
          </p:cNvPr>
          <p:cNvSpPr txBox="1"/>
          <p:nvPr/>
        </p:nvSpPr>
        <p:spPr>
          <a:xfrm rot="16200000">
            <a:off x="1673847" y="3463711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2B18A-517E-485B-ABCA-965A5C69A9B5}"/>
              </a:ext>
            </a:extLst>
          </p:cNvPr>
          <p:cNvSpPr txBox="1"/>
          <p:nvPr/>
        </p:nvSpPr>
        <p:spPr>
          <a:xfrm rot="17528431">
            <a:off x="9726341" y="3463711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98470-6747-4D7A-836F-EF7D26008123}"/>
              </a:ext>
            </a:extLst>
          </p:cNvPr>
          <p:cNvSpPr txBox="1"/>
          <p:nvPr/>
        </p:nvSpPr>
        <p:spPr>
          <a:xfrm rot="17386304">
            <a:off x="10184295" y="2056443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37198-0477-4279-98B0-354ACB763185}"/>
              </a:ext>
            </a:extLst>
          </p:cNvPr>
          <p:cNvSpPr txBox="1"/>
          <p:nvPr/>
        </p:nvSpPr>
        <p:spPr>
          <a:xfrm rot="16200000">
            <a:off x="1842053" y="2048973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4123F-EF71-4D27-BE41-7C7A8C75796D}"/>
              </a:ext>
            </a:extLst>
          </p:cNvPr>
          <p:cNvSpPr txBox="1"/>
          <p:nvPr/>
        </p:nvSpPr>
        <p:spPr>
          <a:xfrm rot="17673853">
            <a:off x="9917739" y="4877817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7953FC7-4D1A-482E-9C49-0DBDD9D5482F}"/>
              </a:ext>
            </a:extLst>
          </p:cNvPr>
          <p:cNvCxnSpPr/>
          <p:nvPr/>
        </p:nvCxnSpPr>
        <p:spPr>
          <a:xfrm>
            <a:off x="5645425" y="4258509"/>
            <a:ext cx="123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3EC314D-D2C3-4A3F-B41B-2653EFA1A2E5}"/>
              </a:ext>
            </a:extLst>
          </p:cNvPr>
          <p:cNvCxnSpPr/>
          <p:nvPr/>
        </p:nvCxnSpPr>
        <p:spPr>
          <a:xfrm>
            <a:off x="1126436" y="3187122"/>
            <a:ext cx="0" cy="660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12BCE0F-8F65-4BCF-B5E2-681D3EF22D48}"/>
              </a:ext>
            </a:extLst>
          </p:cNvPr>
          <p:cNvCxnSpPr/>
          <p:nvPr/>
        </p:nvCxnSpPr>
        <p:spPr>
          <a:xfrm>
            <a:off x="1179443" y="4723133"/>
            <a:ext cx="0" cy="617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C362BFC-56B3-47EC-B781-3FE11FFC077F}"/>
              </a:ext>
            </a:extLst>
          </p:cNvPr>
          <p:cNvCxnSpPr/>
          <p:nvPr/>
        </p:nvCxnSpPr>
        <p:spPr>
          <a:xfrm>
            <a:off x="7812156" y="3230037"/>
            <a:ext cx="0" cy="617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E9A4DFE-DF95-4ACE-8243-8412FB7DB040}"/>
              </a:ext>
            </a:extLst>
          </p:cNvPr>
          <p:cNvCxnSpPr/>
          <p:nvPr/>
        </p:nvCxnSpPr>
        <p:spPr>
          <a:xfrm>
            <a:off x="7659756" y="4754504"/>
            <a:ext cx="0" cy="617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1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96AF5B-22E7-439E-BF1A-CF916549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5133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Напишите формулы спиртов по их названию:</a:t>
            </a:r>
          </a:p>
          <a:p>
            <a:pPr marL="0" indent="0"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Пентадиол-1,3</a:t>
            </a:r>
          </a:p>
          <a:p>
            <a:pPr marL="0" indent="0"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3-метилбутандиол-1,2</a:t>
            </a:r>
          </a:p>
          <a:p>
            <a:pPr marL="0" indent="0"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048622">
            <a:extLst>
              <a:ext uri="{FF2B5EF4-FFF2-40B4-BE49-F238E27FC236}">
                <a16:creationId xmlns:a16="http://schemas.microsoft.com/office/drawing/2014/main" id="{F752AF1D-6BAB-4E13-843F-1AA26189535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48622">
            <a:extLst>
              <a:ext uri="{FF2B5EF4-FFF2-40B4-BE49-F238E27FC236}">
                <a16:creationId xmlns:a16="http://schemas.microsoft.com/office/drawing/2014/main" id="{F752AF1D-6BAB-4E13-843F-1AA26189535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Закрепление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4B6DEE-1171-470C-822F-6EB2FF8E4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77" b="71425"/>
          <a:stretch/>
        </p:blipFill>
        <p:spPr>
          <a:xfrm>
            <a:off x="391886" y="2917372"/>
            <a:ext cx="11430621" cy="13498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38CDAC-0FBA-493D-AF6C-94D912F4BA61}"/>
              </a:ext>
            </a:extLst>
          </p:cNvPr>
          <p:cNvSpPr/>
          <p:nvPr/>
        </p:nvSpPr>
        <p:spPr>
          <a:xfrm>
            <a:off x="1996449" y="1597468"/>
            <a:ext cx="7416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Решите цепочку превращений</a:t>
            </a:r>
          </a:p>
        </p:txBody>
      </p:sp>
    </p:spTree>
    <p:extLst>
      <p:ext uri="{BB962C8B-B14F-4D97-AF65-F5344CB8AC3E}">
        <p14:creationId xmlns:p14="http://schemas.microsoft.com/office/powerpoint/2010/main" val="113180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Задания для самостоятельного решения: 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70" y="4083164"/>
            <a:ext cx="5222248" cy="21793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A431-7CCE-4AD1-8240-79E7AB384443}"/>
              </a:ext>
            </a:extLst>
          </p:cNvPr>
          <p:cNvSpPr/>
          <p:nvPr/>
        </p:nvSpPr>
        <p:spPr>
          <a:xfrm>
            <a:off x="740313" y="1451397"/>
            <a:ext cx="11049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параграф 22 и выполните </a:t>
            </a: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№ 1,3,4 на стр. 88-89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Многоатомные спирты</a:t>
            </a: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BEE42-8105-46F9-9410-65F1C1461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712" y="4385464"/>
            <a:ext cx="3093358" cy="22131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760739-55D9-41C8-A6A0-284562E6C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82525" y="4385464"/>
            <a:ext cx="2321923" cy="19504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F31057-E1CC-4DD3-B408-99D62E3C6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39975" y="4737936"/>
            <a:ext cx="2840788" cy="1597943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B4AB56F-A3D8-4844-84CF-805255CC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5" y="1253331"/>
            <a:ext cx="1070545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Многоатомные спирты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- это органические соединения, в молекулах которых содержатся две или более гидроксильных групп, соединенных с углеводородным радикалом.</a:t>
            </a:r>
          </a:p>
          <a:p>
            <a:pPr marL="0" indent="0" algn="just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800" b="1" dirty="0">
                <a:solidFill>
                  <a:schemeClr val="bg1"/>
                </a:solidFill>
                <a:cs typeface="Arial" pitchFamily="34" charset="0"/>
              </a:rPr>
              <a:t>Двухатомные спирты</a:t>
            </a:r>
            <a:br>
              <a:rPr lang="ru-RU" sz="48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D79D6-097A-415C-AB90-E59434965AE8}"/>
              </a:ext>
            </a:extLst>
          </p:cNvPr>
          <p:cNvSpPr txBox="1"/>
          <p:nvPr/>
        </p:nvSpPr>
        <p:spPr>
          <a:xfrm>
            <a:off x="159026" y="1116773"/>
            <a:ext cx="11873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По систематической номенклатуре двух­атомных спиртов принято называть, применив окончание «диол» к названию соответствующего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алкана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после которой указывается расположение гидроксильных групп у основной цепи</a:t>
            </a:r>
          </a:p>
        </p:txBody>
      </p: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Двухатомные спирты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908CA-BC19-473D-A5C4-3226946F3CEC}"/>
              </a:ext>
            </a:extLst>
          </p:cNvPr>
          <p:cNvSpPr txBox="1"/>
          <p:nvPr/>
        </p:nvSpPr>
        <p:spPr>
          <a:xfrm>
            <a:off x="248478" y="1103313"/>
            <a:ext cx="11695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Замещением двух атомов водорода в составе этана на гидроксильные группы получим формулу этиленгликоля. При этом водороды замеща­ются от разных атомов углерода. Этиленгликоль по систематической но­менклатуре называется этандиол-1,2.</a:t>
            </a:r>
          </a:p>
        </p:txBody>
      </p:sp>
      <p:sp>
        <p:nvSpPr>
          <p:cNvPr id="8" name="Прямоугольник 25">
            <a:extLst>
              <a:ext uri="{FF2B5EF4-FFF2-40B4-BE49-F238E27FC236}">
                <a16:creationId xmlns:a16="http://schemas.microsoft.com/office/drawing/2014/main" id="{1E042CF2-22BE-461B-A0C5-FCBC6385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28" y="3831169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914880-B38D-4757-8D7C-AAD3AB3F8AB6}"/>
              </a:ext>
            </a:extLst>
          </p:cNvPr>
          <p:cNvSpPr/>
          <p:nvPr/>
        </p:nvSpPr>
        <p:spPr>
          <a:xfrm>
            <a:off x="1665198" y="3845823"/>
            <a:ext cx="2109302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666F765-FEB1-4200-AB86-26F1C06FE66C}"/>
              </a:ext>
            </a:extLst>
          </p:cNvPr>
          <p:cNvCxnSpPr>
            <a:cxnSpLocks/>
          </p:cNvCxnSpPr>
          <p:nvPr/>
        </p:nvCxnSpPr>
        <p:spPr>
          <a:xfrm>
            <a:off x="2411892" y="4414783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0F7998B-3E56-489C-A291-AD5FC9A4E7AC}"/>
              </a:ext>
            </a:extLst>
          </p:cNvPr>
          <p:cNvCxnSpPr>
            <a:cxnSpLocks/>
          </p:cNvCxnSpPr>
          <p:nvPr/>
        </p:nvCxnSpPr>
        <p:spPr>
          <a:xfrm>
            <a:off x="2411892" y="5806263"/>
            <a:ext cx="0" cy="19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4D68E7-E56C-483F-AC24-50E3D3854613}"/>
              </a:ext>
            </a:extLst>
          </p:cNvPr>
          <p:cNvSpPr/>
          <p:nvPr/>
        </p:nvSpPr>
        <p:spPr>
          <a:xfrm>
            <a:off x="4633121" y="3845823"/>
            <a:ext cx="1964092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8C582C-6345-47F6-B4A8-7B115F463500}"/>
              </a:ext>
            </a:extLst>
          </p:cNvPr>
          <p:cNvSpPr/>
          <p:nvPr/>
        </p:nvSpPr>
        <p:spPr>
          <a:xfrm>
            <a:off x="7248532" y="3771464"/>
            <a:ext cx="6096000" cy="27281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1F80E-94AD-4EEE-88AE-75BB2AE54BC6}"/>
              </a:ext>
            </a:extLst>
          </p:cNvPr>
          <p:cNvSpPr txBox="1"/>
          <p:nvPr/>
        </p:nvSpPr>
        <p:spPr>
          <a:xfrm>
            <a:off x="323133" y="4640070"/>
            <a:ext cx="136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Этан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29447A-F214-4C1F-A6BF-6AF818ED3EAD}"/>
              </a:ext>
            </a:extLst>
          </p:cNvPr>
          <p:cNvSpPr txBox="1"/>
          <p:nvPr/>
        </p:nvSpPr>
        <p:spPr>
          <a:xfrm>
            <a:off x="9068754" y="3716055"/>
            <a:ext cx="309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Этандиол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-1,2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24674CE-659B-4E17-AD05-C1BE2DA47D6D}"/>
              </a:ext>
            </a:extLst>
          </p:cNvPr>
          <p:cNvCxnSpPr/>
          <p:nvPr/>
        </p:nvCxnSpPr>
        <p:spPr>
          <a:xfrm>
            <a:off x="3379304" y="5135555"/>
            <a:ext cx="1046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C45C0BF-2BBD-4F42-90A8-78CE203D4B61}"/>
              </a:ext>
            </a:extLst>
          </p:cNvPr>
          <p:cNvCxnSpPr/>
          <p:nvPr/>
        </p:nvCxnSpPr>
        <p:spPr>
          <a:xfrm>
            <a:off x="6096000" y="5135555"/>
            <a:ext cx="1020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0F70C04-42DB-4AC6-822B-987AF0213B81}"/>
              </a:ext>
            </a:extLst>
          </p:cNvPr>
          <p:cNvCxnSpPr>
            <a:cxnSpLocks/>
          </p:cNvCxnSpPr>
          <p:nvPr/>
        </p:nvCxnSpPr>
        <p:spPr>
          <a:xfrm>
            <a:off x="5376750" y="5093655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D6C1FCD-CC12-46F9-9A3B-DD341461040E}"/>
              </a:ext>
            </a:extLst>
          </p:cNvPr>
          <p:cNvCxnSpPr>
            <a:cxnSpLocks/>
          </p:cNvCxnSpPr>
          <p:nvPr/>
        </p:nvCxnSpPr>
        <p:spPr>
          <a:xfrm>
            <a:off x="2411890" y="5093655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ECF6A41-E7E2-4EB0-8AA1-71A6A8443F50}"/>
              </a:ext>
            </a:extLst>
          </p:cNvPr>
          <p:cNvCxnSpPr>
            <a:cxnSpLocks/>
          </p:cNvCxnSpPr>
          <p:nvPr/>
        </p:nvCxnSpPr>
        <p:spPr>
          <a:xfrm>
            <a:off x="5390600" y="5814094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27B6DF2-9171-477D-841F-2C8694050DEC}"/>
              </a:ext>
            </a:extLst>
          </p:cNvPr>
          <p:cNvCxnSpPr>
            <a:cxnSpLocks/>
          </p:cNvCxnSpPr>
          <p:nvPr/>
        </p:nvCxnSpPr>
        <p:spPr>
          <a:xfrm>
            <a:off x="5376748" y="4345510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0B030FC-ABC7-45C3-9785-5572C95E04A1}"/>
              </a:ext>
            </a:extLst>
          </p:cNvPr>
          <p:cNvCxnSpPr>
            <a:cxnSpLocks/>
          </p:cNvCxnSpPr>
          <p:nvPr/>
        </p:nvCxnSpPr>
        <p:spPr>
          <a:xfrm>
            <a:off x="7995261" y="5038233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1B8BA06-4A86-41B9-99CA-8F3B489A295A}"/>
              </a:ext>
            </a:extLst>
          </p:cNvPr>
          <p:cNvCxnSpPr>
            <a:cxnSpLocks/>
          </p:cNvCxnSpPr>
          <p:nvPr/>
        </p:nvCxnSpPr>
        <p:spPr>
          <a:xfrm>
            <a:off x="8022966" y="5730962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0A3153F-526E-4D58-96F3-512782E17100}"/>
              </a:ext>
            </a:extLst>
          </p:cNvPr>
          <p:cNvCxnSpPr>
            <a:cxnSpLocks/>
          </p:cNvCxnSpPr>
          <p:nvPr/>
        </p:nvCxnSpPr>
        <p:spPr>
          <a:xfrm>
            <a:off x="7995259" y="4317798"/>
            <a:ext cx="0" cy="198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Изомерия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A57C8E2C-CB2F-473E-94DF-6FF0CA3A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A45A03-D9C6-44C6-82DA-6A5D626E50D4}"/>
              </a:ext>
            </a:extLst>
          </p:cNvPr>
          <p:cNvSpPr/>
          <p:nvPr/>
        </p:nvSpPr>
        <p:spPr>
          <a:xfrm>
            <a:off x="1438409" y="2135747"/>
            <a:ext cx="1793875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44DE39-384C-440D-86E1-4FBCF1126501}"/>
              </a:ext>
            </a:extLst>
          </p:cNvPr>
          <p:cNvSpPr/>
          <p:nvPr/>
        </p:nvSpPr>
        <p:spPr>
          <a:xfrm>
            <a:off x="4424981" y="2135747"/>
            <a:ext cx="1793875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6BA9D8-2BB1-46D7-B571-BAD6FBB3937B}"/>
              </a:ext>
            </a:extLst>
          </p:cNvPr>
          <p:cNvSpPr/>
          <p:nvPr/>
        </p:nvSpPr>
        <p:spPr>
          <a:xfrm>
            <a:off x="8154922" y="2137894"/>
            <a:ext cx="2598669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18E5B-AADB-4E16-AF94-FDB1A12FF9A0}"/>
              </a:ext>
            </a:extLst>
          </p:cNvPr>
          <p:cNvSpPr txBox="1"/>
          <p:nvPr/>
        </p:nvSpPr>
        <p:spPr>
          <a:xfrm>
            <a:off x="1222556" y="1296364"/>
            <a:ext cx="179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Пропан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9E97A-7AC6-4E03-B5FA-31BBCB52A523}"/>
              </a:ext>
            </a:extLst>
          </p:cNvPr>
          <p:cNvSpPr txBox="1"/>
          <p:nvPr/>
        </p:nvSpPr>
        <p:spPr>
          <a:xfrm>
            <a:off x="7924801" y="1447851"/>
            <a:ext cx="38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Пропандиол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-1,2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F80C842-91D1-4F50-A2D7-FAF7E95CB06A}"/>
              </a:ext>
            </a:extLst>
          </p:cNvPr>
          <p:cNvCxnSpPr>
            <a:cxnSpLocks/>
          </p:cNvCxnSpPr>
          <p:nvPr/>
        </p:nvCxnSpPr>
        <p:spPr>
          <a:xfrm>
            <a:off x="3165692" y="3847530"/>
            <a:ext cx="97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F475E51-4055-4326-A905-48D25CB73040}"/>
              </a:ext>
            </a:extLst>
          </p:cNvPr>
          <p:cNvCxnSpPr>
            <a:cxnSpLocks/>
          </p:cNvCxnSpPr>
          <p:nvPr/>
        </p:nvCxnSpPr>
        <p:spPr>
          <a:xfrm flipV="1">
            <a:off x="6501301" y="3827572"/>
            <a:ext cx="1224035" cy="19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BBC3ED7-A043-487C-A7E2-C6CDC1A5A3D1}"/>
              </a:ext>
            </a:extLst>
          </p:cNvPr>
          <p:cNvCxnSpPr/>
          <p:nvPr/>
        </p:nvCxnSpPr>
        <p:spPr>
          <a:xfrm>
            <a:off x="2173357" y="269019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8467D2B-0B1D-481B-A973-16E357E3D51D}"/>
              </a:ext>
            </a:extLst>
          </p:cNvPr>
          <p:cNvCxnSpPr/>
          <p:nvPr/>
        </p:nvCxnSpPr>
        <p:spPr>
          <a:xfrm>
            <a:off x="2140227" y="4830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E0D4592-C860-4EC2-9A1A-E17135E706BA}"/>
              </a:ext>
            </a:extLst>
          </p:cNvPr>
          <p:cNvCxnSpPr/>
          <p:nvPr/>
        </p:nvCxnSpPr>
        <p:spPr>
          <a:xfrm>
            <a:off x="8938592" y="4830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C664B4-07B0-4465-966F-BEFBE6CF3BB2}"/>
              </a:ext>
            </a:extLst>
          </p:cNvPr>
          <p:cNvCxnSpPr/>
          <p:nvPr/>
        </p:nvCxnSpPr>
        <p:spPr>
          <a:xfrm>
            <a:off x="8898835" y="269019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A439050-5194-43BD-9035-8ADF30995756}"/>
              </a:ext>
            </a:extLst>
          </p:cNvPr>
          <p:cNvCxnSpPr/>
          <p:nvPr/>
        </p:nvCxnSpPr>
        <p:spPr>
          <a:xfrm>
            <a:off x="5174975" y="4830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104A843-DDCF-4348-B88B-3A8F82377FC9}"/>
              </a:ext>
            </a:extLst>
          </p:cNvPr>
          <p:cNvCxnSpPr/>
          <p:nvPr/>
        </p:nvCxnSpPr>
        <p:spPr>
          <a:xfrm>
            <a:off x="5174975" y="269019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2A3FC98-B480-485D-B83B-FA52A46D7F9B}"/>
              </a:ext>
            </a:extLst>
          </p:cNvPr>
          <p:cNvCxnSpPr/>
          <p:nvPr/>
        </p:nvCxnSpPr>
        <p:spPr>
          <a:xfrm>
            <a:off x="5168349" y="3398663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F468D1B-2DDF-41D8-8DDC-13FCB59AEB5D}"/>
              </a:ext>
            </a:extLst>
          </p:cNvPr>
          <p:cNvCxnSpPr/>
          <p:nvPr/>
        </p:nvCxnSpPr>
        <p:spPr>
          <a:xfrm>
            <a:off x="2140227" y="4068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9AC67F1-823D-413D-9BEC-0A2DC49DDB9D}"/>
              </a:ext>
            </a:extLst>
          </p:cNvPr>
          <p:cNvCxnSpPr/>
          <p:nvPr/>
        </p:nvCxnSpPr>
        <p:spPr>
          <a:xfrm>
            <a:off x="2173357" y="3398663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2D12A4B-8535-4431-922A-9DF03E707192}"/>
              </a:ext>
            </a:extLst>
          </p:cNvPr>
          <p:cNvCxnSpPr/>
          <p:nvPr/>
        </p:nvCxnSpPr>
        <p:spPr>
          <a:xfrm>
            <a:off x="8905462" y="4154556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1E527ED-FE68-466B-A4FE-F655684E2769}"/>
              </a:ext>
            </a:extLst>
          </p:cNvPr>
          <p:cNvCxnSpPr/>
          <p:nvPr/>
        </p:nvCxnSpPr>
        <p:spPr>
          <a:xfrm>
            <a:off x="8885583" y="3398662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DA4DF71-0289-41D4-AEB2-7DCF0F5C1CBD}"/>
              </a:ext>
            </a:extLst>
          </p:cNvPr>
          <p:cNvCxnSpPr/>
          <p:nvPr/>
        </p:nvCxnSpPr>
        <p:spPr>
          <a:xfrm>
            <a:off x="5174975" y="4068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Изомерия 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A00CA-F6BC-42E2-BB26-2A607C20B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46819" y="5214729"/>
            <a:ext cx="2445181" cy="164327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5FE5F3-87F5-4263-922D-EE0440302A79}"/>
              </a:ext>
            </a:extLst>
          </p:cNvPr>
          <p:cNvSpPr/>
          <p:nvPr/>
        </p:nvSpPr>
        <p:spPr>
          <a:xfrm>
            <a:off x="1372148" y="2135747"/>
            <a:ext cx="1793875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5F8DAE-FE62-4F76-A429-C1130C333D3A}"/>
              </a:ext>
            </a:extLst>
          </p:cNvPr>
          <p:cNvCxnSpPr/>
          <p:nvPr/>
        </p:nvCxnSpPr>
        <p:spPr>
          <a:xfrm>
            <a:off x="2107096" y="269019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B846934-C6FE-4351-9EA9-A9E6E3D10487}"/>
              </a:ext>
            </a:extLst>
          </p:cNvPr>
          <p:cNvCxnSpPr/>
          <p:nvPr/>
        </p:nvCxnSpPr>
        <p:spPr>
          <a:xfrm>
            <a:off x="2073966" y="4830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732847E-7EA8-44F0-8CB5-5FBE70895E5F}"/>
              </a:ext>
            </a:extLst>
          </p:cNvPr>
          <p:cNvCxnSpPr/>
          <p:nvPr/>
        </p:nvCxnSpPr>
        <p:spPr>
          <a:xfrm>
            <a:off x="2073966" y="4068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E6AE6FB-09E9-4382-9707-7F6692B9B278}"/>
              </a:ext>
            </a:extLst>
          </p:cNvPr>
          <p:cNvCxnSpPr/>
          <p:nvPr/>
        </p:nvCxnSpPr>
        <p:spPr>
          <a:xfrm>
            <a:off x="2107096" y="3398663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37A0BF-731A-41D9-A123-4FA759F00F4D}"/>
              </a:ext>
            </a:extLst>
          </p:cNvPr>
          <p:cNvSpPr/>
          <p:nvPr/>
        </p:nvSpPr>
        <p:spPr>
          <a:xfrm>
            <a:off x="4473157" y="2135747"/>
            <a:ext cx="1793875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CE0AA78-626B-49FC-B3B4-8165DE775F22}"/>
              </a:ext>
            </a:extLst>
          </p:cNvPr>
          <p:cNvCxnSpPr/>
          <p:nvPr/>
        </p:nvCxnSpPr>
        <p:spPr>
          <a:xfrm>
            <a:off x="5208105" y="269019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C3B267D-9DB3-4AFF-A630-3D38F1992FE4}"/>
              </a:ext>
            </a:extLst>
          </p:cNvPr>
          <p:cNvCxnSpPr/>
          <p:nvPr/>
        </p:nvCxnSpPr>
        <p:spPr>
          <a:xfrm>
            <a:off x="5174975" y="4830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48DF2A1-9A56-4414-BAF0-DDC9F91CE16D}"/>
              </a:ext>
            </a:extLst>
          </p:cNvPr>
          <p:cNvCxnSpPr/>
          <p:nvPr/>
        </p:nvCxnSpPr>
        <p:spPr>
          <a:xfrm>
            <a:off x="5174975" y="4068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54A1935-39D8-484E-B598-90D972D5C399}"/>
              </a:ext>
            </a:extLst>
          </p:cNvPr>
          <p:cNvCxnSpPr/>
          <p:nvPr/>
        </p:nvCxnSpPr>
        <p:spPr>
          <a:xfrm>
            <a:off x="5208105" y="3398663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AEF2F1-000A-4CCA-A5EA-F516CD827CF4}"/>
              </a:ext>
            </a:extLst>
          </p:cNvPr>
          <p:cNvSpPr/>
          <p:nvPr/>
        </p:nvSpPr>
        <p:spPr>
          <a:xfrm>
            <a:off x="7574166" y="2135747"/>
            <a:ext cx="2781130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32880C3-21A7-47D1-B15C-2EB24BF82D93}"/>
              </a:ext>
            </a:extLst>
          </p:cNvPr>
          <p:cNvCxnSpPr/>
          <p:nvPr/>
        </p:nvCxnSpPr>
        <p:spPr>
          <a:xfrm>
            <a:off x="8309114" y="269019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1B694E2-8A1E-4C47-AF74-9A159A7C0DC0}"/>
              </a:ext>
            </a:extLst>
          </p:cNvPr>
          <p:cNvCxnSpPr/>
          <p:nvPr/>
        </p:nvCxnSpPr>
        <p:spPr>
          <a:xfrm>
            <a:off x="8275984" y="4830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38FDD97-4A21-4FD2-9B5D-592193124ED7}"/>
              </a:ext>
            </a:extLst>
          </p:cNvPr>
          <p:cNvCxnSpPr/>
          <p:nvPr/>
        </p:nvCxnSpPr>
        <p:spPr>
          <a:xfrm>
            <a:off x="8275984" y="4068417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BE32E6B-14B0-4980-AF9A-7F3ACFEDA969}"/>
              </a:ext>
            </a:extLst>
          </p:cNvPr>
          <p:cNvCxnSpPr/>
          <p:nvPr/>
        </p:nvCxnSpPr>
        <p:spPr>
          <a:xfrm>
            <a:off x="8309114" y="3398663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BD1A9B-FB3D-4294-AAA6-E4902D997CA1}"/>
              </a:ext>
            </a:extLst>
          </p:cNvPr>
          <p:cNvSpPr txBox="1"/>
          <p:nvPr/>
        </p:nvSpPr>
        <p:spPr>
          <a:xfrm>
            <a:off x="1222556" y="1296364"/>
            <a:ext cx="179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Пропан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DF2F34-B5AC-445F-9AC5-57B192AF75EB}"/>
              </a:ext>
            </a:extLst>
          </p:cNvPr>
          <p:cNvSpPr txBox="1"/>
          <p:nvPr/>
        </p:nvSpPr>
        <p:spPr>
          <a:xfrm>
            <a:off x="7317927" y="1451167"/>
            <a:ext cx="422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Пропандиол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-1,3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C39E5CC-8257-4DF6-BD0D-BE8013C03B96}"/>
              </a:ext>
            </a:extLst>
          </p:cNvPr>
          <p:cNvCxnSpPr/>
          <p:nvPr/>
        </p:nvCxnSpPr>
        <p:spPr>
          <a:xfrm>
            <a:off x="3016431" y="3847530"/>
            <a:ext cx="1184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26DFB28-1605-448B-9FAE-01C3C78BBF46}"/>
              </a:ext>
            </a:extLst>
          </p:cNvPr>
          <p:cNvCxnSpPr>
            <a:stCxn id="13" idx="3"/>
          </p:cNvCxnSpPr>
          <p:nvPr/>
        </p:nvCxnSpPr>
        <p:spPr>
          <a:xfrm>
            <a:off x="6267032" y="3847530"/>
            <a:ext cx="1154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Номенклатура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B6A5C-099E-40D5-BFB6-11A7736C028C}"/>
              </a:ext>
            </a:extLst>
          </p:cNvPr>
          <p:cNvSpPr txBox="1"/>
          <p:nvPr/>
        </p:nvSpPr>
        <p:spPr>
          <a:xfrm>
            <a:off x="185531" y="1124741"/>
            <a:ext cx="11820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Замещением трех атомов водорода пропана с раз­личных атомов углерода на гидроксильные группы, образуется трех­атомный спирт, который называется глицерином. По систематической номенклатуре глицерин называется пропантриол-1,2,3.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C75EB2-5914-4704-A791-F45B229C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1947" y="4562489"/>
            <a:ext cx="2414625" cy="15332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5E8ED-81F5-4D83-B63E-388D38889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8210" y="4551017"/>
            <a:ext cx="2121843" cy="16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Трехатомные спирты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72E26-38EC-4556-AB77-5842900A8FF7}"/>
              </a:ext>
            </a:extLst>
          </p:cNvPr>
          <p:cNvSpPr txBox="1"/>
          <p:nvPr/>
        </p:nvSpPr>
        <p:spPr>
          <a:xfrm>
            <a:off x="106017" y="1103313"/>
            <a:ext cx="1197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Спирты, содержащие три гидроксильные группы, называются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трехатомными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спиртами. В качестве примера можно привести гли­церин.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8F8AA9-01FD-44EA-94FD-3262ED92584F}"/>
              </a:ext>
            </a:extLst>
          </p:cNvPr>
          <p:cNvSpPr/>
          <p:nvPr/>
        </p:nvSpPr>
        <p:spPr>
          <a:xfrm>
            <a:off x="789734" y="2781944"/>
            <a:ext cx="9671625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                          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      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CH-OH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8B321-CC39-4DCB-9D8F-754CCA96A008}"/>
              </a:ext>
            </a:extLst>
          </p:cNvPr>
          <p:cNvSpPr txBox="1"/>
          <p:nvPr/>
        </p:nvSpPr>
        <p:spPr>
          <a:xfrm>
            <a:off x="7582613" y="3491702"/>
            <a:ext cx="429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Пропантриол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-1,2,3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E9038-5F33-4E60-BB39-09371FFFAC2F}"/>
              </a:ext>
            </a:extLst>
          </p:cNvPr>
          <p:cNvSpPr txBox="1"/>
          <p:nvPr/>
        </p:nvSpPr>
        <p:spPr>
          <a:xfrm>
            <a:off x="7948888" y="4277815"/>
            <a:ext cx="283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Глицерин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3B6862-AD77-44E6-AFF5-3AAE884EF00A}"/>
              </a:ext>
            </a:extLst>
          </p:cNvPr>
          <p:cNvSpPr/>
          <p:nvPr/>
        </p:nvSpPr>
        <p:spPr>
          <a:xfrm>
            <a:off x="5873188" y="5784435"/>
            <a:ext cx="5529078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(OH)CH(OH)CH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D920613-CCEF-4001-99C7-0405570D2848}"/>
              </a:ext>
            </a:extLst>
          </p:cNvPr>
          <p:cNvCxnSpPr/>
          <p:nvPr/>
        </p:nvCxnSpPr>
        <p:spPr>
          <a:xfrm>
            <a:off x="1525200" y="4034082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F25D293-AE67-4F11-9CA2-964D9EE2942B}"/>
              </a:ext>
            </a:extLst>
          </p:cNvPr>
          <p:cNvCxnSpPr/>
          <p:nvPr/>
        </p:nvCxnSpPr>
        <p:spPr>
          <a:xfrm>
            <a:off x="1525200" y="472681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729FF7E-822C-4904-852B-92FD4DB83322}"/>
              </a:ext>
            </a:extLst>
          </p:cNvPr>
          <p:cNvCxnSpPr/>
          <p:nvPr/>
        </p:nvCxnSpPr>
        <p:spPr>
          <a:xfrm>
            <a:off x="1525200" y="3348282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36C2969-7060-4452-957E-BBD6656F0D8B}"/>
              </a:ext>
            </a:extLst>
          </p:cNvPr>
          <p:cNvCxnSpPr/>
          <p:nvPr/>
        </p:nvCxnSpPr>
        <p:spPr>
          <a:xfrm>
            <a:off x="1525200" y="5433391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6EBB199-F1F4-47E8-AB6E-71A83E32CFF0}"/>
              </a:ext>
            </a:extLst>
          </p:cNvPr>
          <p:cNvCxnSpPr/>
          <p:nvPr/>
        </p:nvCxnSpPr>
        <p:spPr>
          <a:xfrm>
            <a:off x="5390618" y="4034082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E64F3A1-2C17-48D5-BCA9-AA3F13BA290A}"/>
              </a:ext>
            </a:extLst>
          </p:cNvPr>
          <p:cNvCxnSpPr/>
          <p:nvPr/>
        </p:nvCxnSpPr>
        <p:spPr>
          <a:xfrm>
            <a:off x="5404474" y="4740664"/>
            <a:ext cx="0" cy="172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2944469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>Способы получения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:</a:t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DD79976E-0CE2-475A-8D1A-3114D0B7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4596817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9FD22-4EEC-4431-8763-B6B6689A1531}"/>
              </a:ext>
            </a:extLst>
          </p:cNvPr>
          <p:cNvSpPr txBox="1"/>
          <p:nvPr/>
        </p:nvSpPr>
        <p:spPr>
          <a:xfrm>
            <a:off x="99392" y="1531972"/>
            <a:ext cx="11995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Гидролиз 1,2-дихлорэтана приводит к образованию этиленгликоля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40B2DD-0B61-4DD5-A7A2-15A029BB5FDD}"/>
              </a:ext>
            </a:extLst>
          </p:cNvPr>
          <p:cNvSpPr/>
          <p:nvPr/>
        </p:nvSpPr>
        <p:spPr>
          <a:xfrm>
            <a:off x="1596886" y="3142008"/>
            <a:ext cx="8759686" cy="17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  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                 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0437E9-655C-46CF-B747-6ED8846F6095}"/>
              </a:ext>
            </a:extLst>
          </p:cNvPr>
          <p:cNvSpPr/>
          <p:nvPr/>
        </p:nvSpPr>
        <p:spPr>
          <a:xfrm>
            <a:off x="3507222" y="3778568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7DB4AA2-0D1D-473F-BD51-6E495A219A10}"/>
              </a:ext>
            </a:extLst>
          </p:cNvPr>
          <p:cNvCxnSpPr/>
          <p:nvPr/>
        </p:nvCxnSpPr>
        <p:spPr>
          <a:xfrm>
            <a:off x="5314122" y="4019139"/>
            <a:ext cx="1351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89CA81-485A-4533-94D1-6E7175293A8F}"/>
              </a:ext>
            </a:extLst>
          </p:cNvPr>
          <p:cNvSpPr/>
          <p:nvPr/>
        </p:nvSpPr>
        <p:spPr>
          <a:xfrm>
            <a:off x="8876680" y="3695973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+2HCl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617CB2D-6E95-4543-B131-BCF36D49E7D7}"/>
              </a:ext>
            </a:extLst>
          </p:cNvPr>
          <p:cNvCxnSpPr>
            <a:cxnSpLocks/>
          </p:cNvCxnSpPr>
          <p:nvPr/>
        </p:nvCxnSpPr>
        <p:spPr>
          <a:xfrm>
            <a:off x="1838613" y="3963211"/>
            <a:ext cx="0" cy="277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97E9F2D-8828-4CE2-BC01-9D7C21D772E1}"/>
              </a:ext>
            </a:extLst>
          </p:cNvPr>
          <p:cNvCxnSpPr>
            <a:cxnSpLocks/>
          </p:cNvCxnSpPr>
          <p:nvPr/>
        </p:nvCxnSpPr>
        <p:spPr>
          <a:xfrm>
            <a:off x="6907570" y="3963211"/>
            <a:ext cx="0" cy="277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66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371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Многоатомные спирты</vt:lpstr>
      <vt:lpstr>Двухатомные спирты </vt:lpstr>
      <vt:lpstr>Двухатомные спирты </vt:lpstr>
      <vt:lpstr>Изомерия </vt:lpstr>
      <vt:lpstr>Изомерия  </vt:lpstr>
      <vt:lpstr>Номенклатура </vt:lpstr>
      <vt:lpstr>Трехатомные спирты </vt:lpstr>
      <vt:lpstr>Способы получения: </vt:lpstr>
      <vt:lpstr>Способы получения: </vt:lpstr>
      <vt:lpstr>Закрепление</vt:lpstr>
      <vt:lpstr>Закрепление</vt:lpstr>
      <vt:lpstr>Задания для самостоятельного решения: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LENOVO</cp:lastModifiedBy>
  <cp:revision>114</cp:revision>
  <dcterms:created xsi:type="dcterms:W3CDTF">2020-11-08T01:33:30Z</dcterms:created>
  <dcterms:modified xsi:type="dcterms:W3CDTF">2021-02-01T13:18:25Z</dcterms:modified>
</cp:coreProperties>
</file>