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73" r:id="rId2"/>
    <p:sldId id="257" r:id="rId3"/>
    <p:sldId id="322" r:id="rId4"/>
    <p:sldId id="323" r:id="rId5"/>
    <p:sldId id="324" r:id="rId6"/>
    <p:sldId id="326" r:id="rId7"/>
    <p:sldId id="327" r:id="rId8"/>
    <p:sldId id="328" r:id="rId9"/>
    <p:sldId id="329" r:id="rId10"/>
    <p:sldId id="274" r:id="rId1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16" d="100"/>
          <a:sy n="216" d="100"/>
        </p:scale>
        <p:origin x="822" y="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B5FAD-CC35-425E-8250-CAD7FB8089D9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71C51-CA87-432F-946F-9AD700D70F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Screenshot_2020-11-25-01-03-06-476_com.miui.gallery[1].jpg"/>
          <p:cNvPicPr>
            <a:picLocks noGrp="1" noChangeAspect="1"/>
          </p:cNvPicPr>
          <p:nvPr>
            <p:ph type="pic" sz="quarter" idx="12"/>
          </p:nvPr>
        </p:nvPicPr>
        <p:blipFill>
          <a:blip r:embed="rId3" cstate="print"/>
          <a:srcRect l="17847" r="17847"/>
          <a:stretch>
            <a:fillRect/>
          </a:stretch>
        </p:blipFill>
        <p:spPr>
          <a:xfrm>
            <a:off x="4798692" y="2198489"/>
            <a:ext cx="740445" cy="775843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409" y="283628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 Информатика  </a:t>
            </a: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25446" y="1444828"/>
            <a:ext cx="3938090" cy="902613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lnSpc>
                <a:spcPts val="2300"/>
              </a:lnSpc>
              <a:spcBef>
                <a:spcPts val="110"/>
              </a:spcBef>
            </a:pPr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ПРИМЕНЕНИЕ </a:t>
            </a:r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ФЛАЖКОВ </a:t>
            </a:r>
            <a:r>
              <a:rPr lang="en-US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ПРИЛОЖЕНИИ</a:t>
            </a:r>
            <a:endParaRPr lang="ru-RU" sz="3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18407" algn="ctr">
              <a:lnSpc>
                <a:spcPts val="1954"/>
              </a:lnSpc>
              <a:spcBef>
                <a:spcPts val="110"/>
              </a:spcBef>
            </a:pPr>
            <a:endParaRPr lang="ru-RU" sz="3200" b="1" spc="5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40288" y="249525"/>
            <a:ext cx="428627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10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" name="TextBox 1"/>
          <p:cNvSpPr txBox="1"/>
          <p:nvPr/>
        </p:nvSpPr>
        <p:spPr>
          <a:xfrm>
            <a:off x="4652184" y="498831"/>
            <a:ext cx="890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56515" y="1263584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6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56515" y="2147677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1026" name="Picture 2" descr="D:\сьемки\рисунок\Без названия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1408111"/>
            <a:ext cx="1751543" cy="16382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239694" y="908045"/>
            <a:ext cx="33829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Создайте приложение для проведения опроса Самые активных учащихся.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239694" y="765169"/>
            <a:ext cx="310008" cy="2101845"/>
          </a:xfrm>
          <a:custGeom>
            <a:avLst/>
            <a:gdLst/>
            <a:ahLst/>
            <a:cxnLst/>
            <a:rect l="l" t="t" r="r" b="b"/>
            <a:pathLst>
              <a:path w="200659" h="1840864">
                <a:moveTo>
                  <a:pt x="200367" y="1740408"/>
                </a:moveTo>
                <a:lnTo>
                  <a:pt x="100177" y="1640230"/>
                </a:lnTo>
                <a:lnTo>
                  <a:pt x="0" y="1740408"/>
                </a:lnTo>
                <a:lnTo>
                  <a:pt x="100177" y="1840598"/>
                </a:lnTo>
                <a:lnTo>
                  <a:pt x="200367" y="1740408"/>
                </a:lnTo>
                <a:close/>
              </a:path>
              <a:path w="200659" h="1840864">
                <a:moveTo>
                  <a:pt x="200367" y="1082725"/>
                </a:moveTo>
                <a:lnTo>
                  <a:pt x="100177" y="982535"/>
                </a:lnTo>
                <a:lnTo>
                  <a:pt x="0" y="1082725"/>
                </a:lnTo>
                <a:lnTo>
                  <a:pt x="100177" y="1182916"/>
                </a:lnTo>
                <a:lnTo>
                  <a:pt x="200367" y="1082725"/>
                </a:lnTo>
                <a:close/>
              </a:path>
              <a:path w="200659" h="1840864">
                <a:moveTo>
                  <a:pt x="200367" y="100190"/>
                </a:moveTo>
                <a:lnTo>
                  <a:pt x="100177" y="0"/>
                </a:lnTo>
                <a:lnTo>
                  <a:pt x="0" y="100190"/>
                </a:lnTo>
                <a:lnTo>
                  <a:pt x="100177" y="200367"/>
                </a:lnTo>
                <a:lnTo>
                  <a:pt x="200367" y="10019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22955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узнаете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94668" y="693731"/>
            <a:ext cx="4572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При помощи какого объекта вводятся флажки в приложение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9710" y="1550987"/>
            <a:ext cx="4643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При помощи какого свойства проверяется установка флажков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4668" y="2408243"/>
            <a:ext cx="45005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Где описываются глобальные переменные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5974" y="2551119"/>
            <a:ext cx="1133462" cy="58117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54008" y="622293"/>
            <a:ext cx="45720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Один из часто используемых объектов управления в приложении - это флажки.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1700"/>
              </a:lnSpc>
            </a:pP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Флажок может быть установлен или не установлен. Если флажок установлен, то какое-либо действие производится, если не установлен, то ничего не происходит.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5974" y="2551119"/>
            <a:ext cx="1133462" cy="58117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39694" y="693731"/>
            <a:ext cx="50720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Delphi </a:t>
            </a:r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объект флажка называется </a:t>
            </a:r>
            <a:r>
              <a:rPr lang="en-US" sz="2400" b="1" baseline="-25000" dirty="0" err="1" smtClean="0">
                <a:latin typeface="Arial" pitchFamily="34" charset="0"/>
                <a:cs typeface="Arial" pitchFamily="34" charset="0"/>
              </a:rPr>
              <a:t>CheckBox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(Проверяемая ячейка).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1408111"/>
            <a:ext cx="39417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Основным свойством объекта </a:t>
            </a:r>
            <a:r>
              <a:rPr lang="en-US" b="1" baseline="-250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CheckBox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является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Checked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(установлен), оно принимает два значения: истина и ложь. Ещё одним его свойством является знакомый нам из предыдущих объектов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Caption.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Заголовок. С его помощью рядом с флажком можно расположить короткие записи о нём.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5974" y="2551119"/>
            <a:ext cx="1133462" cy="581170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 r="18149" b="61132"/>
          <a:stretch>
            <a:fillRect/>
          </a:stretch>
        </p:blipFill>
        <p:spPr bwMode="auto">
          <a:xfrm>
            <a:off x="146710" y="622293"/>
            <a:ext cx="5619090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5974" y="2551119"/>
            <a:ext cx="1133462" cy="58117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39694" y="765169"/>
            <a:ext cx="5072098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Пусть в приложении имеется флажок и важно хранить количество установок флажка. Как можно сохранить эти данные?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</a:pP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Для сохранения этих данных можно делать следующее. Создав один лишний объект в приложении, оставляем его скрытым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(Visible:=False).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Первоначально его ширину делаем равной О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(Width:=0),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каждый раз, устанавливая флажок, увеличиваем его ширину на одну единицу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(Width:=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Width+l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).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5974" y="2551119"/>
            <a:ext cx="1133462" cy="58117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882636" y="693731"/>
            <a:ext cx="4286280" cy="571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 Вспомним последнее приложение: о сумме целых чисел.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9694" y="1225217"/>
            <a:ext cx="535785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Там с помощью оператора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i,m,n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, s: integer;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мы создали несколько переменных. Так как эти переменные созданы внутри процедуры, пользоваться ими за её пределами невозможно. Такие переменные называются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local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(локальными) переменными. В отличие от них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global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(глобальными) переменными можно пользоваться в любом месте программы.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694" y="0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5974" y="2551119"/>
            <a:ext cx="1133462" cy="58117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68256" y="550855"/>
            <a:ext cx="55007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Глобальные переменные должны быть описаны в начале программы (приложения). Для нахождения этого места переходим в окно кода программы создаваемого приложения и находим оператора описания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var.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После этого введем нужный нам оператор описания и: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array[0..4] of integer.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Теперь он находится рядом с переменной окна приложения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Forml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и на него, как и переменной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Forml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можно обращаться ото всюду.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Описанием переменных дело не заканчивается. В начале работы приложения им нужно дать исходные значения: 0. Это можно сделать во время создания окна приложения.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239694" y="765169"/>
            <a:ext cx="310008" cy="2101845"/>
          </a:xfrm>
          <a:custGeom>
            <a:avLst/>
            <a:gdLst/>
            <a:ahLst/>
            <a:cxnLst/>
            <a:rect l="l" t="t" r="r" b="b"/>
            <a:pathLst>
              <a:path w="200659" h="1840864">
                <a:moveTo>
                  <a:pt x="200367" y="1740408"/>
                </a:moveTo>
                <a:lnTo>
                  <a:pt x="100177" y="1640230"/>
                </a:lnTo>
                <a:lnTo>
                  <a:pt x="0" y="1740408"/>
                </a:lnTo>
                <a:lnTo>
                  <a:pt x="100177" y="1840598"/>
                </a:lnTo>
                <a:lnTo>
                  <a:pt x="200367" y="1740408"/>
                </a:lnTo>
                <a:close/>
              </a:path>
              <a:path w="200659" h="1840864">
                <a:moveTo>
                  <a:pt x="200367" y="1082725"/>
                </a:moveTo>
                <a:lnTo>
                  <a:pt x="100177" y="982535"/>
                </a:lnTo>
                <a:lnTo>
                  <a:pt x="0" y="1082725"/>
                </a:lnTo>
                <a:lnTo>
                  <a:pt x="100177" y="1182916"/>
                </a:lnTo>
                <a:lnTo>
                  <a:pt x="200367" y="1082725"/>
                </a:lnTo>
                <a:close/>
              </a:path>
              <a:path w="200659" h="1840864">
                <a:moveTo>
                  <a:pt x="200367" y="100190"/>
                </a:moveTo>
                <a:lnTo>
                  <a:pt x="100177" y="0"/>
                </a:lnTo>
                <a:lnTo>
                  <a:pt x="0" y="100190"/>
                </a:lnTo>
                <a:lnTo>
                  <a:pt x="100177" y="200367"/>
                </a:lnTo>
                <a:lnTo>
                  <a:pt x="200367" y="10019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22955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узнаете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11198" y="693731"/>
            <a:ext cx="4572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При помощи какого объекта вводятся флажки в приложение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2636" y="1550987"/>
            <a:ext cx="4643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При помощи какого свойства проверяется установка флажков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66676" y="2408243"/>
            <a:ext cx="45005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Где описываются глобальные переменные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787</TotalTime>
  <Words>412</Words>
  <Application>Microsoft Office PowerPoint</Application>
  <PresentationFormat>Произвольный</PresentationFormat>
  <Paragraphs>40</Paragraphs>
  <Slides>10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  Информатика  и ИТ</vt:lpstr>
      <vt:lpstr>Вы узнаете:</vt:lpstr>
      <vt:lpstr>Среда программирования Delphi </vt:lpstr>
      <vt:lpstr>Среда программирования Delphi </vt:lpstr>
      <vt:lpstr>Среда программирования Delphi </vt:lpstr>
      <vt:lpstr>Среда программирования Delphi </vt:lpstr>
      <vt:lpstr>Среда программирования Delphi </vt:lpstr>
      <vt:lpstr>Среда программирования Delphi </vt:lpstr>
      <vt:lpstr>Вы узнаете:</vt:lpstr>
      <vt:lpstr>Задание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151</cp:revision>
  <dcterms:created xsi:type="dcterms:W3CDTF">2020-04-13T08:05:16Z</dcterms:created>
  <dcterms:modified xsi:type="dcterms:W3CDTF">2021-02-19T04:46:45Z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