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73" r:id="rId2"/>
    <p:sldId id="257" r:id="rId3"/>
    <p:sldId id="322" r:id="rId4"/>
    <p:sldId id="323" r:id="rId5"/>
    <p:sldId id="324" r:id="rId6"/>
    <p:sldId id="326" r:id="rId7"/>
    <p:sldId id="327" r:id="rId8"/>
    <p:sldId id="328" r:id="rId9"/>
    <p:sldId id="329" r:id="rId10"/>
    <p:sldId id="274" r:id="rId11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216" d="100"/>
          <a:sy n="216" d="100"/>
        </p:scale>
        <p:origin x="822" y="1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B5FAD-CC35-425E-8250-CAD7FB8089D9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F71C51-CA87-432F-946F-9AD700D70F3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71C51-CA87-432F-946F-9AD700D70F39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71C51-CA87-432F-946F-9AD700D70F39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71C51-CA87-432F-946F-9AD700D70F39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71C51-CA87-432F-946F-9AD700D70F39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71C51-CA87-432F-946F-9AD700D70F39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71C51-CA87-432F-946F-9AD700D70F39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71C51-CA87-432F-946F-9AD700D70F39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2/19/2021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8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926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 descr="Screenshot_2020-11-25-01-03-06-476_com.miui.gallery[1].jpg"/>
          <p:cNvPicPr>
            <a:picLocks noGrp="1" noChangeAspect="1"/>
          </p:cNvPicPr>
          <p:nvPr>
            <p:ph type="pic" sz="quarter" idx="12"/>
          </p:nvPr>
        </p:nvPicPr>
        <p:blipFill>
          <a:blip r:embed="rId3" cstate="print"/>
          <a:srcRect l="17847" r="17847"/>
          <a:stretch>
            <a:fillRect/>
          </a:stretch>
        </p:blipFill>
        <p:spPr>
          <a:xfrm>
            <a:off x="4798692" y="2198489"/>
            <a:ext cx="740445" cy="775843"/>
          </a:xfrm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9" y="2131"/>
            <a:ext cx="5757972" cy="102070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62409" y="283628"/>
            <a:ext cx="3301127" cy="384480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 algn="l">
              <a:spcBef>
                <a:spcPts val="114"/>
              </a:spcBef>
            </a:pPr>
            <a:r>
              <a:rPr lang="ru-RU" sz="2403" spc="5" dirty="0" smtClean="0">
                <a:latin typeface="Arial" panose="020B0604020202020204" pitchFamily="34" charset="0"/>
                <a:cs typeface="Arial" panose="020B0604020202020204" pitchFamily="34" charset="0"/>
              </a:rPr>
              <a:t>  Информатика  </a:t>
            </a:r>
            <a:r>
              <a:rPr lang="ru-RU" sz="2403" spc="5" dirty="0">
                <a:latin typeface="Arial" panose="020B0604020202020204" pitchFamily="34" charset="0"/>
                <a:cs typeface="Arial" panose="020B0604020202020204" pitchFamily="34" charset="0"/>
              </a:rPr>
              <a:t>и ИТ</a:t>
            </a:r>
            <a:endParaRPr sz="240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25446" y="1444828"/>
            <a:ext cx="3938090" cy="902613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 algn="ctr">
              <a:lnSpc>
                <a:spcPts val="2300"/>
              </a:lnSpc>
              <a:spcBef>
                <a:spcPts val="110"/>
              </a:spcBef>
            </a:pPr>
            <a:r>
              <a:rPr lang="ru-RU" sz="3200" b="1" baseline="-25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ПРИМЕНЕНИЕ </a:t>
            </a:r>
            <a:r>
              <a:rPr lang="ru-RU" sz="3200" b="1" baseline="-25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ФЛАЖКОВ </a:t>
            </a:r>
            <a:r>
              <a:rPr lang="en-US" sz="3200" b="1" baseline="-25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3200" b="1" baseline="-25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b="1" baseline="-25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3200" b="1" baseline="-25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ПРИЛОЖЕНИИ</a:t>
            </a:r>
            <a:endParaRPr lang="ru-RU" sz="32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18407" algn="ctr">
              <a:lnSpc>
                <a:spcPts val="1954"/>
              </a:lnSpc>
              <a:spcBef>
                <a:spcPts val="110"/>
              </a:spcBef>
            </a:pPr>
            <a:endParaRPr lang="ru-RU" sz="3200" b="1" spc="5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701329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701329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740288" y="249525"/>
            <a:ext cx="428627" cy="362144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249" dirty="0" smtClean="0">
                <a:solidFill>
                  <a:schemeClr val="bg1"/>
                </a:solidFill>
                <a:latin typeface="Arial"/>
                <a:cs typeface="Arial"/>
              </a:rPr>
              <a:t>10</a:t>
            </a:r>
            <a:endParaRPr sz="2249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382AB4AE-4981-4494-BB32-7A573B110208}"/>
              </a:ext>
            </a:extLst>
          </p:cNvPr>
          <p:cNvSpPr/>
          <p:nvPr/>
        </p:nvSpPr>
        <p:spPr>
          <a:xfrm>
            <a:off x="328537" y="303926"/>
            <a:ext cx="493302" cy="379513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 dirty="0"/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id="{095BD782-9915-451D-8BDE-31B9F6A26271}"/>
              </a:ext>
            </a:extLst>
          </p:cNvPr>
          <p:cNvSpPr/>
          <p:nvPr/>
        </p:nvSpPr>
        <p:spPr>
          <a:xfrm>
            <a:off x="397831" y="452835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11206" y="0"/>
                </a:moveTo>
                <a:lnTo>
                  <a:pt x="3233" y="0"/>
                </a:lnTo>
                <a:lnTo>
                  <a:pt x="0" y="3228"/>
                </a:lnTo>
                <a:lnTo>
                  <a:pt x="3" y="89772"/>
                </a:lnTo>
                <a:lnTo>
                  <a:pt x="5076" y="94848"/>
                </a:lnTo>
                <a:lnTo>
                  <a:pt x="349236" y="94848"/>
                </a:lnTo>
                <a:lnTo>
                  <a:pt x="354312" y="89772"/>
                </a:lnTo>
                <a:lnTo>
                  <a:pt x="354312" y="80412"/>
                </a:lnTo>
                <a:lnTo>
                  <a:pt x="14436" y="80412"/>
                </a:lnTo>
                <a:lnTo>
                  <a:pt x="14436" y="3228"/>
                </a:lnTo>
                <a:lnTo>
                  <a:pt x="11206" y="0"/>
                </a:lnTo>
                <a:close/>
              </a:path>
              <a:path w="354330" h="95250">
                <a:moveTo>
                  <a:pt x="351078" y="0"/>
                </a:moveTo>
                <a:lnTo>
                  <a:pt x="343105" y="0"/>
                </a:lnTo>
                <a:lnTo>
                  <a:pt x="339876" y="3228"/>
                </a:lnTo>
                <a:lnTo>
                  <a:pt x="339876" y="80412"/>
                </a:lnTo>
                <a:lnTo>
                  <a:pt x="354312" y="80412"/>
                </a:lnTo>
                <a:lnTo>
                  <a:pt x="354312" y="3228"/>
                </a:lnTo>
                <a:lnTo>
                  <a:pt x="35107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25" name="object 13">
            <a:extLst>
              <a:ext uri="{FF2B5EF4-FFF2-40B4-BE49-F238E27FC236}">
                <a16:creationId xmlns:a16="http://schemas.microsoft.com/office/drawing/2014/main" id="{312CDD75-671C-4D07-9747-AFD5EA1B46A6}"/>
              </a:ext>
            </a:extLst>
          </p:cNvPr>
          <p:cNvSpPr/>
          <p:nvPr/>
        </p:nvSpPr>
        <p:spPr>
          <a:xfrm>
            <a:off x="397831" y="333796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349236" y="0"/>
                </a:moveTo>
                <a:lnTo>
                  <a:pt x="5079" y="0"/>
                </a:lnTo>
                <a:lnTo>
                  <a:pt x="0" y="5076"/>
                </a:lnTo>
                <a:lnTo>
                  <a:pt x="0" y="91616"/>
                </a:lnTo>
                <a:lnTo>
                  <a:pt x="3233" y="94849"/>
                </a:lnTo>
                <a:lnTo>
                  <a:pt x="11206" y="94849"/>
                </a:lnTo>
                <a:lnTo>
                  <a:pt x="14436" y="91616"/>
                </a:lnTo>
                <a:lnTo>
                  <a:pt x="14436" y="14436"/>
                </a:lnTo>
                <a:lnTo>
                  <a:pt x="354312" y="14436"/>
                </a:lnTo>
                <a:lnTo>
                  <a:pt x="354312" y="5076"/>
                </a:lnTo>
                <a:lnTo>
                  <a:pt x="349236" y="0"/>
                </a:lnTo>
                <a:close/>
              </a:path>
              <a:path w="354330" h="95250">
                <a:moveTo>
                  <a:pt x="354312" y="14436"/>
                </a:moveTo>
                <a:lnTo>
                  <a:pt x="339876" y="14436"/>
                </a:lnTo>
                <a:lnTo>
                  <a:pt x="339876" y="91616"/>
                </a:lnTo>
                <a:lnTo>
                  <a:pt x="343105" y="94849"/>
                </a:lnTo>
                <a:lnTo>
                  <a:pt x="351078" y="94849"/>
                </a:lnTo>
                <a:lnTo>
                  <a:pt x="354312" y="91616"/>
                </a:lnTo>
                <a:lnTo>
                  <a:pt x="354312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2" name="TextBox 1"/>
          <p:cNvSpPr txBox="1"/>
          <p:nvPr/>
        </p:nvSpPr>
        <p:spPr>
          <a:xfrm>
            <a:off x="4652184" y="498831"/>
            <a:ext cx="8906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Cyrl-UZ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56515" y="1263584"/>
            <a:ext cx="344044" cy="68047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6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56515" y="2147677"/>
            <a:ext cx="344044" cy="68047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</p:spTree>
    <p:extLst>
      <p:ext uri="{BB962C8B-B14F-4D97-AF65-F5344CB8AC3E}">
        <p14:creationId xmlns:p14="http://schemas.microsoft.com/office/powerpoint/2010/main" val="255320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ru-RU" dirty="0" smtClean="0"/>
              <a:t>Задание для самостоятельной работы</a:t>
            </a:r>
            <a:endParaRPr lang="ru-RU" dirty="0"/>
          </a:p>
        </p:txBody>
      </p:sp>
      <p:pic>
        <p:nvPicPr>
          <p:cNvPr id="1026" name="Picture 2" descr="D:\сьемки\рисунок\Без названия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68718" y="1408111"/>
            <a:ext cx="1751543" cy="16382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239694" y="908045"/>
            <a:ext cx="33829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Создайте приложение для проведения опроса Самые активных учащихся.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	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239694" y="765169"/>
            <a:ext cx="310008" cy="2101845"/>
          </a:xfrm>
          <a:custGeom>
            <a:avLst/>
            <a:gdLst/>
            <a:ahLst/>
            <a:cxnLst/>
            <a:rect l="l" t="t" r="r" b="b"/>
            <a:pathLst>
              <a:path w="200659" h="1840864">
                <a:moveTo>
                  <a:pt x="200367" y="1740408"/>
                </a:moveTo>
                <a:lnTo>
                  <a:pt x="100177" y="1640230"/>
                </a:lnTo>
                <a:lnTo>
                  <a:pt x="0" y="1740408"/>
                </a:lnTo>
                <a:lnTo>
                  <a:pt x="100177" y="1840598"/>
                </a:lnTo>
                <a:lnTo>
                  <a:pt x="200367" y="1740408"/>
                </a:lnTo>
                <a:close/>
              </a:path>
              <a:path w="200659" h="1840864">
                <a:moveTo>
                  <a:pt x="200367" y="1082725"/>
                </a:moveTo>
                <a:lnTo>
                  <a:pt x="100177" y="982535"/>
                </a:lnTo>
                <a:lnTo>
                  <a:pt x="0" y="1082725"/>
                </a:lnTo>
                <a:lnTo>
                  <a:pt x="100177" y="1182916"/>
                </a:lnTo>
                <a:lnTo>
                  <a:pt x="200367" y="1082725"/>
                </a:lnTo>
                <a:close/>
              </a:path>
              <a:path w="200659" h="1840864">
                <a:moveTo>
                  <a:pt x="200367" y="100190"/>
                </a:moveTo>
                <a:lnTo>
                  <a:pt x="100177" y="0"/>
                </a:lnTo>
                <a:lnTo>
                  <a:pt x="0" y="100190"/>
                </a:lnTo>
                <a:lnTo>
                  <a:pt x="100177" y="200367"/>
                </a:lnTo>
                <a:lnTo>
                  <a:pt x="200367" y="10019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2229552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pc="25"/>
              <a:t>Вы</a:t>
            </a:r>
            <a:r>
              <a:rPr spc="-45"/>
              <a:t> </a:t>
            </a:r>
            <a:r>
              <a:rPr lang="ru-RU" spc="5" dirty="0" smtClean="0"/>
              <a:t>узнаете</a:t>
            </a:r>
            <a:r>
              <a:rPr spc="5" smtClean="0"/>
              <a:t>:</a:t>
            </a:r>
            <a:endParaRPr spc="5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94668" y="693731"/>
            <a:ext cx="45720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При помощи какого объекта вводятся флажки в приложение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9710" y="1550987"/>
            <a:ext cx="46434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При помощи какого свойства проверяется установка флажков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94668" y="2408243"/>
            <a:ext cx="45005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Где описываются глобальные переменные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9694" y="0"/>
            <a:ext cx="4729882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2800" baseline="-25000" dirty="0" smtClean="0"/>
              <a:t>Среда программирования </a:t>
            </a:r>
            <a:r>
              <a:rPr lang="en-US" sz="2800" baseline="-25000" dirty="0" smtClean="0"/>
              <a:t>Delphi </a:t>
            </a:r>
            <a:endParaRPr sz="2800" spc="20" dirty="0"/>
          </a:p>
        </p:txBody>
      </p:sp>
      <p:pic>
        <p:nvPicPr>
          <p:cNvPr id="3074" name="Picture 2" descr="D:\сьемки\рисунок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25974" y="2551119"/>
            <a:ext cx="1133462" cy="58117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54008" y="622293"/>
            <a:ext cx="45720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700"/>
              </a:lnSpc>
            </a:pP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Один из часто используемых объектов управления в приложении - это флажки.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ts val="1700"/>
              </a:lnSpc>
            </a:pP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Флажок может быть установлен или не установлен. Если флажок установлен, то какое-либо действие производится, если не установлен, то ничего не происходит.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9694" y="0"/>
            <a:ext cx="4729882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2800" baseline="-25000" dirty="0" smtClean="0"/>
              <a:t>Среда программирования </a:t>
            </a:r>
            <a:r>
              <a:rPr lang="en-US" sz="2800" baseline="-25000" dirty="0" smtClean="0"/>
              <a:t>Delphi </a:t>
            </a:r>
            <a:endParaRPr sz="2800" spc="20" dirty="0"/>
          </a:p>
        </p:txBody>
      </p:sp>
      <p:pic>
        <p:nvPicPr>
          <p:cNvPr id="3074" name="Picture 2" descr="D:\сьемки\рисунок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25974" y="2551119"/>
            <a:ext cx="1133462" cy="58117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39694" y="693731"/>
            <a:ext cx="507209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baseline="-250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en-US" sz="2400" b="1" baseline="-25000" dirty="0" smtClean="0">
                <a:latin typeface="Arial" pitchFamily="34" charset="0"/>
                <a:cs typeface="Arial" pitchFamily="34" charset="0"/>
              </a:rPr>
              <a:t>Delphi </a:t>
            </a:r>
            <a:r>
              <a:rPr lang="ru-RU" sz="2400" b="1" baseline="-25000" dirty="0" smtClean="0">
                <a:latin typeface="Arial" pitchFamily="34" charset="0"/>
                <a:cs typeface="Arial" pitchFamily="34" charset="0"/>
              </a:rPr>
              <a:t>объект флажка называется </a:t>
            </a:r>
            <a:r>
              <a:rPr lang="en-US" sz="2400" b="1" baseline="-25000" dirty="0" err="1" smtClean="0">
                <a:latin typeface="Arial" pitchFamily="34" charset="0"/>
                <a:cs typeface="Arial" pitchFamily="34" charset="0"/>
              </a:rPr>
              <a:t>CheckBox</a:t>
            </a:r>
            <a:r>
              <a:rPr lang="en-US" sz="2400" b="1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baseline="-25000" dirty="0" smtClean="0">
                <a:latin typeface="Arial" pitchFamily="34" charset="0"/>
                <a:cs typeface="Arial" pitchFamily="34" charset="0"/>
              </a:rPr>
              <a:t>(Проверяемая ячейка).</a:t>
            </a:r>
            <a:endParaRPr lang="ru-RU" sz="2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11132" y="1408111"/>
            <a:ext cx="394178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Основным свойством объекта </a:t>
            </a:r>
            <a:r>
              <a:rPr lang="en-US" b="1" baseline="-25000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CheckBox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является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Checked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(установлен), оно принимает два значения: истина и ложь. Ещё одним его свойством является знакомый нам из предыдущих объектов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Caption.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Заголовок. С его помощью рядом с флажком можно расположить короткие записи о нём.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9694" y="0"/>
            <a:ext cx="4729882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2800" baseline="-25000" dirty="0" smtClean="0"/>
              <a:t>Среда программирования </a:t>
            </a:r>
            <a:r>
              <a:rPr lang="en-US" sz="2800" baseline="-25000" dirty="0" smtClean="0"/>
              <a:t>Delphi </a:t>
            </a:r>
            <a:endParaRPr sz="2800" spc="20" dirty="0"/>
          </a:p>
        </p:txBody>
      </p:sp>
      <p:pic>
        <p:nvPicPr>
          <p:cNvPr id="3074" name="Picture 2" descr="D:\сьемки\рисунок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25974" y="2551119"/>
            <a:ext cx="1133462" cy="581170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 r="18149" b="61132"/>
          <a:stretch>
            <a:fillRect/>
          </a:stretch>
        </p:blipFill>
        <p:spPr bwMode="auto">
          <a:xfrm>
            <a:off x="146710" y="622293"/>
            <a:ext cx="5619090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9694" y="0"/>
            <a:ext cx="4729882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2800" baseline="-25000" dirty="0" smtClean="0"/>
              <a:t>Среда программирования </a:t>
            </a:r>
            <a:r>
              <a:rPr lang="en-US" sz="2800" baseline="-25000" dirty="0" smtClean="0"/>
              <a:t>Delphi </a:t>
            </a:r>
            <a:endParaRPr sz="2800" spc="20" dirty="0"/>
          </a:p>
        </p:txBody>
      </p:sp>
      <p:pic>
        <p:nvPicPr>
          <p:cNvPr id="3074" name="Picture 2" descr="D:\сьемки\рисунок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25974" y="2551119"/>
            <a:ext cx="1133462" cy="58117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39694" y="765169"/>
            <a:ext cx="5072098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Пусть в приложении имеется флажок и важно хранить количество установок флажка. Как можно сохранить эти данные?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</a:pP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Для сохранения этих данных можно делать следующее. Создав один лишний объект в приложении, оставляем его скрытым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(Visible:=False).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Первоначально его ширину делаем равной О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(Width:=0),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каждый раз, устанавливая флажок, увеличиваем его ширину на одну единицу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(Width:=</a:t>
            </a:r>
            <a:r>
              <a:rPr lang="en-US" baseline="-25000" dirty="0" err="1" smtClean="0">
                <a:latin typeface="Arial" pitchFamily="34" charset="0"/>
                <a:cs typeface="Arial" pitchFamily="34" charset="0"/>
              </a:rPr>
              <a:t>Width+l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).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9694" y="0"/>
            <a:ext cx="4729882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2800" baseline="-25000" dirty="0" smtClean="0"/>
              <a:t>Среда программирования </a:t>
            </a:r>
            <a:r>
              <a:rPr lang="en-US" sz="2800" baseline="-25000" dirty="0" smtClean="0"/>
              <a:t>Delphi </a:t>
            </a:r>
            <a:endParaRPr sz="2800" spc="20" dirty="0"/>
          </a:p>
        </p:txBody>
      </p:sp>
      <p:pic>
        <p:nvPicPr>
          <p:cNvPr id="3074" name="Picture 2" descr="D:\сьемки\рисунок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25974" y="2551119"/>
            <a:ext cx="1133462" cy="58117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882636" y="693731"/>
            <a:ext cx="4286280" cy="5715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 Вспомним последнее приложение: о сумме целых чисел.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9694" y="1225217"/>
            <a:ext cx="535785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Там с помощью оператора </a:t>
            </a:r>
            <a:r>
              <a:rPr lang="en-US" baseline="-25000" dirty="0" err="1" smtClean="0">
                <a:latin typeface="Arial" pitchFamily="34" charset="0"/>
                <a:cs typeface="Arial" pitchFamily="34" charset="0"/>
              </a:rPr>
              <a:t>var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aseline="-25000" dirty="0" err="1" smtClean="0">
                <a:latin typeface="Arial" pitchFamily="34" charset="0"/>
                <a:cs typeface="Arial" pitchFamily="34" charset="0"/>
              </a:rPr>
              <a:t>i,m,n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, s: integer;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мы создали несколько переменных. Так как эти переменные созданы внутри процедуры, пользоваться ими за её пределами невозможно. Такие переменные называются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local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(локальными) переменными. В отличие от них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global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(глобальными) переменными можно пользоваться в любом месте программы.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9694" y="0"/>
            <a:ext cx="4729882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2800" baseline="-25000" dirty="0" smtClean="0"/>
              <a:t>Среда программирования </a:t>
            </a:r>
            <a:r>
              <a:rPr lang="en-US" sz="2800" baseline="-25000" dirty="0" smtClean="0"/>
              <a:t>Delphi </a:t>
            </a:r>
            <a:endParaRPr sz="2800" spc="20" dirty="0"/>
          </a:p>
        </p:txBody>
      </p:sp>
      <p:pic>
        <p:nvPicPr>
          <p:cNvPr id="3074" name="Picture 2" descr="D:\сьемки\рисунок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25974" y="2551119"/>
            <a:ext cx="1133462" cy="58117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68256" y="550855"/>
            <a:ext cx="550072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Глобальные переменные должны быть описаны в начале программы (приложения). Для нахождения этого места переходим в окно кода программы создаваемого приложения и находим оператора описания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var.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После этого введем нужный нам оператор описания и: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array[0..4] of integer.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Теперь он находится рядом с переменной окна приложения </a:t>
            </a:r>
            <a:r>
              <a:rPr lang="en-US" baseline="-25000" dirty="0" err="1" smtClean="0">
                <a:latin typeface="Arial" pitchFamily="34" charset="0"/>
                <a:cs typeface="Arial" pitchFamily="34" charset="0"/>
              </a:rPr>
              <a:t>Forml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и на него, как и переменной </a:t>
            </a:r>
            <a:r>
              <a:rPr lang="en-US" baseline="-25000" dirty="0" err="1" smtClean="0">
                <a:latin typeface="Arial" pitchFamily="34" charset="0"/>
                <a:cs typeface="Arial" pitchFamily="34" charset="0"/>
              </a:rPr>
              <a:t>Forml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можно обращаться ото всюду.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Описанием переменных дело не заканчивается. В начале работы приложения им нужно дать исходные значения: 0. Это можно сделать во время создания окна приложения.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239694" y="765169"/>
            <a:ext cx="310008" cy="2101845"/>
          </a:xfrm>
          <a:custGeom>
            <a:avLst/>
            <a:gdLst/>
            <a:ahLst/>
            <a:cxnLst/>
            <a:rect l="l" t="t" r="r" b="b"/>
            <a:pathLst>
              <a:path w="200659" h="1840864">
                <a:moveTo>
                  <a:pt x="200367" y="1740408"/>
                </a:moveTo>
                <a:lnTo>
                  <a:pt x="100177" y="1640230"/>
                </a:lnTo>
                <a:lnTo>
                  <a:pt x="0" y="1740408"/>
                </a:lnTo>
                <a:lnTo>
                  <a:pt x="100177" y="1840598"/>
                </a:lnTo>
                <a:lnTo>
                  <a:pt x="200367" y="1740408"/>
                </a:lnTo>
                <a:close/>
              </a:path>
              <a:path w="200659" h="1840864">
                <a:moveTo>
                  <a:pt x="200367" y="1082725"/>
                </a:moveTo>
                <a:lnTo>
                  <a:pt x="100177" y="982535"/>
                </a:lnTo>
                <a:lnTo>
                  <a:pt x="0" y="1082725"/>
                </a:lnTo>
                <a:lnTo>
                  <a:pt x="100177" y="1182916"/>
                </a:lnTo>
                <a:lnTo>
                  <a:pt x="200367" y="1082725"/>
                </a:lnTo>
                <a:close/>
              </a:path>
              <a:path w="200659" h="1840864">
                <a:moveTo>
                  <a:pt x="200367" y="100190"/>
                </a:moveTo>
                <a:lnTo>
                  <a:pt x="100177" y="0"/>
                </a:lnTo>
                <a:lnTo>
                  <a:pt x="0" y="100190"/>
                </a:lnTo>
                <a:lnTo>
                  <a:pt x="100177" y="200367"/>
                </a:lnTo>
                <a:lnTo>
                  <a:pt x="200367" y="10019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2229552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pc="25"/>
              <a:t>Вы</a:t>
            </a:r>
            <a:r>
              <a:rPr spc="-45"/>
              <a:t> </a:t>
            </a:r>
            <a:r>
              <a:rPr lang="ru-RU" spc="5" dirty="0" smtClean="0"/>
              <a:t>узнаете</a:t>
            </a:r>
            <a:r>
              <a:rPr spc="5" smtClean="0"/>
              <a:t>:</a:t>
            </a:r>
            <a:endParaRPr spc="5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11198" y="693731"/>
            <a:ext cx="45720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При помощи какого объекта вводятся флажки в приложение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82636" y="1550987"/>
            <a:ext cx="46434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При помощи какого свойства проверяется установка флажков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66676" y="2408243"/>
            <a:ext cx="45005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Где описываются глобальные переменные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/>
        </a:defPPr>
      </a:lst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787</TotalTime>
  <Words>412</Words>
  <Application>Microsoft Office PowerPoint</Application>
  <PresentationFormat>Произвольный</PresentationFormat>
  <Paragraphs>40</Paragraphs>
  <Slides>10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  Информатика  и ИТ</vt:lpstr>
      <vt:lpstr>Вы узнаете:</vt:lpstr>
      <vt:lpstr>Среда программирования Delphi </vt:lpstr>
      <vt:lpstr>Среда программирования Delphi </vt:lpstr>
      <vt:lpstr>Среда программирования Delphi </vt:lpstr>
      <vt:lpstr>Среда программирования Delphi </vt:lpstr>
      <vt:lpstr>Среда программирования Delphi </vt:lpstr>
      <vt:lpstr>Среда программирования Delphi </vt:lpstr>
      <vt:lpstr>Вы узнаете:</vt:lpstr>
      <vt:lpstr>Задание для самостоятельной работы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User</cp:lastModifiedBy>
  <cp:revision>151</cp:revision>
  <dcterms:created xsi:type="dcterms:W3CDTF">2020-04-13T08:05:16Z</dcterms:created>
  <dcterms:modified xsi:type="dcterms:W3CDTF">2021-02-19T04:46:45Z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