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73" r:id="rId2"/>
    <p:sldId id="257" r:id="rId3"/>
    <p:sldId id="322" r:id="rId4"/>
    <p:sldId id="311" r:id="rId5"/>
    <p:sldId id="313" r:id="rId6"/>
    <p:sldId id="316" r:id="rId7"/>
    <p:sldId id="314" r:id="rId8"/>
    <p:sldId id="324" r:id="rId9"/>
    <p:sldId id="274" r:id="rId10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-816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B5FAD-CC35-425E-8250-CAD7FB8089D9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F71C51-CA87-432F-946F-9AD700D70F3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71C51-CA87-432F-946F-9AD700D70F39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71C51-CA87-432F-946F-9AD700D70F39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71C51-CA87-432F-946F-9AD700D70F39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71C51-CA87-432F-946F-9AD700D70F39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71C51-CA87-432F-946F-9AD700D70F39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71C51-CA87-432F-946F-9AD700D70F39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19792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Screenshot_2020-11-25-01-03-06-476_com.miui.gallery[1].jpg"/>
          <p:cNvPicPr>
            <a:picLocks noGrp="1" noChangeAspect="1"/>
          </p:cNvPicPr>
          <p:nvPr>
            <p:ph type="pic" sz="quarter" idx="12"/>
          </p:nvPr>
        </p:nvPicPr>
        <p:blipFill>
          <a:blip r:embed="rId3" cstate="print"/>
          <a:srcRect l="17847" r="17847"/>
          <a:stretch>
            <a:fillRect/>
          </a:stretch>
        </p:blipFill>
        <p:spPr>
          <a:xfrm>
            <a:off x="4610844" y="1908177"/>
            <a:ext cx="1154956" cy="1210171"/>
          </a:xfr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9" y="2131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62409" y="283628"/>
            <a:ext cx="3301127" cy="384480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 algn="l">
              <a:spcBef>
                <a:spcPts val="114"/>
              </a:spcBef>
            </a:pPr>
            <a:r>
              <a:rPr lang="ru-RU" sz="2403" spc="5" dirty="0" smtClean="0">
                <a:latin typeface="Arial" panose="020B0604020202020204" pitchFamily="34" charset="0"/>
                <a:cs typeface="Arial" panose="020B0604020202020204" pitchFamily="34" charset="0"/>
              </a:rPr>
              <a:t>  Информатика  </a:t>
            </a:r>
            <a:r>
              <a:rPr lang="ru-RU" sz="2403" spc="5" dirty="0">
                <a:latin typeface="Arial" panose="020B0604020202020204" pitchFamily="34" charset="0"/>
                <a:cs typeface="Arial" panose="020B0604020202020204" pitchFamily="34" charset="0"/>
              </a:rPr>
              <a:t>и ИТ</a:t>
            </a:r>
            <a:endParaRPr sz="240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525446" y="1050921"/>
            <a:ext cx="4929222" cy="539885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lnSpc>
                <a:spcPts val="1954"/>
              </a:lnSpc>
              <a:spcBef>
                <a:spcPts val="110"/>
              </a:spcBef>
            </a:pPr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24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2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18407">
              <a:lnSpc>
                <a:spcPts val="1954"/>
              </a:lnSpc>
              <a:spcBef>
                <a:spcPts val="110"/>
              </a:spcBef>
            </a:pPr>
            <a:r>
              <a:rPr lang="ru-RU" sz="2400" b="1" spc="5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Изменение типа информации</a:t>
            </a:r>
            <a:endParaRPr lang="ru-RU" sz="2400" b="1" spc="5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96818" y="1050921"/>
            <a:ext cx="344044" cy="4286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96818" y="1622425"/>
            <a:ext cx="344044" cy="50006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701329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701329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740288" y="249525"/>
            <a:ext cx="428627" cy="362144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249" dirty="0" smtClean="0">
                <a:solidFill>
                  <a:schemeClr val="bg1"/>
                </a:solidFill>
                <a:latin typeface="Arial"/>
                <a:cs typeface="Arial"/>
              </a:rPr>
              <a:t>10</a:t>
            </a:r>
            <a:endParaRPr sz="2249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382AB4AE-4981-4494-BB32-7A573B110208}"/>
              </a:ext>
            </a:extLst>
          </p:cNvPr>
          <p:cNvSpPr/>
          <p:nvPr/>
        </p:nvSpPr>
        <p:spPr>
          <a:xfrm>
            <a:off x="328537" y="303926"/>
            <a:ext cx="493302" cy="379513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 dirty="0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xmlns="" id="{095BD782-9915-451D-8BDE-31B9F6A26271}"/>
              </a:ext>
            </a:extLst>
          </p:cNvPr>
          <p:cNvSpPr/>
          <p:nvPr/>
        </p:nvSpPr>
        <p:spPr>
          <a:xfrm>
            <a:off x="397831" y="452835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xmlns="" id="{312CDD75-671C-4D07-9747-AFD5EA1B46A6}"/>
              </a:ext>
            </a:extLst>
          </p:cNvPr>
          <p:cNvSpPr/>
          <p:nvPr/>
        </p:nvSpPr>
        <p:spPr>
          <a:xfrm>
            <a:off x="397831" y="333796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" name="TextBox 1"/>
          <p:cNvSpPr txBox="1"/>
          <p:nvPr/>
        </p:nvSpPr>
        <p:spPr>
          <a:xfrm>
            <a:off x="4652184" y="498831"/>
            <a:ext cx="8906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5320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239694" y="765169"/>
            <a:ext cx="310008" cy="2101845"/>
          </a:xfrm>
          <a:custGeom>
            <a:avLst/>
            <a:gdLst/>
            <a:ahLst/>
            <a:cxnLst/>
            <a:rect l="l" t="t" r="r" b="b"/>
            <a:pathLst>
              <a:path w="200659" h="1840864">
                <a:moveTo>
                  <a:pt x="200367" y="1740408"/>
                </a:moveTo>
                <a:lnTo>
                  <a:pt x="100177" y="1640230"/>
                </a:lnTo>
                <a:lnTo>
                  <a:pt x="0" y="1740408"/>
                </a:lnTo>
                <a:lnTo>
                  <a:pt x="100177" y="1840598"/>
                </a:lnTo>
                <a:lnTo>
                  <a:pt x="200367" y="1740408"/>
                </a:lnTo>
                <a:close/>
              </a:path>
              <a:path w="200659" h="1840864">
                <a:moveTo>
                  <a:pt x="200367" y="1082725"/>
                </a:moveTo>
                <a:lnTo>
                  <a:pt x="100177" y="982535"/>
                </a:lnTo>
                <a:lnTo>
                  <a:pt x="0" y="1082725"/>
                </a:lnTo>
                <a:lnTo>
                  <a:pt x="100177" y="1182916"/>
                </a:lnTo>
                <a:lnTo>
                  <a:pt x="200367" y="1082725"/>
                </a:lnTo>
                <a:close/>
              </a:path>
              <a:path w="200659" h="1840864">
                <a:moveTo>
                  <a:pt x="200367" y="100190"/>
                </a:moveTo>
                <a:lnTo>
                  <a:pt x="100177" y="0"/>
                </a:lnTo>
                <a:lnTo>
                  <a:pt x="0" y="100190"/>
                </a:lnTo>
                <a:lnTo>
                  <a:pt x="100177" y="200367"/>
                </a:lnTo>
                <a:lnTo>
                  <a:pt x="200367" y="10019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2229552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25"/>
              <a:t>Вы</a:t>
            </a:r>
            <a:r>
              <a:rPr spc="-45"/>
              <a:t> </a:t>
            </a:r>
            <a:r>
              <a:rPr lang="ru-RU" spc="5" dirty="0" smtClean="0"/>
              <a:t>узнаете</a:t>
            </a:r>
            <a:r>
              <a:rPr spc="5" smtClean="0"/>
              <a:t>:</a:t>
            </a:r>
            <a:endParaRPr spc="5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954074" y="622293"/>
            <a:ext cx="4500594" cy="297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Из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какого типа в какой переводит данные </a:t>
            </a:r>
            <a:r>
              <a:rPr lang="en-US" sz="2000" baseline="-25000" dirty="0" err="1" smtClean="0">
                <a:latin typeface="Arial" pitchFamily="34" charset="0"/>
                <a:cs typeface="Arial" pitchFamily="34" charset="0"/>
              </a:rPr>
              <a:t>StrToInt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2000" baseline="-25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25512" y="1550987"/>
            <a:ext cx="4214842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Из какого типа в какой переводит данные </a:t>
            </a:r>
            <a:r>
              <a:rPr lang="en-US" sz="2000" baseline="-25000" dirty="0" err="1" smtClean="0">
                <a:latin typeface="Arial" pitchFamily="34" charset="0"/>
                <a:cs typeface="Arial" pitchFamily="34" charset="0"/>
              </a:rPr>
              <a:t>FloatToStr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2000" baseline="-25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25512" y="2479681"/>
            <a:ext cx="3929090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Из какого типа в какой переводит данные </a:t>
            </a:r>
            <a:r>
              <a:rPr lang="en-US" sz="2000" baseline="-25000" dirty="0" err="1" smtClean="0">
                <a:latin typeface="Arial" pitchFamily="34" charset="0"/>
                <a:cs typeface="Arial" pitchFamily="34" charset="0"/>
              </a:rPr>
              <a:t>StrToFloat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2000" baseline="-25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694" y="0"/>
            <a:ext cx="4729882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800" baseline="-25000" dirty="0" smtClean="0"/>
              <a:t>Среда программирования </a:t>
            </a:r>
            <a:r>
              <a:rPr lang="en-US" sz="2800" baseline="-25000" dirty="0" smtClean="0"/>
              <a:t>Delphi </a:t>
            </a:r>
            <a:endParaRPr sz="2800" spc="20" dirty="0"/>
          </a:p>
        </p:txBody>
      </p:sp>
      <p:pic>
        <p:nvPicPr>
          <p:cNvPr id="3074" name="Picture 2" descr="D:\сьемки\рисунок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5974" y="2551119"/>
            <a:ext cx="1133462" cy="58117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68256" y="479417"/>
            <a:ext cx="51435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Любое приложение должно иметь возможность наряду с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выводом и ввод в него данных. В среде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Delphi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самым простым способом является ввод объекта управления </a:t>
            </a:r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Edit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(Поле ввода) в окно приложения. Данный объект расположен шестым в, Стандартный панели объектов управления.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 l="796" r="37977" b="85835"/>
          <a:stretch>
            <a:fillRect/>
          </a:stretch>
        </p:blipFill>
        <p:spPr bwMode="auto">
          <a:xfrm>
            <a:off x="168256" y="1693863"/>
            <a:ext cx="549244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694" y="0"/>
            <a:ext cx="4729882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800" baseline="-25000" dirty="0" smtClean="0"/>
              <a:t>Среда программирования </a:t>
            </a:r>
            <a:r>
              <a:rPr lang="en-US" sz="2800" baseline="-25000" dirty="0" smtClean="0"/>
              <a:t>Delphi </a:t>
            </a:r>
            <a:endParaRPr sz="2800" spc="20" dirty="0"/>
          </a:p>
        </p:txBody>
      </p:sp>
      <p:sp>
        <p:nvSpPr>
          <p:cNvPr id="6" name="object 6"/>
          <p:cNvSpPr txBox="1"/>
          <p:nvPr/>
        </p:nvSpPr>
        <p:spPr>
          <a:xfrm>
            <a:off x="896703" y="805499"/>
            <a:ext cx="932180" cy="2321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400" spc="15" dirty="0" smtClean="0">
                <a:solidFill>
                  <a:srgbClr val="FFFFFF"/>
                </a:solidFill>
                <a:latin typeface="Arial"/>
                <a:cs typeface="Arial"/>
              </a:rPr>
              <a:t>Текстовый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074" name="Picture 2" descr="D:\сьемки\рисунок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5974" y="2551119"/>
            <a:ext cx="1133462" cy="58117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11132" y="550855"/>
            <a:ext cx="507209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Object Pascal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существует ряд стандартных функций для перевода переменных из одного типа в другой. Приведём их далее: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b="1" baseline="-25000" dirty="0" err="1" smtClean="0">
                <a:latin typeface="Arial" pitchFamily="34" charset="0"/>
                <a:cs typeface="Arial" pitchFamily="34" charset="0"/>
              </a:rPr>
              <a:t>StrToInt</a:t>
            </a:r>
            <a:r>
              <a:rPr lang="en-US" sz="2000" b="1" baseline="-25000" dirty="0" smtClean="0">
                <a:latin typeface="Arial" pitchFamily="34" charset="0"/>
                <a:cs typeface="Arial" pitchFamily="34" charset="0"/>
              </a:rPr>
              <a:t> (string to integer)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переводит строку текста в целое число;</a:t>
            </a:r>
            <a:endParaRPr lang="en-US" sz="2000" baseline="-25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b="1" baseline="-25000" dirty="0" err="1" smtClean="0">
                <a:latin typeface="Arial" pitchFamily="34" charset="0"/>
                <a:cs typeface="Arial" pitchFamily="34" charset="0"/>
              </a:rPr>
              <a:t>IntToStr</a:t>
            </a:r>
            <a:r>
              <a:rPr lang="en-US" sz="2000" b="1" baseline="-25000" dirty="0" smtClean="0">
                <a:latin typeface="Arial" pitchFamily="34" charset="0"/>
                <a:cs typeface="Arial" pitchFamily="34" charset="0"/>
              </a:rPr>
              <a:t> (integer to string)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целое число переводит в строку текста;</a:t>
            </a:r>
            <a:endParaRPr lang="en-US" sz="2000" baseline="-25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b="1" baseline="-25000" dirty="0" err="1" smtClean="0">
                <a:latin typeface="Arial" pitchFamily="34" charset="0"/>
                <a:cs typeface="Arial" pitchFamily="34" charset="0"/>
              </a:rPr>
              <a:t>StrToFloat</a:t>
            </a:r>
            <a:r>
              <a:rPr lang="en-US" sz="2000" b="1" baseline="-25000" dirty="0" smtClean="0">
                <a:latin typeface="Arial" pitchFamily="34" charset="0"/>
                <a:cs typeface="Arial" pitchFamily="34" charset="0"/>
              </a:rPr>
              <a:t> (string to float)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переводит строку текста в дробное число;</a:t>
            </a:r>
            <a:endParaRPr lang="en-US" sz="2000" baseline="-25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b="1" baseline="-25000" dirty="0" err="1" smtClean="0">
                <a:latin typeface="Arial" pitchFamily="34" charset="0"/>
                <a:cs typeface="Arial" pitchFamily="34" charset="0"/>
              </a:rPr>
              <a:t>FloatToStr</a:t>
            </a:r>
            <a:r>
              <a:rPr lang="en-US" sz="2000" b="1" baseline="-25000" dirty="0" smtClean="0">
                <a:latin typeface="Arial" pitchFamily="34" charset="0"/>
                <a:cs typeface="Arial" pitchFamily="34" charset="0"/>
              </a:rPr>
              <a:t> (float to string)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переводит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дробное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число в строку текста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694" y="0"/>
            <a:ext cx="4729882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800" baseline="-25000" dirty="0" smtClean="0"/>
              <a:t>Среда программирования </a:t>
            </a:r>
            <a:r>
              <a:rPr lang="en-US" sz="2800" baseline="-25000" dirty="0" smtClean="0"/>
              <a:t>Delphi </a:t>
            </a:r>
            <a:endParaRPr sz="2800" spc="20" dirty="0"/>
          </a:p>
        </p:txBody>
      </p:sp>
      <p:pic>
        <p:nvPicPr>
          <p:cNvPr id="3074" name="Picture 2" descr="D:\сьемки\рисунок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5974" y="2551119"/>
            <a:ext cx="1133462" cy="58117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11132" y="693731"/>
            <a:ext cx="50006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baseline="-25000" dirty="0" smtClean="0">
                <a:latin typeface="Arial" pitchFamily="34" charset="0"/>
                <a:cs typeface="Arial" pitchFamily="34" charset="0"/>
              </a:rPr>
              <a:t>Пример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Создадим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приложение для расчёта объёма шара и площади поверхности сферы. Для этого создадим новое приложение и вставим в него три объекта </a:t>
            </a:r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Label,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один </a:t>
            </a:r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Edit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и один </a:t>
            </a:r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Button.</a:t>
            </a:r>
            <a:endParaRPr lang="ru-RU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Дважды нажав на </a:t>
            </a:r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Button1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в появившиеся окне приложения, в окне кода программы введём две следующих строки. Каждая строка заканчивается точкой и запятой, их нужно ввести в отдельную строку.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694" y="0"/>
            <a:ext cx="4729882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800" baseline="-25000" dirty="0" smtClean="0"/>
              <a:t>Среда программирования </a:t>
            </a:r>
            <a:r>
              <a:rPr lang="en-US" sz="2800" baseline="-25000" dirty="0" smtClean="0"/>
              <a:t>Delphi </a:t>
            </a:r>
            <a:endParaRPr sz="2800" spc="20" dirty="0"/>
          </a:p>
        </p:txBody>
      </p:sp>
      <p:pic>
        <p:nvPicPr>
          <p:cNvPr id="3074" name="Picture 2" descr="D:\сьемки\рисунок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5974" y="2551119"/>
            <a:ext cx="1133462" cy="58117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 l="11723" t="45955" r="22648" b="38453"/>
          <a:stretch>
            <a:fillRect/>
          </a:stretch>
        </p:blipFill>
        <p:spPr bwMode="auto">
          <a:xfrm>
            <a:off x="168256" y="1122359"/>
            <a:ext cx="5240354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694" y="0"/>
            <a:ext cx="4729882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800" baseline="-25000" dirty="0" smtClean="0"/>
              <a:t>Среда программирования </a:t>
            </a:r>
            <a:r>
              <a:rPr lang="en-US" sz="2800" baseline="-25000" dirty="0" smtClean="0"/>
              <a:t>Delphi </a:t>
            </a:r>
            <a:endParaRPr sz="2800" spc="2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 l="19692" t="21859" r="11774" b="31802"/>
          <a:stretch>
            <a:fillRect/>
          </a:stretch>
        </p:blipFill>
        <p:spPr bwMode="auto">
          <a:xfrm>
            <a:off x="96818" y="693731"/>
            <a:ext cx="5517970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239694" y="765169"/>
            <a:ext cx="310008" cy="2101845"/>
          </a:xfrm>
          <a:custGeom>
            <a:avLst/>
            <a:gdLst/>
            <a:ahLst/>
            <a:cxnLst/>
            <a:rect l="l" t="t" r="r" b="b"/>
            <a:pathLst>
              <a:path w="200659" h="1840864">
                <a:moveTo>
                  <a:pt x="200367" y="1740408"/>
                </a:moveTo>
                <a:lnTo>
                  <a:pt x="100177" y="1640230"/>
                </a:lnTo>
                <a:lnTo>
                  <a:pt x="0" y="1740408"/>
                </a:lnTo>
                <a:lnTo>
                  <a:pt x="100177" y="1840598"/>
                </a:lnTo>
                <a:lnTo>
                  <a:pt x="200367" y="1740408"/>
                </a:lnTo>
                <a:close/>
              </a:path>
              <a:path w="200659" h="1840864">
                <a:moveTo>
                  <a:pt x="200367" y="1082725"/>
                </a:moveTo>
                <a:lnTo>
                  <a:pt x="100177" y="982535"/>
                </a:lnTo>
                <a:lnTo>
                  <a:pt x="0" y="1082725"/>
                </a:lnTo>
                <a:lnTo>
                  <a:pt x="100177" y="1182916"/>
                </a:lnTo>
                <a:lnTo>
                  <a:pt x="200367" y="1082725"/>
                </a:lnTo>
                <a:close/>
              </a:path>
              <a:path w="200659" h="1840864">
                <a:moveTo>
                  <a:pt x="200367" y="100190"/>
                </a:moveTo>
                <a:lnTo>
                  <a:pt x="100177" y="0"/>
                </a:lnTo>
                <a:lnTo>
                  <a:pt x="0" y="100190"/>
                </a:lnTo>
                <a:lnTo>
                  <a:pt x="100177" y="200367"/>
                </a:lnTo>
                <a:lnTo>
                  <a:pt x="200367" y="10019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2229552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25"/>
              <a:t>Вы</a:t>
            </a:r>
            <a:r>
              <a:rPr spc="-45"/>
              <a:t> </a:t>
            </a:r>
            <a:r>
              <a:rPr lang="ru-RU" spc="5" dirty="0" smtClean="0"/>
              <a:t>узнали</a:t>
            </a:r>
            <a:r>
              <a:rPr spc="5" smtClean="0"/>
              <a:t>:</a:t>
            </a:r>
            <a:endParaRPr spc="5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954074" y="622293"/>
            <a:ext cx="4500594" cy="297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Из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какого типа в какой переводит данные </a:t>
            </a:r>
            <a:r>
              <a:rPr lang="en-US" sz="2000" baseline="-25000" dirty="0" err="1" smtClean="0">
                <a:latin typeface="Arial" pitchFamily="34" charset="0"/>
                <a:cs typeface="Arial" pitchFamily="34" charset="0"/>
              </a:rPr>
              <a:t>StrToInt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2000" baseline="-25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25512" y="1550987"/>
            <a:ext cx="4214842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Из какого типа в какой переводит данные </a:t>
            </a:r>
            <a:r>
              <a:rPr lang="en-US" sz="2000" baseline="-25000" dirty="0" err="1" smtClean="0">
                <a:latin typeface="Arial" pitchFamily="34" charset="0"/>
                <a:cs typeface="Arial" pitchFamily="34" charset="0"/>
              </a:rPr>
              <a:t>FloatToStr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2000" baseline="-25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25512" y="2479681"/>
            <a:ext cx="3929090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Из какого типа в какой переводит данные </a:t>
            </a:r>
            <a:r>
              <a:rPr lang="en-US" sz="2000" baseline="-25000" dirty="0" err="1" smtClean="0">
                <a:latin typeface="Arial" pitchFamily="34" charset="0"/>
                <a:cs typeface="Arial" pitchFamily="34" charset="0"/>
              </a:rPr>
              <a:t>StrToFloat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2000" baseline="-25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pic>
        <p:nvPicPr>
          <p:cNvPr id="1026" name="Picture 2" descr="D:\сьемки\рисунок\Без названия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68718" y="1408111"/>
            <a:ext cx="1751543" cy="16382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646331"/>
          </a:xfrm>
        </p:spPr>
        <p:txBody>
          <a:bodyPr/>
          <a:lstStyle/>
          <a:p>
            <a:r>
              <a:rPr lang="ru-RU" i="0" dirty="0" smtClean="0"/>
              <a:t>Приложение разобранное на уроке ,запустить в приложении </a:t>
            </a:r>
            <a:r>
              <a:rPr lang="ru-RU" i="0" dirty="0" smtClean="0"/>
              <a:t>Выучить функции перевода из одного типа в другой</a:t>
            </a:r>
            <a:endParaRPr lang="ru-RU" i="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/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770</TotalTime>
  <Words>297</Words>
  <Application>Microsoft Office PowerPoint</Application>
  <PresentationFormat>Произвольный</PresentationFormat>
  <Paragraphs>37</Paragraphs>
  <Slides>9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Office Theme</vt:lpstr>
      <vt:lpstr>  Информатика  и ИТ</vt:lpstr>
      <vt:lpstr>Вы узнаете:</vt:lpstr>
      <vt:lpstr>Среда программирования Delphi </vt:lpstr>
      <vt:lpstr>Среда программирования Delphi </vt:lpstr>
      <vt:lpstr>Среда программирования Delphi </vt:lpstr>
      <vt:lpstr>Среда программирования Delphi </vt:lpstr>
      <vt:lpstr>Среда программирования Delphi </vt:lpstr>
      <vt:lpstr>Вы узнали:</vt:lpstr>
      <vt:lpstr>Задание для самостоятельной работы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acer</cp:lastModifiedBy>
  <cp:revision>143</cp:revision>
  <dcterms:created xsi:type="dcterms:W3CDTF">2020-04-13T08:05:16Z</dcterms:created>
  <dcterms:modified xsi:type="dcterms:W3CDTF">2021-02-11T18:51:46Z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