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57" r:id="rId3"/>
    <p:sldId id="292" r:id="rId4"/>
    <p:sldId id="287" r:id="rId5"/>
    <p:sldId id="288" r:id="rId6"/>
    <p:sldId id="285" r:id="rId7"/>
    <p:sldId id="289" r:id="rId8"/>
    <p:sldId id="282" r:id="rId9"/>
    <p:sldId id="294" r:id="rId10"/>
    <p:sldId id="284" r:id="rId11"/>
    <p:sldId id="293" r:id="rId12"/>
    <p:sldId id="274" r:id="rId13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81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9792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Screenshot_2020-11-25-01-03-06-476_com.miui.gallery[1]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l="17847" r="17847"/>
          <a:stretch>
            <a:fillRect/>
          </a:stretch>
        </p:blipFill>
        <p:spPr>
          <a:xfrm>
            <a:off x="4610844" y="1908177"/>
            <a:ext cx="1154956" cy="1210171"/>
          </a:xfrm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9" y="2131"/>
            <a:ext cx="5757972" cy="1020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2409" y="283628"/>
            <a:ext cx="3301127" cy="384480"/>
          </a:xfrm>
          <a:prstGeom prst="rect">
            <a:avLst/>
          </a:prstGeom>
        </p:spPr>
        <p:txBody>
          <a:bodyPr vert="horz" wrap="square" lIns="0" tIns="14599" rIns="0" bIns="0" rtlCol="0" anchor="ctr">
            <a:spAutoFit/>
          </a:bodyPr>
          <a:lstStyle/>
          <a:p>
            <a:pPr marL="12695" algn="l">
              <a:spcBef>
                <a:spcPts val="114"/>
              </a:spcBef>
            </a:pPr>
            <a:r>
              <a:rPr lang="ru-RU" sz="2403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 Информатика  </a:t>
            </a:r>
            <a:r>
              <a:rPr lang="ru-RU" sz="2403" spc="5" dirty="0">
                <a:latin typeface="Arial" panose="020B0604020202020204" pitchFamily="34" charset="0"/>
                <a:cs typeface="Arial" panose="020B0604020202020204" pitchFamily="34" charset="0"/>
              </a:rPr>
              <a:t>и ИТ</a:t>
            </a:r>
            <a:endParaRPr sz="24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25446" y="1050921"/>
            <a:ext cx="4929222" cy="1065670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>
              <a:lnSpc>
                <a:spcPts val="1954"/>
              </a:lnSpc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2000" b="1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407">
              <a:lnSpc>
                <a:spcPts val="1954"/>
              </a:lnSpc>
              <a:spcBef>
                <a:spcPts val="110"/>
              </a:spcBef>
            </a:pPr>
            <a:r>
              <a:rPr lang="ru-RU" sz="2000" b="1" spc="5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18407" algn="ctr">
              <a:lnSpc>
                <a:spcPts val="1954"/>
              </a:lnSpc>
              <a:spcBef>
                <a:spcPts val="110"/>
              </a:spcBef>
            </a:pPr>
            <a:r>
              <a:rPr lang="ru-RU" sz="2000" b="1" spc="5" dirty="0" smtClean="0">
                <a:solidFill>
                  <a:srgbClr val="2365C7"/>
                </a:solidFill>
                <a:latin typeface="Arial"/>
                <a:cs typeface="Arial"/>
              </a:rPr>
              <a:t>Приложение и окно </a:t>
            </a:r>
            <a:r>
              <a:rPr lang="ru-RU" sz="2000" b="1" spc="5" dirty="0" smtClean="0">
                <a:solidFill>
                  <a:srgbClr val="2365C7"/>
                </a:solidFill>
                <a:latin typeface="Arial"/>
                <a:cs typeface="Arial"/>
              </a:rPr>
              <a:t>приложения  </a:t>
            </a:r>
            <a:r>
              <a:rPr lang="ru-RU" sz="2000" b="1" spc="5" dirty="0" err="1" smtClean="0">
                <a:solidFill>
                  <a:srgbClr val="2365C7"/>
                </a:solidFill>
                <a:latin typeface="Arial"/>
                <a:cs typeface="Arial"/>
              </a:rPr>
              <a:t>Delphi</a:t>
            </a:r>
            <a:r>
              <a:rPr lang="ru-RU" sz="2000" b="1" spc="5" dirty="0" smtClean="0">
                <a:solidFill>
                  <a:srgbClr val="2365C7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6818" y="1050921"/>
            <a:ext cx="344044" cy="4286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6818" y="1622425"/>
            <a:ext cx="344044" cy="5000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1329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1329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40288" y="249525"/>
            <a:ext cx="428627" cy="362144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249" dirty="0" smtClean="0">
                <a:solidFill>
                  <a:schemeClr val="bg1"/>
                </a:solidFill>
                <a:latin typeface="Arial"/>
                <a:cs typeface="Arial"/>
              </a:rPr>
              <a:t>10</a:t>
            </a:r>
            <a:endParaRPr sz="2249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="" xmlns:a16="http://schemas.microsoft.com/office/drawing/2014/main" id="{382AB4AE-4981-4494-BB32-7A573B110208}"/>
              </a:ext>
            </a:extLst>
          </p:cNvPr>
          <p:cNvSpPr/>
          <p:nvPr/>
        </p:nvSpPr>
        <p:spPr>
          <a:xfrm>
            <a:off x="328537" y="303926"/>
            <a:ext cx="493302" cy="379513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 dirty="0"/>
          </a:p>
        </p:txBody>
      </p:sp>
      <p:sp>
        <p:nvSpPr>
          <p:cNvPr id="24" name="object 12">
            <a:extLst>
              <a:ext uri="{FF2B5EF4-FFF2-40B4-BE49-F238E27FC236}">
                <a16:creationId xmlns="" xmlns:a16="http://schemas.microsoft.com/office/drawing/2014/main" id="{095BD782-9915-451D-8BDE-31B9F6A26271}"/>
              </a:ext>
            </a:extLst>
          </p:cNvPr>
          <p:cNvSpPr/>
          <p:nvPr/>
        </p:nvSpPr>
        <p:spPr>
          <a:xfrm>
            <a:off x="397831" y="452835"/>
            <a:ext cx="354721" cy="95355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25" name="object 13">
            <a:extLst>
              <a:ext uri="{FF2B5EF4-FFF2-40B4-BE49-F238E27FC236}">
                <a16:creationId xmlns="" xmlns:a16="http://schemas.microsoft.com/office/drawing/2014/main" id="{312CDD75-671C-4D07-9747-AFD5EA1B46A6}"/>
              </a:ext>
            </a:extLst>
          </p:cNvPr>
          <p:cNvSpPr/>
          <p:nvPr/>
        </p:nvSpPr>
        <p:spPr>
          <a:xfrm>
            <a:off x="397831" y="333796"/>
            <a:ext cx="354721" cy="95355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2" name="TextBox 1"/>
          <p:cNvSpPr txBox="1"/>
          <p:nvPr/>
        </p:nvSpPr>
        <p:spPr>
          <a:xfrm>
            <a:off x="4652184" y="498831"/>
            <a:ext cx="890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sp>
        <p:nvSpPr>
          <p:cNvPr id="6" name="object 6"/>
          <p:cNvSpPr txBox="1"/>
          <p:nvPr/>
        </p:nvSpPr>
        <p:spPr>
          <a:xfrm>
            <a:off x="896703" y="805499"/>
            <a:ext cx="932180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400" spc="15" dirty="0" smtClean="0">
                <a:solidFill>
                  <a:srgbClr val="FFFFFF"/>
                </a:solidFill>
                <a:latin typeface="Arial"/>
                <a:cs typeface="Arial"/>
              </a:rPr>
              <a:t>Текстовый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2834" y="622293"/>
            <a:ext cx="3227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baseline="-25000" dirty="0" smtClean="0">
                <a:latin typeface="Arial" pitchFamily="34" charset="0"/>
                <a:cs typeface="Arial" pitchFamily="34" charset="0"/>
              </a:rPr>
              <a:t>Первая</a:t>
            </a:r>
            <a:r>
              <a:rPr lang="ru-RU" u="sng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команда</a:t>
            </a:r>
            <a:r>
              <a:rPr lang="ru-RU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Save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служит для сохранения приложения под текущим именем. </a:t>
            </a:r>
            <a:endParaRPr lang="ru-RU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u="sng" baseline="-25000" dirty="0" smtClean="0">
                <a:latin typeface="Arial" pitchFamily="34" charset="0"/>
                <a:cs typeface="Arial" pitchFamily="34" charset="0"/>
              </a:rPr>
              <a:t>Вторая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сохраняет под новым именем. </a:t>
            </a:r>
            <a:endParaRPr lang="ru-RU" baseline="-25000" dirty="0" smtClean="0">
              <a:latin typeface="Arial" pitchFamily="34" charset="0"/>
              <a:cs typeface="Arial" pitchFamily="34" charset="0"/>
            </a:endParaRPr>
          </a:p>
          <a:p>
            <a:endParaRPr lang="ru-RU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u="sng" baseline="-25000" dirty="0" smtClean="0">
                <a:latin typeface="Arial" pitchFamily="34" charset="0"/>
                <a:cs typeface="Arial" pitchFamily="34" charset="0"/>
              </a:rPr>
              <a:t>Третья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сохраняет приложение в новом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месте</a:t>
            </a:r>
          </a:p>
          <a:p>
            <a:r>
              <a:rPr lang="ru-RU" b="1" u="sng" baseline="-25000" dirty="0" smtClean="0">
                <a:latin typeface="Arial" pitchFamily="34" charset="0"/>
                <a:cs typeface="Arial" pitchFamily="34" charset="0"/>
              </a:rPr>
              <a:t>Ч</a:t>
            </a:r>
            <a:r>
              <a:rPr lang="ru-RU" b="1" u="sng" baseline="-25000" dirty="0" smtClean="0">
                <a:latin typeface="Arial" pitchFamily="34" charset="0"/>
                <a:cs typeface="Arial" pitchFamily="34" charset="0"/>
              </a:rPr>
              <a:t>етвертая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служит для сохранения всех файлов приложения.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00" r="84966" b="52916"/>
          <a:stretch>
            <a:fillRect/>
          </a:stretch>
        </p:blipFill>
        <p:spPr bwMode="auto">
          <a:xfrm>
            <a:off x="311132" y="550855"/>
            <a:ext cx="142876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39694" y="765169"/>
            <a:ext cx="310008" cy="2101845"/>
          </a:xfrm>
          <a:custGeom>
            <a:avLst/>
            <a:gdLst/>
            <a:ahLst/>
            <a:cxnLst/>
            <a:rect l="l" t="t" r="r" b="b"/>
            <a:pathLst>
              <a:path w="200659" h="1840864">
                <a:moveTo>
                  <a:pt x="200367" y="1740408"/>
                </a:moveTo>
                <a:lnTo>
                  <a:pt x="100177" y="1640230"/>
                </a:lnTo>
                <a:lnTo>
                  <a:pt x="0" y="1740408"/>
                </a:lnTo>
                <a:lnTo>
                  <a:pt x="100177" y="1840598"/>
                </a:lnTo>
                <a:lnTo>
                  <a:pt x="200367" y="1740408"/>
                </a:lnTo>
                <a:close/>
              </a:path>
              <a:path w="200659" h="1840864">
                <a:moveTo>
                  <a:pt x="200367" y="1082725"/>
                </a:moveTo>
                <a:lnTo>
                  <a:pt x="100177" y="982535"/>
                </a:lnTo>
                <a:lnTo>
                  <a:pt x="0" y="1082725"/>
                </a:lnTo>
                <a:lnTo>
                  <a:pt x="100177" y="1182916"/>
                </a:lnTo>
                <a:lnTo>
                  <a:pt x="200367" y="1082725"/>
                </a:lnTo>
                <a:close/>
              </a:path>
              <a:path w="200659" h="1840864">
                <a:moveTo>
                  <a:pt x="200367" y="100190"/>
                </a:moveTo>
                <a:lnTo>
                  <a:pt x="100177" y="0"/>
                </a:lnTo>
                <a:lnTo>
                  <a:pt x="0" y="100190"/>
                </a:lnTo>
                <a:lnTo>
                  <a:pt x="100177" y="200367"/>
                </a:lnTo>
                <a:lnTo>
                  <a:pt x="200367" y="10019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160718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/>
              <a:t>Вы</a:t>
            </a:r>
            <a:r>
              <a:rPr spc="-45"/>
              <a:t> </a:t>
            </a:r>
            <a:r>
              <a:rPr spc="5" smtClean="0"/>
              <a:t>узна</a:t>
            </a:r>
            <a:r>
              <a:rPr lang="ru-RU" spc="5" dirty="0" smtClean="0"/>
              <a:t>ли</a:t>
            </a:r>
            <a:r>
              <a:rPr spc="5" smtClean="0"/>
              <a:t>:</a:t>
            </a:r>
            <a:endParaRPr spc="5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1198" y="2265367"/>
            <a:ext cx="4954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19380">
              <a:spcBef>
                <a:spcPts val="100"/>
              </a:spcBef>
            </a:pP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Панель инструментов и объектов (компонент) 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Delphi. 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Окна 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 Delphi.</a:t>
            </a:r>
            <a:endParaRPr lang="ru-RU" sz="2400" spc="-5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1198" y="479417"/>
            <a:ext cx="4714908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Запуск 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Delphi 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и создание в нем приложения.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2636" y="1550987"/>
            <a:ext cx="444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Запуск 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Delphi 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и создание в нем приложения.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1025922"/>
          </a:xfrm>
        </p:spPr>
        <p:txBody>
          <a:bodyPr/>
          <a:lstStyle/>
          <a:p>
            <a:pPr algn="ctr"/>
            <a:r>
              <a:rPr lang="ru-RU" sz="2000" i="0" dirty="0" err="1" smtClean="0">
                <a:latin typeface="Arial" pitchFamily="34" charset="0"/>
                <a:cs typeface="Arial" pitchFamily="34" charset="0"/>
              </a:rPr>
              <a:t>Стр</a:t>
            </a: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89.</a:t>
            </a:r>
            <a:endParaRPr lang="ru-RU" sz="2000" i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1.Как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создается новое приложение в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Delphi?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2.Какие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методы имеются для сохранения приложения в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Delphi?</a:t>
            </a:r>
            <a:endParaRPr lang="ru-RU" sz="2000" baseline="-25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39694" y="765169"/>
            <a:ext cx="310008" cy="2101845"/>
          </a:xfrm>
          <a:custGeom>
            <a:avLst/>
            <a:gdLst/>
            <a:ahLst/>
            <a:cxnLst/>
            <a:rect l="l" t="t" r="r" b="b"/>
            <a:pathLst>
              <a:path w="200659" h="1840864">
                <a:moveTo>
                  <a:pt x="200367" y="1740408"/>
                </a:moveTo>
                <a:lnTo>
                  <a:pt x="100177" y="1640230"/>
                </a:lnTo>
                <a:lnTo>
                  <a:pt x="0" y="1740408"/>
                </a:lnTo>
                <a:lnTo>
                  <a:pt x="100177" y="1840598"/>
                </a:lnTo>
                <a:lnTo>
                  <a:pt x="200367" y="1740408"/>
                </a:lnTo>
                <a:close/>
              </a:path>
              <a:path w="200659" h="1840864">
                <a:moveTo>
                  <a:pt x="200367" y="1082725"/>
                </a:moveTo>
                <a:lnTo>
                  <a:pt x="100177" y="982535"/>
                </a:lnTo>
                <a:lnTo>
                  <a:pt x="0" y="1082725"/>
                </a:lnTo>
                <a:lnTo>
                  <a:pt x="100177" y="1182916"/>
                </a:lnTo>
                <a:lnTo>
                  <a:pt x="200367" y="1082725"/>
                </a:lnTo>
                <a:close/>
              </a:path>
              <a:path w="200659" h="1840864">
                <a:moveTo>
                  <a:pt x="200367" y="100190"/>
                </a:moveTo>
                <a:lnTo>
                  <a:pt x="100177" y="0"/>
                </a:lnTo>
                <a:lnTo>
                  <a:pt x="0" y="100190"/>
                </a:lnTo>
                <a:lnTo>
                  <a:pt x="100177" y="200367"/>
                </a:lnTo>
                <a:lnTo>
                  <a:pt x="200367" y="10019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160718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/>
              <a:t>Вы</a:t>
            </a:r>
            <a:r>
              <a:rPr spc="-45" dirty="0"/>
              <a:t> </a:t>
            </a:r>
            <a:r>
              <a:rPr spc="5" dirty="0"/>
              <a:t>узнаете: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1198" y="2265367"/>
            <a:ext cx="4954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19380">
              <a:spcBef>
                <a:spcPts val="100"/>
              </a:spcBef>
            </a:pP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Панель инструментов и объектов (компонент) 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Delphi. 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Окна 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 Delphi.</a:t>
            </a:r>
            <a:endParaRPr lang="ru-RU" sz="2400" spc="-5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1198" y="479417"/>
            <a:ext cx="4714908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Запуск 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Delphi 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и создание в нем приложения.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2636" y="1550987"/>
            <a:ext cx="444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Запуск 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Delphi 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и создание в нем приложения.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1231106"/>
          </a:xfrm>
        </p:spPr>
        <p:txBody>
          <a:bodyPr/>
          <a:lstStyle/>
          <a:p>
            <a:pPr algn="ctr"/>
            <a:r>
              <a:rPr lang="ru-RU" sz="2000" i="0" dirty="0" err="1" smtClean="0">
                <a:latin typeface="Arial" pitchFamily="34" charset="0"/>
                <a:cs typeface="Arial" pitchFamily="34" charset="0"/>
              </a:rPr>
              <a:t>Стр</a:t>
            </a: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 86.</a:t>
            </a:r>
          </a:p>
          <a:p>
            <a:r>
              <a:rPr lang="ru-RU" sz="2000" i="0" baseline="-25000" dirty="0" smtClean="0">
                <a:latin typeface="Arial" pitchFamily="34" charset="0"/>
                <a:cs typeface="Arial" pitchFamily="34" charset="0"/>
              </a:rPr>
              <a:t>1.Что расположено в панели компонент </a:t>
            </a:r>
            <a:r>
              <a:rPr lang="en-US" sz="2000" i="0" baseline="-25000" dirty="0" smtClean="0">
                <a:latin typeface="Arial" pitchFamily="34" charset="0"/>
                <a:cs typeface="Arial" pitchFamily="34" charset="0"/>
              </a:rPr>
              <a:t>Delphi?</a:t>
            </a:r>
            <a:endParaRPr lang="ru-RU" sz="2000" i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i="0" baseline="-25000" dirty="0" smtClean="0">
                <a:latin typeface="Arial" pitchFamily="34" charset="0"/>
                <a:cs typeface="Arial" pitchFamily="34" charset="0"/>
              </a:rPr>
              <a:t>2.Какую задачу выполняет окно приложения </a:t>
            </a:r>
            <a:r>
              <a:rPr lang="en-US" sz="2000" i="0" baseline="-25000" dirty="0" smtClean="0">
                <a:latin typeface="Arial" pitchFamily="34" charset="0"/>
                <a:cs typeface="Arial" pitchFamily="34" charset="0"/>
              </a:rPr>
              <a:t>Delphi?</a:t>
            </a:r>
            <a:endParaRPr lang="ru-RU" sz="2000" i="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i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694" y="765169"/>
            <a:ext cx="5143536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Компонентами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 являются различные элементы (объекты) управления, предназначенные для вставки в создаваемое приложение. </a:t>
            </a:r>
          </a:p>
          <a:p>
            <a:r>
              <a:rPr lang="ru-RU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Визуальное программирование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осуществляется посредством вставки данных элементов управления</a:t>
            </a:r>
          </a:p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 в окно приложения и изменения его свойств.</a:t>
            </a:r>
          </a:p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Delphi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имеется более сотни </a:t>
            </a:r>
            <a:r>
              <a:rPr lang="ru-RU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элементов управления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и они распределены в двадцати с лишним вкладках </a:t>
            </a:r>
            <a:r>
              <a:rPr lang="ru-RU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панели компонент.</a:t>
            </a: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132" y="550855"/>
            <a:ext cx="4929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Кроме главного окна, в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Delphi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имеется ряд окон, расположение которых можно изменить внутри главного окна, </a:t>
            </a:r>
            <a:r>
              <a:rPr lang="ru-RU" sz="2000" baseline="-25000" dirty="0" err="1" smtClean="0">
                <a:latin typeface="Arial" pitchFamily="34" charset="0"/>
                <a:cs typeface="Arial" pitchFamily="34" charset="0"/>
              </a:rPr>
              <a:t>скрыть,изменить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 свойства.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570" y="1336673"/>
            <a:ext cx="485778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Первое окно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называется </a:t>
            </a:r>
            <a:r>
              <a:rPr lang="ru-RU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окном формы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и в нём отображается вид главного окна создаваемого приложения.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2570" y="2193929"/>
            <a:ext cx="5072098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Вторым важным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окном является окно кода программы (на самом деле - текста программы) и изменения в окне приложения автоматически отображаются на нём.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8586" y="1479549"/>
            <a:ext cx="2928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Component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(Объекты управления)</a:t>
            </a:r>
            <a:endParaRPr lang="en-US" b="1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Database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(База данных)</a:t>
            </a:r>
            <a:endParaRPr lang="en-US" b="1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Tools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(Инструменты)</a:t>
            </a:r>
            <a:endParaRPr lang="en-US" b="1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Window</a:t>
            </a:r>
            <a:r>
              <a:rPr lang="ru-RU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(Окна)</a:t>
            </a:r>
            <a:endParaRPr lang="en-US" b="1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Help 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            (Помощь)</a:t>
            </a:r>
            <a:endParaRPr lang="en-US" b="1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18" y="1408111"/>
            <a:ext cx="2882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File </a:t>
            </a:r>
            <a:r>
              <a:rPr lang="ru-RU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файл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Edit 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              (Редактирование)</a:t>
            </a:r>
          </a:p>
          <a:p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Search</a:t>
            </a:r>
            <a:r>
              <a:rPr lang="ru-RU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поиск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ru-RU" b="1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View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(Вид)</a:t>
            </a:r>
            <a:endParaRPr lang="en-US" b="1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Project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(Проект)</a:t>
            </a:r>
            <a:endParaRPr lang="en-US" b="1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Run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(Ввод в действие)</a:t>
            </a:r>
            <a:endParaRPr lang="en-US" b="1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694" y="550855"/>
            <a:ext cx="5429288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baseline="-25000" dirty="0" smtClean="0">
                <a:latin typeface="Arial" pitchFamily="34" charset="0"/>
                <a:cs typeface="Arial" pitchFamily="34" charset="0"/>
              </a:rPr>
              <a:t>Основное меню 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Delphi </a:t>
            </a:r>
            <a:r>
              <a:rPr lang="ru-RU" sz="2800" b="1" baseline="-25000" dirty="0" smtClean="0">
                <a:latin typeface="Arial" pitchFamily="34" charset="0"/>
                <a:cs typeface="Arial" pitchFamily="34" charset="0"/>
              </a:rPr>
              <a:t>состоит из следующих 11 разделов: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4008" y="699096"/>
            <a:ext cx="5072098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В визуальном программировании главной задачей предназначения программиста является использование элементов управления, то есть необходимых свойств и методов этих объектов. Здесь главное - быстрое найти нужное из десятков свойств и методов более ста объектов. </a:t>
            </a:r>
          </a:p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В этом ему поможет </a:t>
            </a:r>
            <a:r>
              <a:rPr lang="ru-RU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Инспектор объекта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sp>
        <p:nvSpPr>
          <p:cNvPr id="6" name="object 6"/>
          <p:cNvSpPr txBox="1"/>
          <p:nvPr/>
        </p:nvSpPr>
        <p:spPr>
          <a:xfrm>
            <a:off x="896703" y="805499"/>
            <a:ext cx="932180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400" spc="15" dirty="0" smtClean="0">
                <a:solidFill>
                  <a:srgbClr val="FFFFFF"/>
                </a:solidFill>
                <a:latin typeface="Arial"/>
                <a:cs typeface="Arial"/>
              </a:rPr>
              <a:t>Текстовый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8151" r="77426" b="58776"/>
          <a:stretch>
            <a:fillRect/>
          </a:stretch>
        </p:blipFill>
        <p:spPr bwMode="auto">
          <a:xfrm>
            <a:off x="96818" y="550855"/>
            <a:ext cx="2786082" cy="229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097214" y="550855"/>
            <a:ext cx="252571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Для запуска 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Delphi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наводим курсор мыши на </a:t>
            </a:r>
            <a:r>
              <a:rPr lang="ru-RU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Пуск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 на рабочем столе 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Windows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и нажимаем. Из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проявившегося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меню выбираем пункт </a:t>
            </a:r>
            <a:r>
              <a:rPr lang="ru-RU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Все программы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. Из всплывшего меню активизируется пункт 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Borland Delphi </a:t>
            </a:r>
            <a:r>
              <a:rPr lang="ru-RU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7.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sp>
        <p:nvSpPr>
          <p:cNvPr id="6" name="object 6"/>
          <p:cNvSpPr txBox="1"/>
          <p:nvPr/>
        </p:nvSpPr>
        <p:spPr>
          <a:xfrm>
            <a:off x="896703" y="805499"/>
            <a:ext cx="932180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400" spc="15" dirty="0" smtClean="0">
                <a:solidFill>
                  <a:srgbClr val="FFFFFF"/>
                </a:solidFill>
                <a:latin typeface="Arial"/>
                <a:cs typeface="Arial"/>
              </a:rPr>
              <a:t>Текстовый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7148" y="622293"/>
            <a:ext cx="29543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Для создания нового приложения в 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Delphi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выбираем пункт 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в разделе 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File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его основного меню и из полученного раздела меню выбираем пункт 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Application.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Если предыдущее приложение не сохранено, 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Delphi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предупреждает об этом и предложит сохранить его. Можно сохранить старое приложение или перейти на новое, не сохранив предыдущее.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607" r="75158" b="53338"/>
          <a:stretch>
            <a:fillRect/>
          </a:stretch>
        </p:blipFill>
        <p:spPr bwMode="auto">
          <a:xfrm>
            <a:off x="239694" y="550855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441</Words>
  <Application>Microsoft Office PowerPoint</Application>
  <PresentationFormat>Произвольный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  Информатика  и ИТ</vt:lpstr>
      <vt:lpstr>Вы узнаете:</vt:lpstr>
      <vt:lpstr>Задание для самостоятельной работы</vt:lpstr>
      <vt:lpstr>Среда программирования Delphi </vt:lpstr>
      <vt:lpstr>Среда программирования Delphi </vt:lpstr>
      <vt:lpstr>Среда программирования Delphi </vt:lpstr>
      <vt:lpstr>Среда программирования Delphi </vt:lpstr>
      <vt:lpstr>Среда программирования Delphi </vt:lpstr>
      <vt:lpstr>Среда программирования Delphi </vt:lpstr>
      <vt:lpstr>Среда программирования Delphi </vt:lpstr>
      <vt:lpstr>Вы узнали:</vt:lpstr>
      <vt:lpstr>Задание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acer</cp:lastModifiedBy>
  <cp:revision>63</cp:revision>
  <dcterms:created xsi:type="dcterms:W3CDTF">2020-04-13T08:05:16Z</dcterms:created>
  <dcterms:modified xsi:type="dcterms:W3CDTF">2021-01-14T16:48:30Z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