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3" r:id="rId2"/>
    <p:sldId id="283" r:id="rId3"/>
    <p:sldId id="257" r:id="rId4"/>
    <p:sldId id="282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74" r:id="rId14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8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Screenshot_2020-11-25-01-03-06-476_com.miui.gallery[1]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/>
          <a:srcRect l="17847" r="17847"/>
          <a:stretch>
            <a:fillRect/>
          </a:stretch>
        </p:blipFill>
        <p:spPr>
          <a:xfrm>
            <a:off x="4610844" y="1908177"/>
            <a:ext cx="1154956" cy="1210171"/>
          </a:xfr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2409" y="283628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 Информатика  </a:t>
            </a: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525446" y="1050921"/>
            <a:ext cx="5240354" cy="809190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lnSpc>
                <a:spcPts val="1954"/>
              </a:lnSpc>
              <a:spcBef>
                <a:spcPts val="110"/>
              </a:spcBef>
            </a:pPr>
            <a:r>
              <a:rPr lang="ru-RU" sz="2000" b="1" dirty="0" smtClean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2000" b="1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endParaRPr lang="ru-RU" sz="20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18407">
              <a:lnSpc>
                <a:spcPts val="1954"/>
              </a:lnSpc>
              <a:spcBef>
                <a:spcPts val="110"/>
              </a:spcBef>
            </a:pP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</a:p>
          <a:p>
            <a:pPr marL="18407" algn="ctr">
              <a:lnSpc>
                <a:spcPts val="1954"/>
              </a:lnSpc>
              <a:spcBef>
                <a:spcPts val="110"/>
              </a:spcBef>
            </a:pP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Среда программирования </a:t>
            </a:r>
            <a:r>
              <a:rPr lang="ru-RU" sz="2000" b="1" spc="5" dirty="0" err="1" smtClean="0">
                <a:solidFill>
                  <a:srgbClr val="2365C7"/>
                </a:solidFill>
                <a:latin typeface="Arial"/>
                <a:cs typeface="Arial"/>
              </a:rPr>
              <a:t>Delphi</a:t>
            </a: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96818" y="1050921"/>
            <a:ext cx="344044" cy="4286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96818" y="1622425"/>
            <a:ext cx="344044" cy="50006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740288" y="249525"/>
            <a:ext cx="428627" cy="362144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10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xmlns="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xmlns="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xmlns="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" name="TextBox 1"/>
          <p:cNvSpPr txBox="1"/>
          <p:nvPr/>
        </p:nvSpPr>
        <p:spPr>
          <a:xfrm>
            <a:off x="4652184" y="498831"/>
            <a:ext cx="890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94" y="0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4008" y="699096"/>
            <a:ext cx="5072098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В визуальном программировании главной задачей предназначения программиста является использование элементов управления, то есть необходимых свойств и методов этих объектов. Здесь главное - быстрое найти нужное из десятков свойств и методов более ста объектов. </a:t>
            </a:r>
          </a:p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В этом ему поможет </a:t>
            </a:r>
            <a:r>
              <a:rPr lang="ru-RU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Инспектор объекта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94" y="0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6095"/>
          <a:stretch>
            <a:fillRect/>
          </a:stretch>
        </p:blipFill>
        <p:spPr bwMode="auto">
          <a:xfrm>
            <a:off x="96818" y="122227"/>
            <a:ext cx="5572164" cy="3009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39694" y="765169"/>
            <a:ext cx="310008" cy="2101845"/>
          </a:xfrm>
          <a:custGeom>
            <a:avLst/>
            <a:gdLst/>
            <a:ahLst/>
            <a:cxnLst/>
            <a:rect l="l" t="t" r="r" b="b"/>
            <a:pathLst>
              <a:path w="200659" h="1840864">
                <a:moveTo>
                  <a:pt x="200367" y="1740408"/>
                </a:moveTo>
                <a:lnTo>
                  <a:pt x="100177" y="1640230"/>
                </a:lnTo>
                <a:lnTo>
                  <a:pt x="0" y="1740408"/>
                </a:lnTo>
                <a:lnTo>
                  <a:pt x="100177" y="1840598"/>
                </a:lnTo>
                <a:lnTo>
                  <a:pt x="200367" y="1740408"/>
                </a:lnTo>
                <a:close/>
              </a:path>
              <a:path w="200659" h="1840864">
                <a:moveTo>
                  <a:pt x="200367" y="1082725"/>
                </a:moveTo>
                <a:lnTo>
                  <a:pt x="100177" y="982535"/>
                </a:lnTo>
                <a:lnTo>
                  <a:pt x="0" y="1082725"/>
                </a:lnTo>
                <a:lnTo>
                  <a:pt x="100177" y="1182916"/>
                </a:lnTo>
                <a:lnTo>
                  <a:pt x="200367" y="1082725"/>
                </a:lnTo>
                <a:close/>
              </a:path>
              <a:path w="200659" h="1840864">
                <a:moveTo>
                  <a:pt x="200367" y="100190"/>
                </a:moveTo>
                <a:lnTo>
                  <a:pt x="100177" y="0"/>
                </a:lnTo>
                <a:lnTo>
                  <a:pt x="0" y="100190"/>
                </a:lnTo>
                <a:lnTo>
                  <a:pt x="100177" y="200367"/>
                </a:lnTo>
                <a:lnTo>
                  <a:pt x="200367" y="10019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1607185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/>
              <a:t>Вы</a:t>
            </a:r>
            <a:r>
              <a:rPr spc="-45"/>
              <a:t> </a:t>
            </a:r>
            <a:r>
              <a:rPr spc="5" smtClean="0"/>
              <a:t>узна</a:t>
            </a:r>
            <a:r>
              <a:rPr lang="ru-RU" spc="5" dirty="0" smtClean="0"/>
              <a:t>ли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11198" y="2265367"/>
            <a:ext cx="4954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spcBef>
                <a:spcPts val="100"/>
              </a:spcBef>
            </a:pP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Панель инструментов и объектов (компонент)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Delphi.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Окна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 Delphi.</a:t>
            </a:r>
            <a:endParaRPr lang="ru-RU" sz="2400" spc="-5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1198" y="479417"/>
            <a:ext cx="4084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Интерфейс 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Delphi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82636" y="1550987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Основное меню 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Delphi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1231106"/>
          </a:xfrm>
        </p:spPr>
        <p:txBody>
          <a:bodyPr/>
          <a:lstStyle/>
          <a:p>
            <a:pPr algn="ctr"/>
            <a:r>
              <a:rPr lang="ru-RU" sz="2000" i="0" dirty="0" err="1" smtClean="0">
                <a:latin typeface="Arial" pitchFamily="34" charset="0"/>
                <a:cs typeface="Arial" pitchFamily="34" charset="0"/>
              </a:rPr>
              <a:t>Стр</a:t>
            </a:r>
            <a:r>
              <a:rPr lang="ru-RU" sz="2000" i="0" dirty="0" smtClean="0">
                <a:latin typeface="Arial" pitchFamily="34" charset="0"/>
                <a:cs typeface="Arial" pitchFamily="34" charset="0"/>
              </a:rPr>
              <a:t> 86.</a:t>
            </a:r>
          </a:p>
          <a:p>
            <a:r>
              <a:rPr lang="ru-RU" sz="2000" i="0" baseline="-25000" dirty="0" smtClean="0">
                <a:latin typeface="Arial" pitchFamily="34" charset="0"/>
                <a:cs typeface="Arial" pitchFamily="34" charset="0"/>
              </a:rPr>
              <a:t>1.Что расположено в панели компонент </a:t>
            </a:r>
            <a:r>
              <a:rPr lang="en-US" sz="2000" i="0" baseline="-25000" dirty="0" smtClean="0">
                <a:latin typeface="Arial" pitchFamily="34" charset="0"/>
                <a:cs typeface="Arial" pitchFamily="34" charset="0"/>
              </a:rPr>
              <a:t>Delphi?</a:t>
            </a:r>
            <a:endParaRPr lang="ru-RU" sz="2000" i="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i="0" baseline="-25000" dirty="0" smtClean="0">
                <a:latin typeface="Arial" pitchFamily="34" charset="0"/>
                <a:cs typeface="Arial" pitchFamily="34" charset="0"/>
              </a:rPr>
              <a:t>2.Какую задачу выполняет окно приложения </a:t>
            </a:r>
            <a:r>
              <a:rPr lang="en-US" sz="2000" i="0" baseline="-25000" dirty="0" smtClean="0">
                <a:latin typeface="Arial" pitchFamily="34" charset="0"/>
                <a:cs typeface="Arial" pitchFamily="34" charset="0"/>
              </a:rPr>
              <a:t>Delphi?</a:t>
            </a:r>
            <a:endParaRPr lang="ru-RU" sz="2000" i="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i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1333698"/>
          </a:xfrm>
        </p:spPr>
        <p:txBody>
          <a:bodyPr/>
          <a:lstStyle/>
          <a:p>
            <a:pPr algn="ctr"/>
            <a:r>
              <a:rPr lang="ru-RU" sz="2000" dirty="0" err="1" smtClean="0"/>
              <a:t>Стр</a:t>
            </a:r>
            <a:r>
              <a:rPr lang="ru-RU" sz="2000" dirty="0" smtClean="0"/>
              <a:t> 83.</a:t>
            </a:r>
          </a:p>
          <a:p>
            <a:pPr algn="ctr"/>
            <a:r>
              <a:rPr lang="ru-RU" sz="2000" baseline="-25000" dirty="0" smtClean="0"/>
              <a:t>1.Сколько вариантов среды программирования </a:t>
            </a:r>
            <a:r>
              <a:rPr lang="en-US" sz="2000" baseline="-25000" dirty="0" smtClean="0"/>
              <a:t>Delphi </a:t>
            </a:r>
            <a:r>
              <a:rPr lang="ru-RU" sz="2000" baseline="-25000" dirty="0" smtClean="0"/>
              <a:t>разработано и на сколько групп они делятся?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39694" y="765169"/>
            <a:ext cx="310008" cy="2101845"/>
          </a:xfrm>
          <a:custGeom>
            <a:avLst/>
            <a:gdLst/>
            <a:ahLst/>
            <a:cxnLst/>
            <a:rect l="l" t="t" r="r" b="b"/>
            <a:pathLst>
              <a:path w="200659" h="1840864">
                <a:moveTo>
                  <a:pt x="200367" y="1740408"/>
                </a:moveTo>
                <a:lnTo>
                  <a:pt x="100177" y="1640230"/>
                </a:lnTo>
                <a:lnTo>
                  <a:pt x="0" y="1740408"/>
                </a:lnTo>
                <a:lnTo>
                  <a:pt x="100177" y="1840598"/>
                </a:lnTo>
                <a:lnTo>
                  <a:pt x="200367" y="1740408"/>
                </a:lnTo>
                <a:close/>
              </a:path>
              <a:path w="200659" h="1840864">
                <a:moveTo>
                  <a:pt x="200367" y="1082725"/>
                </a:moveTo>
                <a:lnTo>
                  <a:pt x="100177" y="982535"/>
                </a:lnTo>
                <a:lnTo>
                  <a:pt x="0" y="1082725"/>
                </a:lnTo>
                <a:lnTo>
                  <a:pt x="100177" y="1182916"/>
                </a:lnTo>
                <a:lnTo>
                  <a:pt x="200367" y="1082725"/>
                </a:lnTo>
                <a:close/>
              </a:path>
              <a:path w="200659" h="1840864">
                <a:moveTo>
                  <a:pt x="200367" y="100190"/>
                </a:moveTo>
                <a:lnTo>
                  <a:pt x="100177" y="0"/>
                </a:lnTo>
                <a:lnTo>
                  <a:pt x="0" y="100190"/>
                </a:lnTo>
                <a:lnTo>
                  <a:pt x="100177" y="200367"/>
                </a:lnTo>
                <a:lnTo>
                  <a:pt x="200367" y="10019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1607185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 dirty="0"/>
              <a:t>Вы</a:t>
            </a:r>
            <a:r>
              <a:rPr spc="-45" dirty="0"/>
              <a:t> </a:t>
            </a:r>
            <a:r>
              <a:rPr spc="5" dirty="0"/>
              <a:t>узнаете: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11198" y="2265367"/>
            <a:ext cx="4954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spcBef>
                <a:spcPts val="100"/>
              </a:spcBef>
            </a:pP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Панель инструментов и объектов (компонент)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Delphi.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Окна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 Delphi.</a:t>
            </a:r>
            <a:endParaRPr lang="ru-RU" sz="2400" spc="-5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1198" y="479417"/>
            <a:ext cx="4084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Интерфейс 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Delphi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82636" y="1550987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Основное меню 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Delphi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94" y="0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sp>
        <p:nvSpPr>
          <p:cNvPr id="6" name="object 6"/>
          <p:cNvSpPr txBox="1"/>
          <p:nvPr/>
        </p:nvSpPr>
        <p:spPr>
          <a:xfrm>
            <a:off x="896703" y="805499"/>
            <a:ext cx="932180" cy="2321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400" spc="15" dirty="0" smtClean="0">
                <a:solidFill>
                  <a:srgbClr val="FFFFFF"/>
                </a:solidFill>
                <a:latin typeface="Arial"/>
                <a:cs typeface="Arial"/>
              </a:rPr>
              <a:t>Текстовый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6818" y="622293"/>
            <a:ext cx="55721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Delphi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(читается как </a:t>
            </a:r>
            <a:r>
              <a:rPr lang="ru-RU" baseline="-25000" dirty="0" err="1" smtClean="0">
                <a:latin typeface="Arial" pitchFamily="34" charset="0"/>
                <a:cs typeface="Arial" pitchFamily="34" charset="0"/>
              </a:rPr>
              <a:t>Дельфи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) это название греческого города, где располагался храм, в котором жил известный в древнем мире прорицатель</a:t>
            </a:r>
            <a:r>
              <a:rPr lang="ru-RU" baseline="-25000" dirty="0" smtClean="0"/>
              <a:t>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2570" y="1336673"/>
            <a:ext cx="50006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Было создано 25 вариантов, которые подразделятся на следующие три группы: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54074" y="1908177"/>
            <a:ext cx="33829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Delphi 1 - Delphi 8 (1995-2003</a:t>
            </a:r>
            <a:r>
              <a:rPr lang="ru-RU" baseline="-25000" dirty="0" err="1" smtClean="0">
                <a:latin typeface="Arial" pitchFamily="34" charset="0"/>
                <a:cs typeface="Arial" pitchFamily="34" charset="0"/>
              </a:rPr>
              <a:t>гг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.);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Delphi 2005 - Delphi 2010 (2005-2009</a:t>
            </a:r>
            <a:r>
              <a:rPr lang="ru-RU" baseline="-25000" dirty="0" err="1" smtClean="0">
                <a:latin typeface="Arial" pitchFamily="34" charset="0"/>
                <a:cs typeface="Arial" pitchFamily="34" charset="0"/>
              </a:rPr>
              <a:t>гг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.);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Delphi XE 1 - Delphi XE 10 (2010-2017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гг.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94" y="0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sp>
        <p:nvSpPr>
          <p:cNvPr id="6" name="object 6"/>
          <p:cNvSpPr txBox="1"/>
          <p:nvPr/>
        </p:nvSpPr>
        <p:spPr>
          <a:xfrm>
            <a:off x="896703" y="805499"/>
            <a:ext cx="932180" cy="2321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400" spc="15" dirty="0" smtClean="0">
                <a:solidFill>
                  <a:srgbClr val="FFFFFF"/>
                </a:solidFill>
                <a:latin typeface="Arial"/>
                <a:cs typeface="Arial"/>
              </a:rPr>
              <a:t>Текстовый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9694" y="622293"/>
            <a:ext cx="52149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Интерфейс </a:t>
            </a:r>
            <a:r>
              <a:rPr lang="en-US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Delphi </a:t>
            </a:r>
            <a:r>
              <a:rPr lang="ru-RU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состоит из следующих разделов:</a:t>
            </a:r>
          </a:p>
          <a:p>
            <a:r>
              <a:rPr lang="ru-RU" b="1" baseline="-25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Строка заголовка.</a:t>
            </a:r>
          </a:p>
          <a:p>
            <a:r>
              <a:rPr lang="ru-RU" b="1" baseline="-25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Основное меню.</a:t>
            </a:r>
          </a:p>
          <a:p>
            <a:r>
              <a:rPr lang="ru-RU" b="1" baseline="-25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Панель инструментов.</a:t>
            </a:r>
          </a:p>
          <a:p>
            <a:r>
              <a:rPr lang="ru-RU" b="1" baseline="-25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Панель объектов (компонентов) управления.</a:t>
            </a:r>
          </a:p>
          <a:p>
            <a:r>
              <a:rPr lang="ru-RU" b="1" baseline="-25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Браузер объектов управления.</a:t>
            </a:r>
          </a:p>
          <a:p>
            <a:r>
              <a:rPr lang="ru-RU" b="1" baseline="-25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Инспектор объектов (элементов) управления.</a:t>
            </a:r>
          </a:p>
          <a:p>
            <a:r>
              <a:rPr lang="ru-RU" b="1" baseline="-25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Окно (форма) разрабатываемого приложения.</a:t>
            </a:r>
          </a:p>
          <a:p>
            <a:r>
              <a:rPr lang="ru-RU" b="1" baseline="-250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Окно кода приложения.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94" y="0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68586" y="1479549"/>
            <a:ext cx="29289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Component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(Объекты управления)</a:t>
            </a:r>
            <a:endParaRPr lang="en-US" b="1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Database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(База данных)</a:t>
            </a:r>
            <a:endParaRPr lang="en-US" b="1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Tools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(Инструменты)</a:t>
            </a:r>
            <a:endParaRPr lang="en-US" b="1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Window</a:t>
            </a:r>
            <a:r>
              <a:rPr lang="ru-RU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(Окна)</a:t>
            </a:r>
            <a:endParaRPr lang="en-US" b="1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Help 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            (Помощь)</a:t>
            </a:r>
            <a:endParaRPr lang="en-US" b="1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818" y="1408111"/>
            <a:ext cx="28829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File </a:t>
            </a:r>
            <a:r>
              <a:rPr lang="ru-RU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файл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Edit 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              (Редактирование)</a:t>
            </a:r>
          </a:p>
          <a:p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Search</a:t>
            </a:r>
            <a:r>
              <a:rPr lang="ru-RU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поиск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)</a:t>
            </a:r>
            <a:endParaRPr lang="ru-RU" b="1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View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(Вид)</a:t>
            </a:r>
            <a:endParaRPr lang="en-US" b="1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Project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(Проект)</a:t>
            </a:r>
            <a:endParaRPr lang="en-US" b="1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Run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(Ввод в действие)</a:t>
            </a:r>
            <a:endParaRPr lang="en-US" b="1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9694" y="550855"/>
            <a:ext cx="5429288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baseline="-25000" dirty="0" smtClean="0">
                <a:latin typeface="Arial" pitchFamily="34" charset="0"/>
                <a:cs typeface="Arial" pitchFamily="34" charset="0"/>
              </a:rPr>
              <a:t>Основное меню </a:t>
            </a:r>
            <a:r>
              <a:rPr lang="en-US" sz="2800" b="1" baseline="-25000" dirty="0" smtClean="0">
                <a:latin typeface="Arial" pitchFamily="34" charset="0"/>
                <a:cs typeface="Arial" pitchFamily="34" charset="0"/>
              </a:rPr>
              <a:t>Delphi </a:t>
            </a:r>
            <a:r>
              <a:rPr lang="ru-RU" sz="2800" b="1" baseline="-25000" dirty="0" smtClean="0">
                <a:latin typeface="Arial" pitchFamily="34" charset="0"/>
                <a:cs typeface="Arial" pitchFamily="34" charset="0"/>
              </a:rPr>
              <a:t>состоит из следующих 11 разделов: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94" y="0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622293"/>
            <a:ext cx="5429288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панели инструментов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расположены наиболее часто используемые команды, что дает возможность использовать их не входя в главное меню.</a:t>
            </a:r>
          </a:p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 В панели инструментов находятся более десяти кнопок, их можно дополнить новыми или убрать ненужные.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94" y="0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9694" y="765169"/>
            <a:ext cx="5143536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Компонентами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 являются различные элементы (объекты) управления, предназначенные для вставки в создаваемое приложение. </a:t>
            </a:r>
          </a:p>
          <a:p>
            <a:r>
              <a:rPr lang="ru-RU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Визуальное программирование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осуществляется посредством вставки данных элементов управления</a:t>
            </a:r>
          </a:p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 в окно приложения и изменения его свойств.</a:t>
            </a:r>
          </a:p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Delphi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имеется более сотни элементов управления и они распределены в двадцати с лишним вкладках панели компонент.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694" y="0"/>
            <a:ext cx="4729882" cy="44755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z="2800" baseline="-25000" dirty="0" smtClean="0"/>
              <a:t>Среда программирования </a:t>
            </a:r>
            <a:r>
              <a:rPr lang="en-US" sz="2800" baseline="-25000" dirty="0" smtClean="0"/>
              <a:t>Delphi </a:t>
            </a:r>
            <a:endParaRPr sz="2800" spc="2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1132" y="550855"/>
            <a:ext cx="49292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Кроме главного окна, в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Delphi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имеется ряд окон, расположение которых можно изменить внутри главного окна, </a:t>
            </a:r>
            <a:r>
              <a:rPr lang="ru-RU" sz="2000" baseline="-25000" dirty="0" err="1" smtClean="0">
                <a:latin typeface="Arial" pitchFamily="34" charset="0"/>
                <a:cs typeface="Arial" pitchFamily="34" charset="0"/>
              </a:rPr>
              <a:t>скрыть,изменить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 свойства.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2570" y="1336673"/>
            <a:ext cx="4857784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Первое окно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называется окном формы и в нём отображается вид главного окна создаваемого приложения.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2570" y="2193929"/>
            <a:ext cx="5072098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Вторым важным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окном является окно кода программы (на самом деле - текста программы) и изменения в окне приложения автоматически отображаются на нём.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449</Words>
  <Application>Microsoft Office PowerPoint</Application>
  <PresentationFormat>Произвольный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  Информатика  и ИТ</vt:lpstr>
      <vt:lpstr>Задание для самостоятельной работы</vt:lpstr>
      <vt:lpstr>Вы узнаете:</vt:lpstr>
      <vt:lpstr>Среда программирования Delphi </vt:lpstr>
      <vt:lpstr>Среда программирования Delphi </vt:lpstr>
      <vt:lpstr>Среда программирования Delphi </vt:lpstr>
      <vt:lpstr>Среда программирования Delphi </vt:lpstr>
      <vt:lpstr>Среда программирования Delphi </vt:lpstr>
      <vt:lpstr>Среда программирования Delphi </vt:lpstr>
      <vt:lpstr>Среда программирования Delphi </vt:lpstr>
      <vt:lpstr>Среда программирования Delphi </vt:lpstr>
      <vt:lpstr>Вы узнали: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acer</cp:lastModifiedBy>
  <cp:revision>55</cp:revision>
  <dcterms:created xsi:type="dcterms:W3CDTF">2020-04-13T08:05:16Z</dcterms:created>
  <dcterms:modified xsi:type="dcterms:W3CDTF">2021-01-14T14:42:01Z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