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41" r:id="rId3"/>
    <p:sldId id="1656" r:id="rId4"/>
    <p:sldId id="1657" r:id="rId5"/>
    <p:sldId id="1647" r:id="rId6"/>
    <p:sldId id="1658" r:id="rId7"/>
    <p:sldId id="1659" r:id="rId8"/>
    <p:sldId id="1660" r:id="rId9"/>
    <p:sldId id="1652" r:id="rId10"/>
    <p:sldId id="1535" r:id="rId11"/>
    <p:sldId id="1655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316" autoAdjust="0"/>
  </p:normalViewPr>
  <p:slideViewPr>
    <p:cSldViewPr>
      <p:cViewPr varScale="1">
        <p:scale>
          <a:sx n="92" d="100"/>
          <a:sy n="92" d="100"/>
        </p:scale>
        <p:origin x="150" y="9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0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0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27584" y="1980117"/>
            <a:ext cx="6696744" cy="183824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0131"/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Eng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trigonometrik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tengsizliklar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(2-qism)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03185" y="1984361"/>
            <a:ext cx="432048" cy="13681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03185" y="3495506"/>
            <a:ext cx="432048" cy="13681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7581" y="715065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6943" y="771675"/>
            <a:ext cx="1879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167-m</a:t>
            </a:r>
            <a:r>
              <a:rPr lang="fr-FR" sz="2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ashq</a:t>
            </a:r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9446" y="1150441"/>
                <a:ext cx="5508105" cy="8693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2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∙</m:t>
                      </m:r>
                      <m:r>
                        <a:rPr lang="en-US" sz="24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𝑐𝑜𝑠</m:t>
                      </m:r>
                      <m:r>
                        <a:rPr lang="en-US" sz="2400" i="1">
                          <a:latin typeface="Cambria Math"/>
                        </a:rPr>
                        <m:t>2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∙</m:t>
                      </m:r>
                      <m:r>
                        <a:rPr lang="en-US" sz="24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6" y="1150441"/>
                <a:ext cx="5508105" cy="8693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868144" y="1155710"/>
                <a:ext cx="2788456" cy="869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𝐬𝐢𝐧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1155710"/>
                <a:ext cx="2788456" cy="8693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25759" y="2163345"/>
                <a:ext cx="8892480" cy="6864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𝑎𝑟𝑐𝑠𝑖𝑛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+2</m:t>
                    </m:r>
                    <m:r>
                      <a:rPr lang="en-US" sz="2400" i="1">
                        <a:latin typeface="Cambria Math"/>
                      </a:rPr>
                      <m:t>𝜋</m:t>
                    </m:r>
                    <m:r>
                      <a:rPr lang="en-US" sz="2400" i="1">
                        <a:latin typeface="Cambria Math"/>
                      </a:rPr>
                      <m:t>𝑛</m:t>
                    </m:r>
                    <m:r>
                      <a:rPr lang="en-US" sz="2400" i="1">
                        <a:latin typeface="Cambria Math"/>
                      </a:rPr>
                      <m:t>&lt;2</m:t>
                    </m:r>
                    <m:r>
                      <a:rPr lang="en-US" sz="2400" i="1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 smtClean="0">
                        <a:solidFill>
                          <a:srgbClr val="00B050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𝑎𝑟𝑐𝑠𝑖𝑛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+2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i="1">
                        <a:latin typeface="Cambria Math"/>
                      </a:rPr>
                      <m:t>𝑛</m:t>
                    </m:r>
                    <m:r>
                      <a:rPr lang="en-US" sz="2400" i="1">
                        <a:latin typeface="Cambria Math"/>
                      </a:rPr>
                      <m:t>,       </m:t>
                    </m:r>
                    <m:r>
                      <a:rPr lang="en-US" sz="2400" i="1">
                        <a:latin typeface="Cambria Math"/>
                      </a:rPr>
                      <m:t>𝑛</m:t>
                    </m:r>
                    <m:r>
                      <a:rPr lang="en-US" sz="2400" i="1">
                        <a:latin typeface="Cambria Math"/>
                      </a:rPr>
                      <m:t>∈</m:t>
                    </m:r>
                    <m:r>
                      <a:rPr lang="en-US" sz="2400" i="1">
                        <a:latin typeface="Cambria Math"/>
                      </a:rPr>
                      <m:t>𝑍</m:t>
                    </m:r>
                    <m:r>
                      <a:rPr lang="en-US" sz="2400" i="1">
                        <a:latin typeface="Cambria Math"/>
                      </a:rPr>
                      <m:t>  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59" y="2163345"/>
                <a:ext cx="8892480" cy="6864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25759" y="2849751"/>
                <a:ext cx="8892480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+2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&lt;2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7</m:t>
                          </m:r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+2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, 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  <m:r>
                        <a:rPr lang="en-US" sz="2400" i="1"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59" y="2849751"/>
                <a:ext cx="8892480" cy="7861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0015" y="3635928"/>
                <a:ext cx="8892480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i="1">
                          <a:latin typeface="Cambria Math"/>
                        </a:rPr>
                        <m:t>+2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&lt;2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8</m:t>
                          </m:r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+2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,  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  <m:r>
                        <a:rPr lang="en-US" sz="2400" i="1"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5" y="3635928"/>
                <a:ext cx="8892480" cy="7861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-5137" y="4299942"/>
                <a:ext cx="8892480" cy="7824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𝒁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37" y="4299942"/>
                <a:ext cx="8892480" cy="78245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667" y="3028658"/>
            <a:ext cx="2891306" cy="184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 smtClean="0"/>
              <a:t>bajarish</a:t>
            </a:r>
            <a:r>
              <a:rPr lang="en-US" sz="3800" kern="0" smtClean="0"/>
              <a:t> uchun</a:t>
            </a:r>
            <a:r>
              <a:rPr lang="en-US" sz="3800" kern="0" dirty="0" smtClean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4419" y="976896"/>
            <a:ext cx="87951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47-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164-167-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mashqlarning 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tartibli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0950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66599" y="868657"/>
                <a:ext cx="8589368" cy="613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162-mashq.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  <m:r>
                      <a:rPr lang="en-US" sz="2400" i="1">
                        <a:latin typeface="Cambria Math"/>
                      </a:rPr>
                      <m:t>&gt;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0;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e>
                    </m:d>
                  </m:oMath>
                </a14:m>
                <a:endParaRPr lang="ru-RU" sz="2400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99" y="868657"/>
                <a:ext cx="8589368" cy="613886"/>
              </a:xfrm>
              <a:prstGeom prst="rect">
                <a:avLst/>
              </a:prstGeom>
              <a:blipFill>
                <a:blip r:embed="rId2"/>
                <a:stretch>
                  <a:fillRect l="-1136" b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643956" y="1608198"/>
                <a:ext cx="153560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𝒔𝒊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𝒏𝒙</m:t>
                      </m:r>
                    </m:oMath>
                  </m:oMathPara>
                </a14:m>
                <a:endParaRPr lang="ru-RU" sz="24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956" y="1608198"/>
                <a:ext cx="1535608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1447129"/>
                <a:ext cx="136639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447129"/>
                <a:ext cx="1366393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8" b="28580"/>
          <a:stretch/>
        </p:blipFill>
        <p:spPr bwMode="auto">
          <a:xfrm>
            <a:off x="539553" y="2230933"/>
            <a:ext cx="7920880" cy="2070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166961" y="2859782"/>
            <a:ext cx="253702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726801" y="4299410"/>
                <a:ext cx="1584176" cy="6768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801" y="4299410"/>
                <a:ext cx="1584176" cy="6768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022944" y="2895203"/>
                <a:ext cx="288033" cy="564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944" y="2895203"/>
                <a:ext cx="288033" cy="56477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494811" y="2859782"/>
                <a:ext cx="418344" cy="6183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811" y="2859782"/>
                <a:ext cx="418344" cy="61831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66599" y="868657"/>
                <a:ext cx="8589368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162-mashq.   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&gt;−</m:t>
                    </m:r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∈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;</m:t>
                        </m:r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ru-RU" sz="2400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99" y="868657"/>
                <a:ext cx="8589368" cy="645048"/>
              </a:xfrm>
              <a:prstGeom prst="rect">
                <a:avLst/>
              </a:prstGeom>
              <a:blipFill rotWithShape="1">
                <a:blip r:embed="rId2"/>
                <a:stretch>
                  <a:fillRect l="-1136" b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553171" y="4366043"/>
                <a:ext cx="2016223" cy="6173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171" y="4366043"/>
                <a:ext cx="2016223" cy="6173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979712" y="1608198"/>
                <a:ext cx="153560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𝒕𝒈𝒙</m:t>
                      </m:r>
                    </m:oMath>
                  </m:oMathPara>
                </a14:m>
                <a:endParaRPr lang="ru-RU" sz="24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1608198"/>
                <a:ext cx="1535608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96060" y="1608198"/>
                <a:ext cx="1584176" cy="5052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60" y="1608198"/>
                <a:ext cx="1584176" cy="50520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Itelligent_Boy\Desktop\5.1.6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3909" r="20002" b="32346"/>
          <a:stretch/>
        </p:blipFill>
        <p:spPr bwMode="auto">
          <a:xfrm>
            <a:off x="370188" y="2124419"/>
            <a:ext cx="8485779" cy="205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318393" y="3579862"/>
            <a:ext cx="844492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07904" y="3572367"/>
            <a:ext cx="2341778" cy="881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/>
              <p:cNvSpPr/>
              <p:nvPr/>
            </p:nvSpPr>
            <p:spPr>
              <a:xfrm>
                <a:off x="3403627" y="3572367"/>
                <a:ext cx="423264" cy="5688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627" y="3572367"/>
                <a:ext cx="423264" cy="568874"/>
              </a:xfrm>
              <a:prstGeom prst="rect">
                <a:avLst/>
              </a:prstGeom>
              <a:blipFill rotWithShape="0">
                <a:blip r:embed="rId7"/>
                <a:stretch>
                  <a:fillRect r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631338" y="3578538"/>
                <a:ext cx="418344" cy="5688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338" y="3578538"/>
                <a:ext cx="418344" cy="56887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741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66599" y="868657"/>
                <a:ext cx="8589368" cy="6423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162-mashq.  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&gt;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;</m:t>
                        </m:r>
                        <m:f>
                          <m:f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endParaRPr lang="ru-RU" sz="24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99" y="868657"/>
                <a:ext cx="8589368" cy="642355"/>
              </a:xfrm>
              <a:prstGeom prst="rect">
                <a:avLst/>
              </a:prstGeom>
              <a:blipFill rotWithShape="1">
                <a:blip r:embed="rId2"/>
                <a:stretch>
                  <a:fillRect l="-1136" b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763688" y="1620772"/>
                <a:ext cx="153560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𝒄𝒐𝒔𝒙</m:t>
                      </m:r>
                    </m:oMath>
                  </m:oMathPara>
                </a14:m>
                <a:endParaRPr lang="ru-RU" sz="2400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1620772"/>
                <a:ext cx="1535608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1447129"/>
                <a:ext cx="136639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447129"/>
                <a:ext cx="1366393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267744" y="4351648"/>
                <a:ext cx="2952328" cy="6219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351648"/>
                <a:ext cx="2952328" cy="62190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Картинки по запросу &quot;cosx funksiya grafik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79" y="2234499"/>
            <a:ext cx="8464877" cy="191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единительная линия 15"/>
          <p:cNvCxnSpPr>
            <a:endCxn id="3076" idx="3"/>
          </p:cNvCxnSpPr>
          <p:nvPr/>
        </p:nvCxnSpPr>
        <p:spPr>
          <a:xfrm flipV="1">
            <a:off x="179512" y="3190522"/>
            <a:ext cx="8496944" cy="293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138051" y="3435846"/>
                <a:ext cx="528341" cy="56477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051" y="3435846"/>
                <a:ext cx="528341" cy="56477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090124" y="3445718"/>
                <a:ext cx="418344" cy="5688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0124" y="3445718"/>
                <a:ext cx="418344" cy="56887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>
            <a:off x="2402221" y="3219822"/>
            <a:ext cx="96777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69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7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0" y="-1482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654" y="54436"/>
            <a:ext cx="9020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3654" y="898519"/>
                <a:ext cx="8768826" cy="680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163-mashq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≥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54" y="898519"/>
                <a:ext cx="8768826" cy="680827"/>
              </a:xfrm>
              <a:prstGeom prst="rect">
                <a:avLst/>
              </a:prstGeom>
              <a:blipFill rotWithShape="1">
                <a:blip r:embed="rId3"/>
                <a:stretch>
                  <a:fillRect l="-1042" b="-8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643491" y="4227934"/>
                <a:ext cx="3817698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491" y="4227934"/>
                <a:ext cx="3817698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0" name="Picture 4" descr="Картинки по запросу &quot;sinx funksiya grafik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68" y="2139702"/>
            <a:ext cx="8496944" cy="199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840304" y="1770320"/>
                <a:ext cx="153560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𝒔𝒊𝒏𝒙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304" y="1770320"/>
                <a:ext cx="1535608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56128" y="1596677"/>
                <a:ext cx="1366393" cy="8840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28" y="1596677"/>
                <a:ext cx="1366393" cy="88408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375539" y="3002474"/>
            <a:ext cx="842527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16016" y="3002474"/>
            <a:ext cx="1008112" cy="1208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043608" y="3014555"/>
            <a:ext cx="108012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296756" y="2991695"/>
            <a:ext cx="504056" cy="1077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435696" y="3103425"/>
                <a:ext cx="396262" cy="567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5696" y="3103425"/>
                <a:ext cx="396262" cy="56707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525997" y="3081496"/>
                <a:ext cx="53412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5997" y="3081496"/>
                <a:ext cx="534121" cy="61093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308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2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-15213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654" y="54436"/>
            <a:ext cx="9020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3654" y="898519"/>
                <a:ext cx="8768826" cy="680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163-mashq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&lt;−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54" y="898519"/>
                <a:ext cx="8768826" cy="680827"/>
              </a:xfrm>
              <a:prstGeom prst="rect">
                <a:avLst/>
              </a:prstGeom>
              <a:blipFill rotWithShape="1">
                <a:blip r:embed="rId3"/>
                <a:stretch>
                  <a:fillRect l="-1042" b="-8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302484" y="4151618"/>
                <a:ext cx="4539029" cy="791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2484" y="4151618"/>
                <a:ext cx="4539029" cy="79130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123728" y="1770320"/>
                <a:ext cx="153560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𝒄𝒐𝒔𝒙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1770320"/>
                <a:ext cx="1535608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56128" y="1596677"/>
                <a:ext cx="1723584" cy="8681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28" y="1596677"/>
                <a:ext cx="1723584" cy="86812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" t="38009" r="-539" b="38530"/>
          <a:stretch/>
        </p:blipFill>
        <p:spPr bwMode="auto">
          <a:xfrm>
            <a:off x="457363" y="2355726"/>
            <a:ext cx="8352928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021651" y="3711797"/>
            <a:ext cx="1008112" cy="1208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084168" y="3687315"/>
            <a:ext cx="1008112" cy="1632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805666" y="3725565"/>
                <a:ext cx="53412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666" y="3725565"/>
                <a:ext cx="534121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895967" y="3703636"/>
                <a:ext cx="534121" cy="616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967" y="3703636"/>
                <a:ext cx="534121" cy="61651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50761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0" y="-1482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654" y="54436"/>
            <a:ext cx="9020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3654" y="898519"/>
                <a:ext cx="8768826" cy="6473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165-mashq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54" y="898519"/>
                <a:ext cx="8768826" cy="647357"/>
              </a:xfrm>
              <a:prstGeom prst="rect">
                <a:avLst/>
              </a:prstGeom>
              <a:blipFill rotWithShape="1">
                <a:blip r:embed="rId3"/>
                <a:stretch>
                  <a:fillRect l="-1042" b="-37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136390" y="4232071"/>
                <a:ext cx="5005821" cy="818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𝟏𝟑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390" y="4232071"/>
                <a:ext cx="5005821" cy="8182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123728" y="1770320"/>
                <a:ext cx="194421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1770320"/>
                <a:ext cx="1944216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56128" y="1596677"/>
                <a:ext cx="1723584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28" y="1596677"/>
                <a:ext cx="1723584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37" b="39885"/>
          <a:stretch/>
        </p:blipFill>
        <p:spPr bwMode="auto">
          <a:xfrm>
            <a:off x="223590" y="2231986"/>
            <a:ext cx="8696818" cy="1995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805393" y="2949979"/>
                <a:ext cx="495649" cy="559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393" y="2949979"/>
                <a:ext cx="495649" cy="55996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012160" y="2949979"/>
                <a:ext cx="619080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𝟏𝟑</m:t>
                          </m:r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2949979"/>
                <a:ext cx="619080" cy="55496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5148064" y="2949979"/>
            <a:ext cx="1008112" cy="1632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588224" y="2966300"/>
            <a:ext cx="89308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4190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/>
          <p:nvPr/>
        </p:nvSpPr>
        <p:spPr>
          <a:xfrm>
            <a:off x="0" y="-1482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r>
              <a:rPr lang="en-US" sz="1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		 	 	</a:t>
            </a:r>
            <a:endParaRPr sz="1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654" y="54436"/>
            <a:ext cx="9020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3654" y="898519"/>
                <a:ext cx="8768826" cy="6971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165-mashq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54" y="898519"/>
                <a:ext cx="8768826" cy="697179"/>
              </a:xfrm>
              <a:prstGeom prst="rect">
                <a:avLst/>
              </a:prstGeom>
              <a:blipFill rotWithShape="1">
                <a:blip r:embed="rId3"/>
                <a:stretch>
                  <a:fillRect l="-1042" b="-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331640" y="4255258"/>
                <a:ext cx="4586584" cy="7936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4255258"/>
                <a:ext cx="4586584" cy="7936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064391" y="1624078"/>
                <a:ext cx="1944216" cy="727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391" y="1624078"/>
                <a:ext cx="1944216" cy="72776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56128" y="1596677"/>
                <a:ext cx="1723584" cy="8840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28" y="1596677"/>
                <a:ext cx="1723584" cy="88408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34" y="2422631"/>
            <a:ext cx="7328666" cy="18053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588519" y="4006761"/>
                <a:ext cx="619080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519" y="4006761"/>
                <a:ext cx="619080" cy="5549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488505" y="4027892"/>
                <a:ext cx="619080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8505" y="4027892"/>
                <a:ext cx="619080" cy="55496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>
            <a:off x="3707904" y="4011910"/>
            <a:ext cx="475064" cy="816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084168" y="4011910"/>
            <a:ext cx="43204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9486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0" y="-23584"/>
            <a:ext cx="9143998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705" y="649426"/>
            <a:ext cx="1879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166-mashq.</a:t>
            </a:r>
            <a:endParaRPr lang="ru-RU" sz="24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03992" y="1111091"/>
                <a:ext cx="3118354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/>
                      </a:rPr>
                      <m:t>≤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92" y="1111091"/>
                <a:ext cx="3118354" cy="645048"/>
              </a:xfrm>
              <a:prstGeom prst="rect">
                <a:avLst/>
              </a:prstGeom>
              <a:blipFill rotWithShape="1">
                <a:blip r:embed="rId3"/>
                <a:stretch>
                  <a:fillRect l="-2930" b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851920" y="885644"/>
                <a:ext cx="3515288" cy="870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smtClean="0">
                          <a:latin typeface="Cambria Math"/>
                        </a:rPr>
                        <m:t>cos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4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885644"/>
                <a:ext cx="3515288" cy="8704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-21079" y="1868862"/>
                <a:ext cx="8964488" cy="870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arccos</m:t>
                          </m:r>
                        </m:fName>
                        <m:e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r>
                        <a:rPr lang="en-US" sz="2400" i="1">
                          <a:latin typeface="Cambria Math"/>
                        </a:rPr>
                        <m:t>+2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≤2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≤</m:t>
                      </m:r>
                      <m:func>
                        <m:func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>
                              <a:latin typeface="Cambria Math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π</m:t>
                          </m:r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arccos</m:t>
                          </m:r>
                        </m:fName>
                        <m:e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r>
                        <a:rPr lang="en-US" sz="2400" i="1">
                          <a:latin typeface="Cambria Math"/>
                        </a:rPr>
                        <m:t>+2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,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  <m:r>
                        <a:rPr lang="en-US" sz="2400" i="1"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079" y="1868862"/>
                <a:ext cx="8964488" cy="8704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97651" y="2739357"/>
                <a:ext cx="6853608" cy="7837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+2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≤2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7</m:t>
                          </m:r>
                          <m:r>
                            <a:rPr lang="en-US" sz="24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+2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  <m:r>
                        <a:rPr lang="en-US" sz="2400" i="1"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651" y="2739357"/>
                <a:ext cx="6853608" cy="7837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52196" y="3509457"/>
                <a:ext cx="8204383" cy="791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400" i="1">
                              <a:latin typeface="Cambria Math"/>
                            </a:rPr>
                            <m:t>+2</m:t>
                          </m:r>
                          <m:r>
                            <a:rPr lang="en-US" sz="2400" i="1">
                              <a:latin typeface="Cambria Math"/>
                            </a:rPr>
                            <m:t>𝜋</m:t>
                          </m:r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≤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≤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7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400" i="1">
                              <a:latin typeface="Cambria Math"/>
                            </a:rPr>
                            <m:t>+2</m:t>
                          </m:r>
                          <m:r>
                            <a:rPr lang="en-US" sz="2400" i="1">
                              <a:latin typeface="Cambria Math"/>
                            </a:rPr>
                            <m:t>𝜋</m:t>
                          </m:r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i="1" smtClean="0">
                          <a:latin typeface="Cambria Math"/>
                        </a:rPr>
                        <m:t>,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  <m:r>
                        <a:rPr lang="en-US" sz="2400" i="1"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96" y="3509457"/>
                <a:ext cx="8204383" cy="79162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52756" y="4385094"/>
                <a:ext cx="8290653" cy="62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≤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≤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𝟏𝟕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,      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≤∈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𝒁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   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56" y="4385094"/>
                <a:ext cx="8290653" cy="624082"/>
              </a:xfrm>
              <a:prstGeom prst="rect">
                <a:avLst/>
              </a:prstGeom>
              <a:blipFill rotWithShape="1">
                <a:blip r:embed="rId8"/>
                <a:stretch>
                  <a:fillRect l="-1103" b="-7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55076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16818</TotalTime>
  <Words>181</Words>
  <Application>Microsoft Office PowerPoint</Application>
  <PresentationFormat>Экран (16:9)</PresentationFormat>
  <Paragraphs>79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1380</cp:revision>
  <dcterms:created xsi:type="dcterms:W3CDTF">2020-04-09T07:32:19Z</dcterms:created>
  <dcterms:modified xsi:type="dcterms:W3CDTF">2021-02-11T14:08:07Z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