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1687" r:id="rId2"/>
    <p:sldId id="1688" r:id="rId3"/>
    <p:sldId id="1689" r:id="rId4"/>
    <p:sldId id="1691" r:id="rId5"/>
    <p:sldId id="1692" r:id="rId6"/>
    <p:sldId id="1693" r:id="rId7"/>
    <p:sldId id="1694" r:id="rId8"/>
    <p:sldId id="1695" r:id="rId9"/>
    <p:sldId id="1696" r:id="rId10"/>
    <p:sldId id="1697" r:id="rId11"/>
    <p:sldId id="1698" r:id="rId12"/>
    <p:sldId id="1699" r:id="rId13"/>
    <p:sldId id="1701" r:id="rId14"/>
    <p:sldId id="1700" r:id="rId15"/>
    <p:sldId id="1702" r:id="rId16"/>
    <p:sldId id="1703" r:id="rId17"/>
    <p:sldId id="1704" r:id="rId18"/>
    <p:sldId id="1705" r:id="rId19"/>
    <p:sldId id="1706" r:id="rId20"/>
    <p:sldId id="1708" r:id="rId21"/>
    <p:sldId id="1709" r:id="rId22"/>
    <p:sldId id="1710" r:id="rId23"/>
    <p:sldId id="1711" r:id="rId24"/>
    <p:sldId id="1712" r:id="rId25"/>
  </p:sldIdLst>
  <p:sldSz cx="9144000" cy="5143500" type="screen16x9"/>
  <p:notesSz cx="5765800" cy="3244850"/>
  <p:custDataLst>
    <p:tags r:id="rId27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4316" autoAdjust="0"/>
  </p:normalViewPr>
  <p:slideViewPr>
    <p:cSldViewPr>
      <p:cViewPr varScale="1">
        <p:scale>
          <a:sx n="92" d="100"/>
          <a:sy n="92" d="100"/>
        </p:scale>
        <p:origin x="1050" y="9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7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4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54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3.png"/><Relationship Id="rId7" Type="http://schemas.openxmlformats.org/officeDocument/2006/relationships/image" Target="../media/image96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89.pn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jpeg"/><Relationship Id="rId4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26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5" Type="http://schemas.openxmlformats.org/officeDocument/2006/relationships/image" Target="../media/image37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1.png"/><Relationship Id="rId9" Type="http://schemas.openxmlformats.org/officeDocument/2006/relationships/image" Target="../media/image49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96789AA7-9596-4F83-89FD-AEC28EE179F1}"/>
              </a:ext>
            </a:extLst>
          </p:cNvPr>
          <p:cNvSpPr txBox="1"/>
          <p:nvPr/>
        </p:nvSpPr>
        <p:spPr>
          <a:xfrm>
            <a:off x="899592" y="2247081"/>
            <a:ext cx="5328592" cy="1404789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 algn="ctr">
              <a:lnSpc>
                <a:spcPts val="3099"/>
              </a:lnSpc>
              <a:spcBef>
                <a:spcPts val="175"/>
              </a:spcBef>
            </a:pP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Arial"/>
              </a:rPr>
              <a:t>Mavzu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tenglamalar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(2-qism)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319475"/>
            <a:ext cx="432048" cy="93817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11313"/>
            <a:ext cx="2632613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03185" y="3445144"/>
            <a:ext cx="432048" cy="93817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4915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0479" y="767942"/>
                <a:ext cx="8783041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144-mashq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/>
                  <a:t>Tenglamani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yeching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1) </m:t>
                    </m:r>
                    <m:r>
                      <a:rPr lang="en-US" sz="2400" i="1">
                        <a:latin typeface="Cambria Math"/>
                      </a:rPr>
                      <m:t>𝑠𝑖𝑛𝑥</m:t>
                    </m:r>
                    <m:r>
                      <a:rPr lang="en-US" sz="2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9" y="767942"/>
                <a:ext cx="8783041" cy="624082"/>
              </a:xfrm>
              <a:prstGeom prst="rect">
                <a:avLst/>
              </a:prstGeom>
              <a:blipFill rotWithShape="1">
                <a:blip r:embed="rId2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80478" y="1939423"/>
                <a:ext cx="489557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𝑎𝑟𝑐𝑠𝑖𝑛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r>
                        <a:rPr lang="en-US" sz="2400" i="1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8" y="1939423"/>
                <a:ext cx="4895577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067559" y="1985543"/>
                <a:ext cx="4031480" cy="72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𝒌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559" y="1985543"/>
                <a:ext cx="4031480" cy="7223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95805" y="2707857"/>
                <a:ext cx="8783041" cy="68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146-mashq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/>
                  <a:t>Tenglamani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yeching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1)  </m:t>
                    </m:r>
                    <m:r>
                      <a:rPr lang="en-US" sz="2400" i="1">
                        <a:latin typeface="Cambria Math"/>
                      </a:rPr>
                      <m:t>𝑐𝑜𝑠𝑥</m:t>
                    </m:r>
                    <m:r>
                      <a:rPr lang="en-US" sz="2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5" y="2707857"/>
                <a:ext cx="8783041" cy="685509"/>
              </a:xfrm>
              <a:prstGeom prst="rect">
                <a:avLst/>
              </a:prstGeom>
              <a:blipFill rotWithShape="1">
                <a:blip r:embed="rId5"/>
                <a:stretch>
                  <a:fillRect b="-7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27584" y="4090340"/>
                <a:ext cx="4391518" cy="820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𝑥</m:t>
                      </m:r>
                      <m:r>
                        <a:rPr lang="en-US" sz="2000" i="1" smtClean="0">
                          <a:latin typeface="Cambria Math"/>
                        </a:rPr>
                        <m:t>=±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𝑎𝑟𝑐𝑐𝑜𝑠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/>
                        </a:rPr>
                        <m:t>+2</m:t>
                      </m:r>
                      <m:r>
                        <a:rPr lang="en-US" sz="2000" i="1">
                          <a:latin typeface="Cambria Math"/>
                        </a:rPr>
                        <m:t>𝜋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r>
                        <a:rPr lang="en-US" sz="2000" i="1">
                          <a:latin typeface="Cambria Math"/>
                        </a:rPr>
                        <m:t>∈</m:t>
                      </m:r>
                      <m:r>
                        <a:rPr lang="en-US" sz="2000" i="1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90340"/>
                <a:ext cx="4391518" cy="8209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80478" y="1201739"/>
                <a:ext cx="205928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1) </m:t>
                      </m:r>
                      <m:r>
                        <a:rPr lang="en-US" sz="2400" i="1">
                          <a:latin typeface="Cambria Math"/>
                        </a:rPr>
                        <m:t>𝑠𝑖𝑛𝑥</m:t>
                      </m:r>
                      <m:r>
                        <a:rPr lang="en-US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8" y="1201739"/>
                <a:ext cx="2059282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80479" y="3300114"/>
                <a:ext cx="2291845" cy="868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1)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𝑐𝑜𝑠𝑥</m:t>
                      </m:r>
                      <m:r>
                        <a:rPr lang="en-US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9" y="3300114"/>
                <a:ext cx="2291845" cy="8681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364088" y="4061688"/>
                <a:ext cx="333879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061688"/>
                <a:ext cx="3338799" cy="7838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2" grpId="0"/>
      <p:bldP spid="14" grpId="0"/>
      <p:bldP spid="1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80479" y="842677"/>
                <a:ext cx="87830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148-mashq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/>
                  <a:t>Tenglamani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yeching</a:t>
                </a:r>
                <a:r>
                  <a:rPr lang="en-US" sz="2400" dirty="0" smtClean="0"/>
                  <a:t>:  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/>
                      </a:rPr>
                      <m:t>3</m:t>
                    </m:r>
                    <m:r>
                      <a:rPr lang="en-US" sz="2400" b="0" i="0" smtClean="0"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𝑡𝑔</m:t>
                    </m:r>
                    <m:r>
                      <a:rPr lang="en-US" sz="2400" i="1">
                        <a:latin typeface="Cambria Math"/>
                      </a:rPr>
                      <m:t>9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=−1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9" y="842677"/>
                <a:ext cx="8783041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184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2915816" y="1385638"/>
                <a:ext cx="41044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/>
                        <m:t>9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=−</m:t>
                      </m:r>
                      <m:r>
                        <a:rPr lang="en-US" sz="2400" i="1">
                          <a:latin typeface="Cambria Math"/>
                        </a:rPr>
                        <m:t>𝑎𝑟𝑐𝑡𝑔</m:t>
                      </m:r>
                      <m:r>
                        <a:rPr lang="en-US" sz="2400" i="1">
                          <a:latin typeface="Cambria Math"/>
                        </a:rPr>
                        <m:t>1+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r>
                        <a:rPr lang="en-US" sz="2400" i="1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385638"/>
                <a:ext cx="4104456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84821" y="1318615"/>
                <a:ext cx="20612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3)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𝑡𝑔</m:t>
                      </m:r>
                      <m:r>
                        <a:rPr lang="en-US" sz="2400" i="1">
                          <a:latin typeface="Cambria Math"/>
                        </a:rPr>
                        <m:t>9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21" y="1318615"/>
                <a:ext cx="206120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83568" y="1843384"/>
                <a:ext cx="3043077" cy="719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843384"/>
                <a:ext cx="3043077" cy="7199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286635" y="1806450"/>
                <a:ext cx="3156057" cy="793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𝟑𝟔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𝒌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635" y="1806450"/>
                <a:ext cx="3156057" cy="7938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36330" y="2715766"/>
                <a:ext cx="8783041" cy="497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151-mashq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/>
                  <a:t>Tenglamani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yeching</a:t>
                </a:r>
                <a:r>
                  <a:rPr lang="en-US" sz="2400" dirty="0" smtClean="0"/>
                  <a:t>:    3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2 </m:t>
                    </m:r>
                    <m:r>
                      <a:rPr lang="en-US" sz="2400" i="1">
                        <a:latin typeface="Cambria Math"/>
                      </a:rPr>
                      <m:t>𝑠𝑖𝑛𝑥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30" y="2715766"/>
                <a:ext cx="8783041" cy="497637"/>
              </a:xfrm>
              <a:prstGeom prst="rect">
                <a:avLst/>
              </a:prstGeom>
              <a:blipFill rotWithShape="1">
                <a:blip r:embed="rId7"/>
                <a:stretch>
                  <a:fillRect t="-2439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81973" y="3435846"/>
                <a:ext cx="2505366" cy="497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3)  </m:t>
                    </m:r>
                    <m:r>
                      <a:rPr lang="en-US" sz="2400" i="1" smtClean="0">
                        <a:latin typeface="Cambria Math"/>
                      </a:rPr>
                      <m:t>2 </m:t>
                    </m:r>
                    <m:r>
                      <a:rPr lang="en-US" sz="2400" i="1" smtClean="0">
                        <a:latin typeface="Cambria Math"/>
                      </a:rPr>
                      <m:t>𝑠𝑖𝑛𝑥</m:t>
                    </m:r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73" y="3435846"/>
                <a:ext cx="2505366" cy="4976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11101" y="4033834"/>
                <a:ext cx="1926618" cy="68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a:rPr lang="en-US" sz="2400" i="1" smtClean="0">
                        <a:latin typeface="Cambria Math"/>
                      </a:rPr>
                      <m:t>𝑠𝑖𝑛𝑥</m:t>
                    </m:r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01" y="4033834"/>
                <a:ext cx="1926618" cy="6808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421761" y="3287802"/>
                <a:ext cx="5071631" cy="868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𝑎𝑟𝑐𝑠𝑖𝑛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r>
                        <a:rPr lang="en-US" sz="2400" i="1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761" y="3287802"/>
                <a:ext cx="5071631" cy="86812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329285" y="4155925"/>
                <a:ext cx="5256584" cy="719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285" y="4155925"/>
                <a:ext cx="5256584" cy="7199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06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4" grpId="0"/>
      <p:bldP spid="17" grpId="0"/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856902"/>
                <a:ext cx="87830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157-mashq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/>
                  <a:t>Tenglamani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yeching</a:t>
                </a:r>
                <a:r>
                  <a:rPr lang="en-US" sz="2400" dirty="0" smtClean="0"/>
                  <a:t>:    1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2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−1=0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56902"/>
                <a:ext cx="8783041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2000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9552" y="1369367"/>
                <a:ext cx="14223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𝑠𝑖𝑛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69367"/>
                <a:ext cx="142237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7544" y="1840927"/>
                <a:ext cx="246785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40927"/>
                <a:ext cx="2467855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08438" y="1702729"/>
                <a:ext cx="439248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400" b="0" i="1" smtClean="0">
                          <a:latin typeface="Cambria Math"/>
                        </a:rPr>
                        <m:t>                  </m:t>
                      </m:r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438" y="1702729"/>
                <a:ext cx="4392488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421446" y="2514983"/>
                <a:ext cx="3995733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𝒔𝒊𝒏𝒙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               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𝒔𝒊𝒏𝒙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446" y="2514983"/>
                <a:ext cx="3995733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615915" y="3503366"/>
                <a:ext cx="4104456" cy="583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𝝅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,  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𝒁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</a:rPr>
                  <a:t> ; </a:t>
                </a:r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915" y="3503366"/>
                <a:ext cx="4104456" cy="583108"/>
              </a:xfrm>
              <a:prstGeom prst="rect">
                <a:avLst/>
              </a:prstGeom>
              <a:blipFill rotWithShape="1">
                <a:blip r:embed="rId7"/>
                <a:stretch>
                  <a:fillRect t="-1053" r="-1783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721349" y="3450466"/>
                <a:ext cx="2963696" cy="581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𝝅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 , 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𝒁</m:t>
                    </m:r>
                  </m:oMath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349" y="3450466"/>
                <a:ext cx="2963696" cy="58137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3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856902"/>
                <a:ext cx="87830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160-mashq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/>
                  <a:t>Tenglamani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yeching</a:t>
                </a:r>
                <a:r>
                  <a:rPr lang="en-US" sz="2400" dirty="0" smtClean="0"/>
                  <a:t>:    1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r>
                      <a:rPr lang="en-US" sz="2400" i="1">
                        <a:latin typeface="Cambria Math"/>
                      </a:rPr>
                      <m:t>𝑐𝑜𝑠𝑥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56902"/>
                <a:ext cx="878304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41" t="-12000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6060" y="1479636"/>
                <a:ext cx="27190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𝒄𝒐𝒔𝒙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60" y="1479636"/>
                <a:ext cx="271901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563888" y="1318567"/>
                <a:ext cx="3933063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</a:rPr>
                        <m:t>−</m:t>
                      </m:r>
                      <m:r>
                        <a:rPr lang="en-US" sz="23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ru-RU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ru-RU" sz="2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ru-RU" sz="2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23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318567"/>
                <a:ext cx="3933063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23728" y="2084233"/>
                <a:ext cx="439248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ru-RU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400" b="0" i="1" smtClean="0">
                          <a:latin typeface="Cambria Math"/>
                        </a:rPr>
                        <m:t>         </m:t>
                      </m:r>
                      <m:func>
                        <m:funcPr>
                          <m:ctrlPr>
                            <a:rPr lang="ru-RU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ru-RU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084233"/>
                <a:ext cx="4392488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267744" y="3003798"/>
                <a:ext cx="4536504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𝒁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        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003798"/>
                <a:ext cx="4536504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321793" y="3813951"/>
                <a:ext cx="4482455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𝝅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𝒁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        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𝒁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93" y="3813951"/>
                <a:ext cx="4482455" cy="62581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4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54" y="2504197"/>
            <a:ext cx="39604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 smtClean="0"/>
              <a:t>bajarish</a:t>
            </a:r>
            <a:r>
              <a:rPr lang="en-US" sz="3800" kern="0" dirty="0" smtClean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 smtClean="0"/>
              <a:t>topshiriqlar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94" y="987574"/>
            <a:ext cx="879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Darslik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II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qismining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43-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sahifasidagi 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148-150-159-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mashqning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2)-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tartibdagi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misollarini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96789AA7-9596-4F83-89FD-AEC28EE179F1}"/>
              </a:ext>
            </a:extLst>
          </p:cNvPr>
          <p:cNvSpPr txBox="1"/>
          <p:nvPr/>
        </p:nvSpPr>
        <p:spPr>
          <a:xfrm>
            <a:off x="958748" y="2594581"/>
            <a:ext cx="5328592" cy="128167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Arial"/>
              </a:rPr>
              <a:t>Mavzu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432047" cy="7671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11313"/>
            <a:ext cx="2632613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04981" y="3435846"/>
            <a:ext cx="432047" cy="7671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33702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180479" y="842677"/>
                <a:ext cx="87830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148-mashq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/>
                  <a:t>Tenglamani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yeching</a:t>
                </a:r>
                <a:r>
                  <a:rPr lang="en-US" sz="2400" dirty="0" smtClean="0"/>
                  <a:t>: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2</m:t>
                    </m:r>
                    <m:r>
                      <a:rPr lang="en-US" sz="2400" b="0" i="0" smtClean="0"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𝑡𝑔𝑥</m:t>
                    </m:r>
                    <m:r>
                      <a:rPr lang="en-US" sz="2400" i="1">
                        <a:latin typeface="Cambria Math"/>
                      </a:rPr>
                      <m:t>=1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9" y="842677"/>
                <a:ext cx="8783041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184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Прямоугольник 27"/>
              <p:cNvSpPr/>
              <p:nvPr/>
            </p:nvSpPr>
            <p:spPr>
              <a:xfrm>
                <a:off x="2204689" y="1562059"/>
                <a:ext cx="34240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</a:rPr>
                        <m:t>𝑎𝑟𝑐𝑡𝑔</m:t>
                      </m:r>
                      <m:r>
                        <a:rPr lang="en-US" sz="2400" i="1" smtClean="0">
                          <a:latin typeface="Cambria Math"/>
                        </a:rPr>
                        <m:t>1+</m:t>
                      </m:r>
                      <m:r>
                        <a:rPr lang="en-US" sz="2400" i="1" smtClean="0"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r>
                        <a:rPr lang="en-US" sz="2400" i="1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689" y="1562059"/>
                <a:ext cx="342407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07390" y="1586160"/>
                <a:ext cx="16713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2</m:t>
                      </m:r>
                      <m:r>
                        <a:rPr lang="en-US" sz="2400" smtClean="0">
                          <a:latin typeface="Cambria Math"/>
                        </a:rPr>
                        <m:t>)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𝑡𝑔𝑥</m:t>
                      </m:r>
                      <m:r>
                        <a:rPr lang="en-US" sz="24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90" y="1586160"/>
                <a:ext cx="167135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5940152" y="1461972"/>
                <a:ext cx="2689582" cy="725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461972"/>
                <a:ext cx="2689582" cy="7253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180476" y="2348909"/>
                <a:ext cx="8783041" cy="497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150-mashq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/>
                  <a:t>Tenglamani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yeching</a:t>
                </a:r>
                <a:r>
                  <a:rPr lang="en-US" sz="2400" dirty="0" smtClean="0"/>
                  <a:t>:    2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2</m:t>
                    </m:r>
                    <m:r>
                      <a:rPr lang="en-US" sz="2400" b="0" i="1" smtClean="0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6" y="2348909"/>
                <a:ext cx="8783041" cy="497637"/>
              </a:xfrm>
              <a:prstGeom prst="rect">
                <a:avLst/>
              </a:prstGeom>
              <a:blipFill rotWithShape="1">
                <a:blip r:embed="rId6"/>
                <a:stretch>
                  <a:fillRect t="-3659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26119" y="3068989"/>
                <a:ext cx="2248564" cy="497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2)  </m:t>
                    </m:r>
                    <m:r>
                      <a:rPr lang="en-US" sz="240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𝑐𝑜𝑠</m:t>
                    </m:r>
                    <m:r>
                      <a:rPr lang="en-US" sz="240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19" y="3068989"/>
                <a:ext cx="2248564" cy="4976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755576" y="3666977"/>
                <a:ext cx="1685846" cy="679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</a:rPr>
                      <m:t>𝑐𝑜𝑠𝑥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66977"/>
                <a:ext cx="1685846" cy="6798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365907" y="2920945"/>
                <a:ext cx="5071631" cy="868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=± </m:t>
                      </m:r>
                      <m:r>
                        <a:rPr lang="en-US" sz="2400" i="1">
                          <a:latin typeface="Cambria Math"/>
                        </a:rPr>
                        <m:t>𝑎𝑟𝑐</m:t>
                      </m:r>
                      <m:r>
                        <a:rPr lang="en-US" sz="2400" b="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r>
                        <a:rPr lang="en-US" sz="2400" i="1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907" y="2920945"/>
                <a:ext cx="5071631" cy="86812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3273431" y="3789068"/>
                <a:ext cx="5256584" cy="725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31" y="3789068"/>
                <a:ext cx="5256584" cy="72532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25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79512" y="812053"/>
                <a:ext cx="87830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159-mashq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/>
                  <a:t>Tenglamani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yeching</a:t>
                </a:r>
                <a:r>
                  <a:rPr lang="en-US" sz="2400" dirty="0" smtClean="0"/>
                  <a:t>:    1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𝑡𝑔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−3</m:t>
                    </m:r>
                    <m:r>
                      <a:rPr lang="en-US" sz="2400" b="0" i="1" smtClean="0">
                        <a:latin typeface="Cambria Math"/>
                      </a:rPr>
                      <m:t>𝑡𝑔𝑥</m:t>
                    </m:r>
                    <m:r>
                      <a:rPr lang="en-US" sz="2400" i="1">
                        <a:latin typeface="Cambria Math"/>
                      </a:rPr>
                      <m:t>−4=0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12053"/>
                <a:ext cx="8783041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184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539552" y="1495340"/>
                <a:ext cx="1314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𝑡𝑔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95340"/>
                <a:ext cx="1314975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67544" y="2124085"/>
                <a:ext cx="246785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124085"/>
                <a:ext cx="2467855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3010061" y="2231525"/>
                <a:ext cx="43924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400" b="0" i="1" smtClean="0">
                          <a:latin typeface="Cambria Math"/>
                        </a:rPr>
                        <m:t>                  </m:t>
                      </m:r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061" y="2231525"/>
                <a:ext cx="439248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316548" y="2817449"/>
                <a:ext cx="39957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𝒕𝒈𝒙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</a:rPr>
                  <a:t>     </a:t>
                </a:r>
                <a:r>
                  <a:rPr lang="en-US" sz="2400" b="1" dirty="0" smtClean="0">
                    <a:solidFill>
                      <a:srgbClr val="00B0F0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𝒕𝒈𝒙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48" y="2817449"/>
                <a:ext cx="399573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915" b="-14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66477" y="3451360"/>
                <a:ext cx="43428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= 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𝒂𝒓𝒄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𝒕𝒈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(−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)+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𝝅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,  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𝒁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</a:rPr>
                  <a:t> ; </a:t>
                </a:r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77" y="3451360"/>
                <a:ext cx="4342816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168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4908791" y="3424308"/>
                <a:ext cx="36594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𝒂𝒓𝒄𝒕𝒈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𝝅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 , 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𝒁</m:t>
                    </m:r>
                  </m:oMath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91" y="3424308"/>
                <a:ext cx="36594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2950338" y="1427606"/>
                <a:ext cx="2734467" cy="725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338" y="1427606"/>
                <a:ext cx="2734467" cy="7253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74086" y="4155926"/>
                <a:ext cx="4342816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𝝅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,  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𝒁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</a:rPr>
                  <a:t> ; </a:t>
                </a:r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86" y="4155926"/>
                <a:ext cx="4342816" cy="624082"/>
              </a:xfrm>
              <a:prstGeom prst="rect">
                <a:avLst/>
              </a:prstGeom>
              <a:blipFill rotWithShape="1">
                <a:blip r:embed="rId10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4477" y="915566"/>
                <a:ext cx="8923429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id-ID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а</m:t>
                    </m:r>
                    <m:r>
                      <a:rPr lang="id-ID" sz="2200" b="1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id-ID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 &lt;</m:t>
                    </m:r>
                    <m:func>
                      <m:funcPr>
                        <m:ctrlPr>
                          <a:rPr lang="id-ID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200" b="1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id-ID" sz="22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id-ID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&lt; </m:t>
                    </m:r>
                    <m:r>
                      <a:rPr lang="id-ID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  <m:r>
                      <a:rPr lang="id-ID" sz="2200" b="1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id-ID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id-ID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а</m:t>
                    </m:r>
                    <m:r>
                      <a:rPr lang="id-ID" sz="2200" b="1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id-ID" sz="2200" b="1" i="1" dirty="0">
                        <a:solidFill>
                          <a:srgbClr val="0070C0"/>
                        </a:solidFill>
                        <a:latin typeface="Cambria Math"/>
                      </a:rPr>
                      <m:t> &lt;</m:t>
                    </m:r>
                    <m:func>
                      <m:funcPr>
                        <m:ctrlPr>
                          <a:rPr lang="id-ID" sz="2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200" b="1" i="0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id-ID" sz="22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id-ID" sz="2200" b="1" i="1" dirty="0">
                        <a:solidFill>
                          <a:srgbClr val="0070C0"/>
                        </a:solidFill>
                        <a:latin typeface="Cambria Math"/>
                      </a:rPr>
                      <m:t>&lt; </m:t>
                    </m:r>
                    <m:r>
                      <a:rPr lang="id-ID" sz="2200" b="1" i="1" dirty="0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id-ID" sz="2200" b="1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id-ID" sz="2200" b="1" i="1" dirty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sz="22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id-ID" sz="2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а</m:t>
                    </m:r>
                    <m:r>
                      <a:rPr lang="id-ID" sz="2200" b="1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𝟑</m:t>
                    </m:r>
                    <m:r>
                      <a:rPr lang="id-ID" sz="2200" b="1" i="1" dirty="0">
                        <a:solidFill>
                          <a:srgbClr val="00B0F0"/>
                        </a:solidFill>
                        <a:latin typeface="Cambria Math"/>
                      </a:rPr>
                      <m:t> &lt; </m:t>
                    </m:r>
                    <m:r>
                      <a:rPr lang="id-ID" sz="2200" b="1" i="1" dirty="0">
                        <a:solidFill>
                          <a:srgbClr val="00B0F0"/>
                        </a:solidFill>
                        <a:latin typeface="Cambria Math"/>
                      </a:rPr>
                      <m:t>𝒕𝒈𝒙</m:t>
                    </m:r>
                    <m:r>
                      <a:rPr lang="id-ID" sz="2200" b="1" i="1" dirty="0">
                        <a:solidFill>
                          <a:srgbClr val="00B0F0"/>
                        </a:solidFill>
                        <a:latin typeface="Cambria Math"/>
                      </a:rPr>
                      <m:t> &lt; </m:t>
                    </m:r>
                    <m:r>
                      <a:rPr lang="id-ID" sz="2200" b="1" i="1" dirty="0">
                        <a:solidFill>
                          <a:srgbClr val="00B0F0"/>
                        </a:solidFill>
                        <a:latin typeface="Cambria Math"/>
                      </a:rPr>
                      <m:t>𝒃</m:t>
                    </m:r>
                    <m:r>
                      <a:rPr lang="id-ID" sz="2200" b="1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𝟑</m:t>
                    </m:r>
                    <m:r>
                      <a:rPr lang="id-ID" sz="22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ko‘rinishdagi tengsizliklar eng sodda trigonometrik tengsizliklar deyiladi. Bu yerda </a:t>
                </a:r>
                <a:r>
                  <a:rPr lang="id-ID" sz="22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id-ID" sz="2200" b="1" baseline="-25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id-ID" sz="22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, b</a:t>
                </a:r>
                <a:r>
                  <a:rPr lang="id-ID" sz="2200" b="1" baseline="-25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id-ID" sz="22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, a</a:t>
                </a:r>
                <a:r>
                  <a:rPr lang="id-ID" sz="2200" b="1" baseline="-25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d-ID" sz="22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, b</a:t>
                </a:r>
                <a:r>
                  <a:rPr lang="id-ID" sz="2200" b="1" baseline="-25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d-ID" sz="22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, a</a:t>
                </a:r>
                <a:r>
                  <a:rPr lang="id-ID" sz="2200" b="1" baseline="-25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id-ID" sz="22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, b</a:t>
                </a:r>
                <a:r>
                  <a:rPr lang="id-ID" sz="2200" b="1" baseline="-25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 − 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berilgan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haqiqiy sonlar. Bunday tengsizliklarni yechishda </a:t>
                </a:r>
                <a:r>
                  <a:rPr lang="id-ID" sz="22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birlik </a:t>
                </a:r>
                <a:r>
                  <a:rPr lang="id-ID" sz="22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doiradan</a:t>
                </a:r>
                <a:r>
                  <a:rPr lang="en-US" sz="22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2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funksiya grafigidan 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foydalanish qulay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7" y="915566"/>
                <a:ext cx="8923429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68" t="-2110" r="-137" b="-8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91672" y="2416008"/>
                <a:ext cx="84553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1- misol.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𝒔𝒊𝒏𝒙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≤ 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𝟎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tengsizlikni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𝝅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] </m:t>
                    </m:r>
                  </m:oMath>
                </a14:m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kesmada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yeching.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72" y="2416008"/>
                <a:ext cx="845537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54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178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3648" y="2931806"/>
            <a:ext cx="2592288" cy="216022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56" y="3161783"/>
            <a:ext cx="21812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84" y="4169879"/>
            <a:ext cx="23907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33759" y="4399856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15464" y="1054247"/>
                <a:ext cx="84553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d-ID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-misol</a:t>
                </a:r>
                <a:r>
                  <a:rPr lang="id-ID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&gt;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𝟎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tengsizlikni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𝝅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] </m:t>
                    </m:r>
                  </m:oMath>
                </a14:m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kesmada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yeching.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4" y="1054247"/>
                <a:ext cx="845537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81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5197210" y="4169879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1" name="image17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670" y="2067694"/>
            <a:ext cx="3128201" cy="282337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7368"/>
            <a:ext cx="21621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91" y="4000661"/>
            <a:ext cx="24955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74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-2" y="767942"/>
                <a:ext cx="9072498" cy="679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130-mashq.     </a:t>
                </a:r>
                <a:r>
                  <a:rPr lang="en-US" sz="2400" dirty="0" err="1" smtClean="0"/>
                  <a:t>Hisoblang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1)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arcsin</m:t>
                    </m:r>
                    <m:r>
                      <a:rPr lang="en-US" sz="2400" i="1" dirty="0" smtClean="0">
                        <a:latin typeface="Cambria Math"/>
                      </a:rPr>
                      <m:t>0; 2) </m:t>
                    </m:r>
                    <m:r>
                      <m:rPr>
                        <m:sty m:val="p"/>
                      </m:rPr>
                      <a:rPr lang="en-US" sz="2400" i="1" dirty="0" err="1" smtClean="0">
                        <a:latin typeface="Cambria Math"/>
                      </a:rPr>
                      <m:t>arcsin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767942"/>
                <a:ext cx="9072498" cy="679866"/>
              </a:xfrm>
              <a:prstGeom prst="rect">
                <a:avLst/>
              </a:prstGeom>
              <a:blipFill rotWithShape="1">
                <a:blip r:embed="rId2"/>
                <a:stretch>
                  <a:fillRect b="-8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583879" y="1447808"/>
            <a:ext cx="13363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159975" y="2050153"/>
                <a:ext cx="21842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𝒂𝒓𝒄𝒔𝒊𝒏𝒂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975" y="2050153"/>
                <a:ext cx="2184201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250861" y="1973336"/>
                <a:ext cx="1500091" cy="61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000" b="1" i="1" dirty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𝝐</m:t>
                      </m:r>
                      <m:d>
                        <m:dPr>
                          <m:begChr m:val="["/>
                          <m:endChr m:val="]"/>
                          <m:ctrlPr>
                            <a:rPr lang="id-ID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861" y="1973336"/>
                <a:ext cx="1500091" cy="6198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39552" y="2593186"/>
                <a:ext cx="211154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93186"/>
                <a:ext cx="211154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13978" y="3223268"/>
                <a:ext cx="2694519" cy="866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  </m:t>
                      </m:r>
                      <m:r>
                        <a:rPr lang="en-US" sz="2400" b="1" i="1" dirty="0" err="1">
                          <a:solidFill>
                            <a:srgbClr val="0070C0"/>
                          </a:solidFill>
                          <a:latin typeface="Cambria Math"/>
                        </a:rPr>
                        <m:t>𝒂𝒓𝒄𝒔𝒊𝒏</m:t>
                      </m:r>
                      <m:f>
                        <m:fPr>
                          <m:ctrl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78" y="3223268"/>
                <a:ext cx="2694519" cy="8669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179402" y="3295842"/>
                <a:ext cx="2111549" cy="805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402" y="3295842"/>
                <a:ext cx="2111549" cy="80592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-3025" y="767942"/>
                <a:ext cx="9072498" cy="679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130-mashq.     </a:t>
                </a:r>
                <a:r>
                  <a:rPr lang="en-US" sz="2400" dirty="0" err="1" smtClean="0"/>
                  <a:t>Hisoblang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1)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arcsin</m:t>
                    </m:r>
                    <m:r>
                      <a:rPr lang="en-US" sz="2400" i="1" dirty="0" smtClean="0">
                        <a:latin typeface="Cambria Math"/>
                      </a:rPr>
                      <m:t>0; 2) </m:t>
                    </m:r>
                    <m:r>
                      <m:rPr>
                        <m:sty m:val="p"/>
                      </m:rPr>
                      <a:rPr lang="en-US" sz="2400" i="1" dirty="0" err="1" smtClean="0">
                        <a:latin typeface="Cambria Math"/>
                      </a:rPr>
                      <m:t>arcsin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25" y="767942"/>
                <a:ext cx="9072498" cy="679866"/>
              </a:xfrm>
              <a:prstGeom prst="rect">
                <a:avLst/>
              </a:prstGeom>
              <a:blipFill rotWithShape="1">
                <a:blip r:embed="rId9"/>
                <a:stretch>
                  <a:fillRect b="-8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85381" y="2050153"/>
                <a:ext cx="25554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</a:rPr>
                  <a:t>1)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𝒂𝒓𝒄𝒔𝒊𝒏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1" y="2050153"/>
                <a:ext cx="2555404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742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5" grpId="0"/>
      <p:bldP spid="14" grpId="0"/>
      <p:bldP spid="6" grpId="0"/>
      <p:bldP spid="16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4311" y="1059581"/>
                <a:ext cx="8455377" cy="642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id-ID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-misol</a:t>
                </a:r>
                <a:r>
                  <a:rPr lang="id-ID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tengsizlikni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kesmada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yeching.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11" y="1059581"/>
                <a:ext cx="8455377" cy="642355"/>
              </a:xfrm>
              <a:prstGeom prst="rect">
                <a:avLst/>
              </a:prstGeom>
              <a:blipFill rotWithShape="1">
                <a:blip r:embed="rId2"/>
                <a:stretch>
                  <a:fillRect b="-7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230877" y="3847355"/>
                <a:ext cx="2432461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endParaRPr lang="ru-RU" sz="24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877" y="3847355"/>
                <a:ext cx="2432461" cy="645048"/>
              </a:xfrm>
              <a:prstGeom prst="rect">
                <a:avLst/>
              </a:prstGeom>
              <a:blipFill rotWithShape="1">
                <a:blip r:embed="rId3"/>
                <a:stretch>
                  <a:fillRect l="-3759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180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1720" y="1809007"/>
            <a:ext cx="3207757" cy="27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81039" y="776523"/>
                <a:ext cx="8455377" cy="68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id-ID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-misol</a:t>
                </a:r>
                <a:r>
                  <a:rPr lang="id-ID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Tengsizlikni yeching: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39" y="776523"/>
                <a:ext cx="8455377" cy="685509"/>
              </a:xfrm>
              <a:prstGeom prst="rect">
                <a:avLst/>
              </a:prstGeom>
              <a:blipFill rotWithShape="1">
                <a:blip r:embed="rId2"/>
                <a:stretch>
                  <a:fillRect b="-7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53132" y="4299942"/>
                <a:ext cx="6562887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["/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endParaRPr lang="ru-RU" sz="24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132" y="4299942"/>
                <a:ext cx="6562887" cy="645048"/>
              </a:xfrm>
              <a:prstGeom prst="rect">
                <a:avLst/>
              </a:prstGeom>
              <a:blipFill rotWithShape="1">
                <a:blip r:embed="rId3"/>
                <a:stretch>
                  <a:fillRect l="-1487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18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411" y="1462032"/>
            <a:ext cx="8403296" cy="1688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67316" y="3268140"/>
                <a:ext cx="2248500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begChr m:val="["/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ru-RU" sz="20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16" y="3268140"/>
                <a:ext cx="2248500" cy="7838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2915816" y="3483709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Funksiyaning davriyligidan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6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7501" y="915566"/>
                <a:ext cx="89289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id-ID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-misol</a:t>
                </a:r>
                <a:r>
                  <a:rPr lang="id-ID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𝒄𝒐𝒔𝒙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≥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tengsizlikni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yeching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1" y="915566"/>
                <a:ext cx="8928992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t="23412" r="14219" b="20864"/>
          <a:stretch/>
        </p:blipFill>
        <p:spPr bwMode="auto">
          <a:xfrm>
            <a:off x="363468" y="1883532"/>
            <a:ext cx="8384996" cy="194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6536" y="1491630"/>
                <a:ext cx="1852815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𝒄𝒐𝒔𝒙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36" y="1491630"/>
                <a:ext cx="1852815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652120" y="3171777"/>
                <a:ext cx="455573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12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171777"/>
                <a:ext cx="455573" cy="4970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5979653" y="3100417"/>
            <a:ext cx="122413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187368" y="3148343"/>
                <a:ext cx="455573" cy="4962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12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368" y="3148343"/>
                <a:ext cx="455573" cy="4962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630092" y="4155926"/>
                <a:ext cx="4118372" cy="642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endParaRPr lang="ru-RU" sz="20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092" y="4155926"/>
                <a:ext cx="4118372" cy="642355"/>
              </a:xfrm>
              <a:prstGeom prst="rect">
                <a:avLst/>
              </a:prstGeom>
              <a:blipFill rotWithShape="1">
                <a:blip r:embed="rId7"/>
                <a:stretch>
                  <a:fillRect l="-2370" b="-7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1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07501" y="915566"/>
                <a:ext cx="8928992" cy="513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id-ID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-misol</a:t>
                </a:r>
                <a:r>
                  <a:rPr lang="id-ID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𝒈𝒙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tengsizlikni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yeching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1" y="915566"/>
                <a:ext cx="8928992" cy="513602"/>
              </a:xfrm>
              <a:prstGeom prst="rect">
                <a:avLst/>
              </a:prstGeom>
              <a:blipFill rotWithShape="0">
                <a:blip r:embed="rId2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3528" y="1368834"/>
                <a:ext cx="1625317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𝒕𝒈𝒙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&gt;</m:t>
                      </m:r>
                      <m:rad>
                        <m:radPr>
                          <m:degHide m:val="on"/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68834"/>
                <a:ext cx="1625317" cy="5052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630092" y="4312691"/>
                <a:ext cx="3800336" cy="691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endParaRPr lang="ru-RU" sz="26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092" y="4312691"/>
                <a:ext cx="3800336" cy="691151"/>
              </a:xfrm>
              <a:prstGeom prst="rect">
                <a:avLst/>
              </a:prstGeom>
              <a:blipFill rotWithShape="1">
                <a:blip r:embed="rId4"/>
                <a:stretch>
                  <a:fillRect l="-2889"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227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6313" y="1744231"/>
            <a:ext cx="7200800" cy="25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40875"/>
            <a:ext cx="4464496" cy="226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 smtClean="0"/>
              <a:t>bajarish</a:t>
            </a:r>
            <a:r>
              <a:rPr lang="en-US" sz="3800" kern="0" dirty="0" smtClean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 smtClean="0"/>
              <a:t>topshiriqlar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94" y="1018262"/>
            <a:ext cx="879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Darslik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II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qismining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46-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sahifasidagi 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162-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mashqning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1), 3)-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tartibdagi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misollarini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300192" y="2018535"/>
                <a:ext cx="1500091" cy="61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000" b="1" i="1" dirty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𝝐</m:t>
                      </m:r>
                      <m:d>
                        <m:dPr>
                          <m:begChr m:val="["/>
                          <m:endChr m:val="]"/>
                          <m:ctrlPr>
                            <a:rPr lang="id-ID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018535"/>
                <a:ext cx="1500091" cy="6198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187624" y="2787774"/>
                <a:ext cx="2111549" cy="725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787774"/>
                <a:ext cx="2111549" cy="725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33904" y="3660088"/>
                <a:ext cx="3126112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  </m:t>
                      </m:r>
                      <m:r>
                        <a:rPr lang="en-US" sz="2400" b="1" i="1" dirty="0" err="1">
                          <a:solidFill>
                            <a:srgbClr val="0070C0"/>
                          </a:solidFill>
                          <a:latin typeface="Cambria Math"/>
                        </a:rPr>
                        <m:t>𝒂𝒓𝒄𝒔𝒊𝒏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04" y="3660088"/>
                <a:ext cx="3126112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516224" y="3718213"/>
                <a:ext cx="2111549" cy="805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224" y="3718213"/>
                <a:ext cx="2111549" cy="8059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-3025" y="767942"/>
                <a:ext cx="9072498" cy="746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131-mashq.     </a:t>
                </a:r>
                <a:r>
                  <a:rPr lang="en-US" sz="2400" dirty="0" err="1" smtClean="0"/>
                  <a:t>Hisoblang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1)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arcsin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i="1" dirty="0" smtClean="0">
                        <a:latin typeface="Cambria Math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2) </m:t>
                    </m:r>
                    <m:r>
                      <m:rPr>
                        <m:sty m:val="p"/>
                      </m:rPr>
                      <a:rPr lang="en-US" sz="2400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arcsin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25" y="767942"/>
                <a:ext cx="9072498" cy="7468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865028" y="1506527"/>
            <a:ext cx="13363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50502" y="1955026"/>
                <a:ext cx="3494532" cy="746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</a:rPr>
                  <a:t>1)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𝒂𝒓𝒄𝒔𝒊𝒏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02" y="1955026"/>
                <a:ext cx="3494532" cy="7468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043982" y="2097628"/>
                <a:ext cx="21842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𝒂𝒓𝒄𝒔𝒊𝒏𝒂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982" y="2097628"/>
                <a:ext cx="2184201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3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13759"/>
            <a:ext cx="911495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74" y="2355726"/>
            <a:ext cx="5486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40" y="3489202"/>
            <a:ext cx="1847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/>
          <a:stretch/>
        </p:blipFill>
        <p:spPr bwMode="auto">
          <a:xfrm>
            <a:off x="317308" y="3608265"/>
            <a:ext cx="508328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84" y="4195168"/>
            <a:ext cx="2181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064201" y="3003798"/>
            <a:ext cx="13363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6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2" y="915566"/>
            <a:ext cx="211455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"/>
          <a:stretch/>
        </p:blipFill>
        <p:spPr bwMode="auto">
          <a:xfrm>
            <a:off x="84584" y="1347614"/>
            <a:ext cx="8991600" cy="109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7774"/>
            <a:ext cx="2664296" cy="2126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95736" y="2488007"/>
                <a:ext cx="6791167" cy="847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Arial" pitchFamily="34" charset="0"/>
                      </a:rPr>
                      <m:t>𝑡𝑔𝑥</m:t>
                    </m:r>
                    <m:r>
                      <a:rPr lang="en-US" sz="20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𝑠𝑖𝑛𝑥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𝑐𝑜𝑠𝑥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bo‘lgani 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uchun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𝑡𝑔𝑥</m:t>
                    </m:r>
                  </m:oMath>
                </a14:m>
                <a:r>
                  <a:rPr lang="id-ID" sz="20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birlik doiradagi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 (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; 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nuqta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ordinatasining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abssissasiga nisbatiga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488007"/>
                <a:ext cx="6791167" cy="847861"/>
              </a:xfrm>
              <a:prstGeom prst="rect">
                <a:avLst/>
              </a:prstGeom>
              <a:blipFill rotWithShape="1">
                <a:blip r:embed="rId6"/>
                <a:stretch>
                  <a:fillRect r="-90" b="-12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059832" y="3335868"/>
                <a:ext cx="6016352" cy="810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ya’ni bu nuqta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en-US" sz="20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o‘g‘ri 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chiziq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birlik 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doiraning kesishish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nuqtasidir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335868"/>
                <a:ext cx="6016352" cy="810350"/>
              </a:xfrm>
              <a:prstGeom prst="rect">
                <a:avLst/>
              </a:prstGeom>
              <a:blipFill rotWithShape="1">
                <a:blip r:embed="rId7"/>
                <a:stretch>
                  <a:fillRect b="-127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6"/>
          <a:stretch/>
        </p:blipFill>
        <p:spPr bwMode="auto">
          <a:xfrm>
            <a:off x="4716016" y="4370031"/>
            <a:ext cx="2571750" cy="31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35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1" b="1"/>
          <a:stretch/>
        </p:blipFill>
        <p:spPr bwMode="auto">
          <a:xfrm>
            <a:off x="1281542" y="767942"/>
            <a:ext cx="6580915" cy="40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9795"/>
            <a:ext cx="4895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72" y="1219795"/>
            <a:ext cx="13620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4" y="1934170"/>
            <a:ext cx="60864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34170"/>
            <a:ext cx="2105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75" y="2787774"/>
            <a:ext cx="58483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12"/>
          <a:stretch/>
        </p:blipFill>
        <p:spPr bwMode="auto">
          <a:xfrm>
            <a:off x="323528" y="3530724"/>
            <a:ext cx="281418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83099"/>
            <a:ext cx="3505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42" y="4216524"/>
            <a:ext cx="25527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47" y="4216524"/>
            <a:ext cx="22860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"/>
          <a:stretch/>
        </p:blipFill>
        <p:spPr bwMode="auto">
          <a:xfrm>
            <a:off x="31973" y="987574"/>
            <a:ext cx="9096375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1"/>
          <a:stretch/>
        </p:blipFill>
        <p:spPr bwMode="auto">
          <a:xfrm>
            <a:off x="-2" y="3937595"/>
            <a:ext cx="90678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3219822"/>
                <a:ext cx="88569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𝒔𝒊𝒏𝒙</m:t>
                      </m:r>
                      <m:r>
                        <a:rPr lang="id-ID" sz="2200" b="1" i="1" dirty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id-ID" sz="2200" b="1" i="1" dirty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𝒔𝒊𝒏𝒂</m:t>
                      </m:r>
                      <m:r>
                        <a:rPr lang="id-ID" sz="2200" b="1" i="1" dirty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, 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𝒄𝒐𝒔𝒙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𝒄𝒐𝒔𝒃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, </m:t>
                      </m:r>
                      <m:r>
                        <a:rPr lang="id-ID" sz="2200" b="1" i="1" dirty="0" smtClean="0">
                          <a:solidFill>
                            <a:srgbClr val="00B05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𝒕𝒈𝒙</m:t>
                      </m:r>
                      <m:r>
                        <a:rPr lang="id-ID" sz="2200" b="1" i="1" dirty="0" smtClean="0">
                          <a:solidFill>
                            <a:srgbClr val="00B05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id-ID" sz="2200" b="1" i="1" dirty="0" smtClean="0">
                          <a:solidFill>
                            <a:srgbClr val="00B05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𝒕𝒈𝒄</m:t>
                      </m:r>
                      <m:r>
                        <a:rPr lang="id-ID" sz="2200" b="1" i="1" dirty="0" smtClean="0">
                          <a:solidFill>
                            <a:srgbClr val="00B05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a:rPr lang="id-ID" sz="2200" b="1" i="1" dirty="0">
                          <a:latin typeface="Cambria Math" pitchFamily="18" charset="0"/>
                          <a:ea typeface="Cambria Math" pitchFamily="18" charset="0"/>
                        </a:rPr>
                        <m:t>𝒌𝒐</m:t>
                      </m:r>
                      <m:r>
                        <a:rPr lang="id-ID" sz="2200" b="1" i="1" dirty="0">
                          <a:latin typeface="Cambria Math" pitchFamily="18" charset="0"/>
                          <a:ea typeface="Cambria Math" pitchFamily="18" charset="0"/>
                        </a:rPr>
                        <m:t>‘</m:t>
                      </m:r>
                      <m:r>
                        <a:rPr lang="id-ID" sz="2200" b="1" i="1" dirty="0">
                          <a:latin typeface="Cambria Math" pitchFamily="18" charset="0"/>
                          <a:ea typeface="Cambria Math" pitchFamily="18" charset="0"/>
                        </a:rPr>
                        <m:t>𝒓𝒊𝒏𝒊𝒔𝒉𝒅𝒂𝒈𝒊</m:t>
                      </m:r>
                      <m:r>
                        <a:rPr lang="id-ID" sz="2200" b="1" i="1" dirty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a:rPr lang="id-ID" sz="2200" b="1" i="1" dirty="0">
                          <a:latin typeface="Cambria Math" pitchFamily="18" charset="0"/>
                          <a:ea typeface="Cambria Math" pitchFamily="18" charset="0"/>
                        </a:rPr>
                        <m:t>𝒕𝒆𝒏𝒈𝒍𝒂𝒎𝒂𝒍𝒂𝒓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219822"/>
                <a:ext cx="8856984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814249"/>
                <a:ext cx="8568952" cy="691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132-mashq. 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Hisoblang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1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ru-RU" sz="2400" i="1">
                        <a:latin typeface="Cambria Math"/>
                      </a:rPr>
                      <m:t>𝑎𝑟𝑐𝑐𝑜𝑠</m:t>
                    </m:r>
                    <m:r>
                      <a:rPr lang="ru-RU" sz="2400" i="1">
                        <a:latin typeface="Cambria Math"/>
                      </a:rPr>
                      <m:t>0;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/>
                  <a:t>2)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14249"/>
                <a:ext cx="8568952" cy="691023"/>
              </a:xfrm>
              <a:prstGeom prst="rect">
                <a:avLst/>
              </a:prstGeom>
              <a:blipFill rotWithShape="0">
                <a:blip r:embed="rId3"/>
                <a:stretch>
                  <a:fillRect b="-7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1520" y="1626972"/>
                <a:ext cx="6696744" cy="496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1)</m:t>
                    </m:r>
                    <m:r>
                      <a:rPr lang="ru-RU" sz="2000" i="1" smtClean="0">
                        <a:latin typeface="Cambria Math"/>
                      </a:rPr>
                      <m:t>−1≤0≤1,    </m:t>
                    </m:r>
                    <m:f>
                      <m:fPr>
                        <m:ctrlPr>
                          <a:rPr lang="ru-RU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sz="2000" b="1" i="1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:</m:t>
                        </m:r>
                        <m:r>
                          <a:rPr lang="ru-RU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b="1" dirty="0" err="1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ru-RU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ru-RU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e>
                    </m:func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bo‘lgani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uchun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6972"/>
                <a:ext cx="6696744" cy="496611"/>
              </a:xfrm>
              <a:prstGeom prst="rect">
                <a:avLst/>
              </a:prstGeom>
              <a:blipFill rotWithShape="1">
                <a:blip r:embed="rId4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948264" y="1560287"/>
                <a:ext cx="1647800" cy="61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𝒂𝒓𝒄𝒄𝒐𝒔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560287"/>
                <a:ext cx="1647800" cy="6152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3455" y="2159635"/>
                <a:ext cx="2662361" cy="637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2)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55" y="2159635"/>
                <a:ext cx="2662361" cy="637097"/>
              </a:xfrm>
              <a:prstGeom prst="rect">
                <a:avLst/>
              </a:prstGeom>
              <a:blipFill rotWithShape="1">
                <a:blip r:embed="rId6"/>
                <a:stretch>
                  <a:fillRect l="-2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15816" y="2139757"/>
                <a:ext cx="2048766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139757"/>
                <a:ext cx="2048766" cy="6768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53455" y="2816609"/>
                <a:ext cx="8783041" cy="657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134-mashq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Arial" pitchFamily="34" charset="0"/>
                        <a:cs typeface="Arial" pitchFamily="34" charset="0"/>
                      </a:rPr>
                      <m:t>Hisoblang</m:t>
                    </m:r>
                    <m:r>
                      <m:rPr>
                        <m:nor/>
                      </m:rPr>
                      <a:rPr lang="en-US" sz="2400" dirty="0">
                        <a:latin typeface="Arial" pitchFamily="34" charset="0"/>
                        <a:cs typeface="Arial" pitchFamily="34" charset="0"/>
                      </a:rPr>
                      <m:t>:</m:t>
                    </m:r>
                    <m:r>
                      <a:rPr lang="en-US" sz="2400" b="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1)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arctg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;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</a:rPr>
                      <m:t>2)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arctg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55" y="2816609"/>
                <a:ext cx="8783041" cy="657359"/>
              </a:xfrm>
              <a:prstGeom prst="rect">
                <a:avLst/>
              </a:prstGeom>
              <a:blipFill rotWithShape="1">
                <a:blip r:embed="rId8"/>
                <a:stretch>
                  <a:fillRect b="-4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359844" y="4093818"/>
                <a:ext cx="1500091" cy="61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000" b="1" i="1" dirty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𝝐</m:t>
                      </m:r>
                      <m:d>
                        <m:dPr>
                          <m:begChr m:val="["/>
                          <m:endChr m:val="]"/>
                          <m:ctrlPr>
                            <a:rPr lang="id-ID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844" y="4093818"/>
                <a:ext cx="1500091" cy="6198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56195" y="4085976"/>
                <a:ext cx="2111549" cy="61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95" y="4085976"/>
                <a:ext cx="2111549" cy="61985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131840" y="3534966"/>
                <a:ext cx="21842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𝒂𝒓𝒄𝒕𝒈𝒂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534966"/>
                <a:ext cx="2184201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22463" y="3542943"/>
                <a:ext cx="18118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1)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arctg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63" y="3542943"/>
                <a:ext cx="1811843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652120" y="3416697"/>
                <a:ext cx="2556982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000" b="1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00B0F0"/>
                          </a:solidFill>
                          <a:latin typeface="Cambria Math"/>
                        </a:rPr>
                        <m:t>𝐚𝐫𝐜𝐭𝐠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416697"/>
                <a:ext cx="2556982" cy="78386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989197" y="4227934"/>
                <a:ext cx="2111549" cy="61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197" y="4227934"/>
                <a:ext cx="2111549" cy="61985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5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7" grpId="0"/>
      <p:bldP spid="8" grpId="0"/>
      <p:bldP spid="10" grpId="0"/>
      <p:bldP spid="17" grpId="0"/>
      <p:bldP spid="18" grpId="0"/>
      <p:bldP spid="19" grpId="0"/>
      <p:bldP spid="11" grpId="0"/>
      <p:bldP spid="13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80476" y="843558"/>
                <a:ext cx="8783041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140-mashq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Arial" pitchFamily="34" charset="0"/>
                        <a:cs typeface="Arial" pitchFamily="34" charset="0"/>
                      </a:rPr>
                      <m:t>Hisoblang</m:t>
                    </m:r>
                    <m:r>
                      <m:rPr>
                        <m:nor/>
                      </m:rPr>
                      <a:rPr lang="en-US" sz="2400" dirty="0">
                        <a:latin typeface="Arial" pitchFamily="34" charset="0"/>
                        <a:cs typeface="Arial" pitchFamily="34" charset="0"/>
                      </a:rPr>
                      <m:t>:</m:t>
                    </m:r>
                    <m:r>
                      <a:rPr lang="en-US" sz="2400" b="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1)</m:t>
                    </m:r>
                    <m:r>
                      <m:rPr>
                        <m:nor/>
                      </m:rPr>
                      <a:rPr lang="en-US" sz="2400" b="0" i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arctg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>
                            <a:latin typeface="Cambria Math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6" y="843558"/>
                <a:ext cx="8783041" cy="645048"/>
              </a:xfrm>
              <a:prstGeom prst="rect">
                <a:avLst/>
              </a:prstGeom>
              <a:blipFill rotWithShape="1">
                <a:blip r:embed="rId2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3360" y="1419622"/>
                <a:ext cx="8783041" cy="599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𝒂𝒓𝒄𝒕𝒈</m:t>
                        </m:r>
                      </m:fName>
                      <m:e>
                        <m:d>
                          <m:dPr>
                            <m:ctrlPr>
                              <a:rPr lang="ru-RU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𝒂𝒓𝒄𝒄𝒐𝒔</m:t>
                        </m:r>
                      </m:fName>
                      <m:e>
                        <m:d>
                          <m:dPr>
                            <m:ctrlPr>
                              <a:rPr lang="ru-RU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func>
                    <m:f>
                      <m:f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60" y="1419622"/>
                <a:ext cx="8783041" cy="599010"/>
              </a:xfrm>
              <a:prstGeom prst="rect">
                <a:avLst/>
              </a:prstGeom>
              <a:blipFill rotWithShape="1">
                <a:blip r:embed="rId3"/>
                <a:stretch>
                  <a:fillRect l="-902" b="-6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28707" y="2113158"/>
                <a:ext cx="8783041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141-mashq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Hisoblang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1)</m:t>
                    </m:r>
                    <m:r>
                      <m:rPr>
                        <m:nor/>
                      </m:rPr>
                      <a:rPr lang="en-US" sz="2400" b="0" i="0" smtClean="0"/>
                      <m:t>  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arctg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1+3</m:t>
                        </m:r>
                        <m:func>
                          <m:func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arcsin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07" y="2113158"/>
                <a:ext cx="8783041" cy="645048"/>
              </a:xfrm>
              <a:prstGeom prst="rect">
                <a:avLst/>
              </a:prstGeom>
              <a:blipFill rotWithShape="1">
                <a:blip r:embed="rId4"/>
                <a:stretch>
                  <a:fillRect b="-7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0475" y="2741178"/>
                <a:ext cx="8765925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𝒂𝒓𝒄𝒕𝒈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func>
                          <m:func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𝒂𝒓𝒄𝒔𝒊𝒏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ru-RU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ru-RU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func>
                        <m:f>
                          <m:f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𝟎</m:t>
                        </m:r>
                      </m:e>
                    </m:func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5" y="2741178"/>
                <a:ext cx="8765925" cy="645048"/>
              </a:xfrm>
              <a:prstGeom prst="rect">
                <a:avLst/>
              </a:prstGeom>
              <a:blipFill rotWithShape="1">
                <a:blip r:embed="rId5"/>
                <a:stretch>
                  <a:fillRect l="-1113" b="-7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0475" y="3507854"/>
                <a:ext cx="8783041" cy="526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142-mashq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Ifoda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ma’noga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egami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?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1) 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8</m:t>
                                </m:r>
                              </m:e>
                            </m:rad>
                            <m:r>
                              <a:rPr lang="en-US" sz="2400" i="1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</m:func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5" y="3507854"/>
                <a:ext cx="8783041" cy="526106"/>
              </a:xfrm>
              <a:prstGeom prst="rect">
                <a:avLst/>
              </a:prstGeom>
              <a:blipFill rotWithShape="1">
                <a:blip r:embed="rId6"/>
                <a:stretch>
                  <a:fillRect t="-1149" b="-20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28707" y="4083918"/>
                <a:ext cx="2708381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</m:e>
                      </m:rad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07" y="4083918"/>
                <a:ext cx="2708381" cy="5052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498042" y="3976548"/>
                <a:ext cx="4627993" cy="719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 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ru-RU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𝐚𝐫𝐜𝐜𝐨𝐬</m:t>
                          </m:r>
                        </m:fName>
                        <m:e>
                          <m:d>
                            <m:dPr>
                              <m:ctrlPr>
                                <a:rPr lang="ru-RU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𝟖</m:t>
                                  </m:r>
                                </m:e>
                              </m:rad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042" y="3976548"/>
                <a:ext cx="4627993" cy="7199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авая фигурная скобка 7"/>
          <p:cNvSpPr/>
          <p:nvPr/>
        </p:nvSpPr>
        <p:spPr>
          <a:xfrm rot="5400000">
            <a:off x="1468957" y="4077219"/>
            <a:ext cx="229422" cy="936104"/>
          </a:xfrm>
          <a:prstGeom prst="rightBrace">
            <a:avLst>
              <a:gd name="adj1" fmla="val 30084"/>
              <a:gd name="adj2" fmla="val 467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00372" y="4589121"/>
                <a:ext cx="1366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400" b="0" i="1" smtClean="0">
                          <a:latin typeface="Cambria Math"/>
                        </a:rPr>
                        <m:t>−0,17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72" y="4589121"/>
                <a:ext cx="136659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380312" y="4111714"/>
                <a:ext cx="79220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𝒉𝒂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4111714"/>
                <a:ext cx="792204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02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11" grpId="0"/>
      <p:bldP spid="4" grpId="0"/>
      <p:bldP spid="13" grpId="0"/>
      <p:bldP spid="8" grpId="0" animBg="1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18391</TotalTime>
  <Words>644</Words>
  <Application>Microsoft Office PowerPoint</Application>
  <PresentationFormat>Экран (16:9)</PresentationFormat>
  <Paragraphs>147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Teacher</cp:lastModifiedBy>
  <cp:revision>1466</cp:revision>
  <dcterms:created xsi:type="dcterms:W3CDTF">2020-04-09T07:32:19Z</dcterms:created>
  <dcterms:modified xsi:type="dcterms:W3CDTF">2021-02-06T05:05:44Z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