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1687" r:id="rId2"/>
    <p:sldId id="1688" r:id="rId3"/>
    <p:sldId id="1689" r:id="rId4"/>
    <p:sldId id="1690" r:id="rId5"/>
    <p:sldId id="1691" r:id="rId6"/>
    <p:sldId id="1692" r:id="rId7"/>
    <p:sldId id="1693" r:id="rId8"/>
    <p:sldId id="1694" r:id="rId9"/>
    <p:sldId id="1695" r:id="rId10"/>
    <p:sldId id="1696" r:id="rId11"/>
    <p:sldId id="1697" r:id="rId12"/>
    <p:sldId id="1698" r:id="rId13"/>
    <p:sldId id="1699" r:id="rId14"/>
    <p:sldId id="1700" r:id="rId15"/>
  </p:sldIdLst>
  <p:sldSz cx="9144000" cy="5143500" type="screen16x9"/>
  <p:notesSz cx="5765800" cy="3244850"/>
  <p:custDataLst>
    <p:tags r:id="rId17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7" autoAdjust="0"/>
    <p:restoredTop sz="94316" autoAdjust="0"/>
  </p:normalViewPr>
  <p:slideViewPr>
    <p:cSldViewPr>
      <p:cViewPr varScale="1">
        <p:scale>
          <a:sx n="140" d="100"/>
          <a:sy n="140" d="100"/>
        </p:scale>
        <p:origin x="780" y="132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2.png"/><Relationship Id="rId7" Type="http://schemas.openxmlformats.org/officeDocument/2006/relationships/image" Target="../media/image55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54.png"/><Relationship Id="rId10" Type="http://schemas.openxmlformats.org/officeDocument/2006/relationships/image" Target="../media/image57.png"/><Relationship Id="rId4" Type="http://schemas.openxmlformats.org/officeDocument/2006/relationships/image" Target="../media/image53.png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58748" y="2594581"/>
            <a:ext cx="5328592" cy="1281678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en-US" sz="3200" b="1" dirty="0" err="1" smtClean="0">
                <a:solidFill>
                  <a:srgbClr val="0070C0"/>
                </a:solidFill>
                <a:latin typeface="Arial"/>
                <a:cs typeface="Arial"/>
              </a:rPr>
              <a:t>Mavzu</a:t>
            </a:r>
            <a:r>
              <a:rPr lang="en-US" sz="3200" b="1" dirty="0" smtClean="0">
                <a:solidFill>
                  <a:srgbClr val="0070C0"/>
                </a:solidFill>
                <a:latin typeface="Arial"/>
                <a:cs typeface="Arial"/>
              </a:rPr>
              <a:t>:</a:t>
            </a:r>
          </a:p>
          <a:p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299641" y="2341887"/>
            <a:ext cx="545553" cy="153437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444209" y="361576"/>
            <a:ext cx="1824510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444208" y="361576"/>
            <a:ext cx="1824511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588224" y="485239"/>
            <a:ext cx="172819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en-US" sz="3567" b="1" spc="16" dirty="0" smtClean="0">
                <a:solidFill>
                  <a:srgbClr val="FEFEFE"/>
                </a:solidFill>
                <a:latin typeface="Arial"/>
                <a:cs typeface="Arial"/>
              </a:rPr>
              <a:t>10-sinf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en-US" sz="5398" kern="0" spc="8" dirty="0">
                <a:solidFill>
                  <a:sysClr val="window" lastClr="FFFFFF"/>
                </a:solidFill>
              </a:rPr>
              <a:t>Algebra</a:t>
            </a: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711313"/>
            <a:ext cx="2632613" cy="309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159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" y="870620"/>
            <a:ext cx="89916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28"/>
          <a:stretch/>
        </p:blipFill>
        <p:spPr bwMode="auto">
          <a:xfrm>
            <a:off x="1626121" y="2531740"/>
            <a:ext cx="5505450" cy="69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2" y="3435846"/>
            <a:ext cx="76295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002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915816" y="1074390"/>
                <a:ext cx="28274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tenglama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074390"/>
                <a:ext cx="2827441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2371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7" y="1635646"/>
                <a:ext cx="87849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en-US" sz="2400" b="1" i="1" dirty="0" smtClean="0">
                    <a:solidFill>
                      <a:srgbClr val="00206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en-US" sz="2400" dirty="0" err="1" smtClean="0">
                    <a:latin typeface="Arial" pitchFamily="34" charset="0"/>
                    <a:cs typeface="Arial" pitchFamily="34" charset="0"/>
                  </a:rPr>
                  <a:t>bo‘lgani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uchun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bu tenglama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|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|&gt;1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bo‘lganida yechimga ega emas.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−1≤ 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 ≤1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oraliqda tenglamaning yechimini topish uchun quyidagi ta’rifni kiritamiz.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7" y="1635646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t="-3553" r="-1527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119314" y="3147814"/>
                <a:ext cx="9036493" cy="1200329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>
                        <a:latin typeface="Cambria Math"/>
                      </a:rPr>
                      <m:t>∈[−1; 1] </m:t>
                    </m:r>
                  </m:oMath>
                </a14:m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sonning </a:t>
                </a:r>
                <a:r>
                  <a:rPr lang="en-US" sz="24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arkkosinusi</a:t>
                </a:r>
                <a:r>
                  <a:rPr lang="id-ID" sz="2400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ko</a:t>
                </a:r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sinusi </a:t>
                </a:r>
                <a:r>
                  <a:rPr lang="id-ID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 </a:t>
                </a:r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id-ID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0;</m:t>
                        </m:r>
                        <m:r>
                          <a:rPr lang="en-US" sz="2400" b="0" i="1" dirty="0" smtClean="0"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  <m:r>
                      <a:rPr lang="id-ID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agar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0;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e>
                    </m:d>
                  </m:oMath>
                </a14:m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𝒂𝒓𝒄𝒄𝒐𝒔𝒂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314" y="3147814"/>
                <a:ext cx="9036493" cy="1200329"/>
              </a:xfrm>
              <a:prstGeom prst="rect">
                <a:avLst/>
              </a:prstGeom>
              <a:blipFill>
                <a:blip r:embed="rId4"/>
                <a:stretch>
                  <a:fillRect t="-355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978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7504" y="843558"/>
                <a:ext cx="892899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Ta’rifga ko‘ra,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[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; 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oraliqda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𝑐𝑜𝑠𝑥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tenglama bitta 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𝑎𝑟𝑐𝑐𝑜𝑠𝑎</m:t>
                    </m:r>
                  </m:oMath>
                </a14:m>
                <a:r>
                  <a:rPr lang="id-ID" sz="2400" i="1" dirty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ildizga </a:t>
                </a:r>
                <a:r>
                  <a:rPr lang="id-ID" sz="2400" dirty="0" smtClean="0">
                    <a:latin typeface="Arial" pitchFamily="34" charset="0"/>
                    <a:cs typeface="Arial" pitchFamily="34" charset="0"/>
                  </a:rPr>
                  <a:t>ega.</a:t>
                </a:r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 smtClean="0">
                        <a:latin typeface="Cambria Math"/>
                        <a:cs typeface="Arial" pitchFamily="34" charset="0"/>
                      </a:rPr>
                      <m:t>𝑐𝑜𝑠𝑥</m:t>
                    </m:r>
                  </m:oMath>
                </a14:m>
                <a:r>
                  <a:rPr lang="id-ID" sz="24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 juft bo‘lganligi uchun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[−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;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oraliqda ham bitta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=−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𝑎𝑟𝑐𝑐𝑜𝑠𝑎</m:t>
                    </m:r>
                    <m:r>
                      <a:rPr lang="id-ID" sz="2400" i="1" dirty="0" smtClean="0">
                        <a:solidFill>
                          <a:srgbClr val="0070C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yechimga ega. 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43558"/>
                <a:ext cx="8928992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r="-1093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2206417"/>
                <a:ext cx="878497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Funksiyaning davri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. U holda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𝑐𝑜𝑠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𝑥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400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id-ID" sz="24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tenglamani yechish </a:t>
                </a:r>
                <a:r>
                  <a:rPr lang="en-US" sz="2400" dirty="0">
                    <a:latin typeface="Arial" pitchFamily="34" charset="0"/>
                    <a:cs typeface="Arial" pitchFamily="34" charset="0"/>
                  </a:rPr>
                  <a:t>     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uchun </a:t>
                </a:r>
                <a14:m>
                  <m:oMath xmlns:m="http://schemas.openxmlformats.org/officeDocument/2006/math"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=±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𝒂𝒓𝒄𝒄𝒐𝒔𝒂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, 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𝒌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itchFamily="34" charset="0"/>
                      </a:rPr>
                      <m:t>𝝐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𝒁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400" b="1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(2) </a:t>
                </a:r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formulani hosil qilamiz.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2206417"/>
                <a:ext cx="8784976" cy="830997"/>
              </a:xfrm>
              <a:prstGeom prst="rect">
                <a:avLst/>
              </a:prstGeom>
              <a:blipFill>
                <a:blip r:embed="rId3"/>
                <a:stretch>
                  <a:fillRect t="-5147" b="-169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36701"/>
            <a:ext cx="6915150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30538"/>
            <a:ext cx="33718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672" y="3927276"/>
            <a:ext cx="5238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106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99" y="904428"/>
            <a:ext cx="2676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143992"/>
            <a:ext cx="22574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 bwMode="auto">
          <a:xfrm>
            <a:off x="5652120" y="958701"/>
            <a:ext cx="2228850" cy="88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17"/>
          <a:stretch/>
        </p:blipFill>
        <p:spPr bwMode="auto">
          <a:xfrm>
            <a:off x="1454644" y="1767361"/>
            <a:ext cx="5311901" cy="95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979" y="2613010"/>
            <a:ext cx="6120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(2)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formulaga </a:t>
            </a:r>
            <a:r>
              <a:rPr lang="id-ID" sz="2200" dirty="0">
                <a:latin typeface="Arial" pitchFamily="34" charset="0"/>
                <a:cs typeface="Arial" pitchFamily="34" charset="0"/>
              </a:rPr>
              <a:t>ko‘ra tenglamaning </a:t>
            </a:r>
            <a:r>
              <a:rPr lang="id-ID" sz="2200" dirty="0" smtClean="0">
                <a:latin typeface="Arial" pitchFamily="34" charset="0"/>
                <a:cs typeface="Arial" pitchFamily="34" charset="0"/>
              </a:rPr>
              <a:t>yechimini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766" y="3070934"/>
            <a:ext cx="3647560" cy="823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3711" y="3043897"/>
            <a:ext cx="1864593" cy="85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10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11910"/>
            <a:ext cx="2888457" cy="8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37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676" y="2427734"/>
            <a:ext cx="619268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41235"/>
            <a:ext cx="8835601" cy="586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US" sz="3800" kern="0" dirty="0" err="1"/>
              <a:t>Mustaqil</a:t>
            </a:r>
            <a:r>
              <a:rPr lang="en-US" sz="3800" kern="0" dirty="0"/>
              <a:t> </a:t>
            </a:r>
            <a:r>
              <a:rPr lang="en-US" sz="3800" kern="0" dirty="0" err="1"/>
              <a:t>yechish</a:t>
            </a:r>
            <a:r>
              <a:rPr lang="en-US" sz="3800" kern="0" dirty="0"/>
              <a:t> </a:t>
            </a:r>
            <a:r>
              <a:rPr lang="en-US" sz="3800" kern="0" dirty="0" err="1"/>
              <a:t>uchun</a:t>
            </a:r>
            <a:r>
              <a:rPr lang="en-US" sz="3800" kern="0" dirty="0"/>
              <a:t> </a:t>
            </a:r>
            <a:r>
              <a:rPr lang="en-US" sz="3800" kern="0" dirty="0" err="1" smtClean="0"/>
              <a:t>topshiriqlar</a:t>
            </a:r>
            <a:endParaRPr lang="ru-RU" sz="38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 smtClean="0"/>
              <a:t> </a:t>
            </a:r>
            <a:r>
              <a:rPr lang="en-US" sz="3200" b="1" i="1" dirty="0" smtClean="0"/>
              <a:t> </a:t>
            </a:r>
            <a:r>
              <a:rPr lang="en-US" sz="3200" b="1" dirty="0" smtClean="0"/>
              <a:t>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394" y="987574"/>
            <a:ext cx="87951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Darslik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II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qismining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41-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sahifasidagi  </a:t>
            </a:r>
          </a:p>
          <a:p>
            <a:pPr algn="ctr"/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130-131-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mashqning </a:t>
            </a:r>
            <a:r>
              <a:rPr lang="en-US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1-,2-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tartibdagi 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misollarini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latin typeface="Arial" pitchFamily="34" charset="0"/>
                <a:cs typeface="Arial" pitchFamily="34" charset="0"/>
              </a:rPr>
              <a:t>yechish</a:t>
            </a:r>
            <a:r>
              <a:rPr lang="uz-Cyrl-UZ" sz="2800" b="1" dirty="0">
                <a:latin typeface="Arial" pitchFamily="34" charset="0"/>
                <a:cs typeface="Arial" pitchFamily="34" charset="0"/>
              </a:rPr>
              <a:t>.</a:t>
            </a: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1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2" y="767942"/>
                <a:ext cx="9072498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123-mashq.</a:t>
                </a:r>
              </a:p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err="1" smtClean="0">
                        <a:solidFill>
                          <a:srgbClr val="FF0000"/>
                        </a:solidFill>
                        <a:latin typeface="Cambria Math"/>
                      </a:rPr>
                      <m:t>𝒄𝒐𝒔𝒙</m:t>
                    </m:r>
                  </m:oMath>
                </a14:m>
                <a:r>
                  <a:rPr lang="id-ID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/>
                  <a:t>funksiyaning </a:t>
                </a:r>
                <a:r>
                  <a:rPr lang="en-US" sz="2400" dirty="0" err="1" smtClean="0"/>
                  <a:t>grafigiga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qarab</a:t>
                </a:r>
                <a:r>
                  <a:rPr lang="en-US" sz="2400" dirty="0" smtClean="0"/>
                  <a:t>, 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𝟐</m:t>
                    </m:r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</m:oMath>
                </a14:m>
                <a:endParaRPr lang="en-US" sz="2400" i="1" dirty="0" smtClean="0">
                  <a:latin typeface="Cambria Math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𝒄𝒐𝒔𝒙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−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𝟏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err="1" smtClean="0"/>
                  <a:t>funksiyalar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garfiklarini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yasang</a:t>
                </a:r>
                <a:r>
                  <a:rPr lang="en-US" sz="2400" dirty="0"/>
                  <a:t>.</a:t>
                </a:r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67942"/>
                <a:ext cx="9072498" cy="1200329"/>
              </a:xfrm>
              <a:prstGeom prst="rect">
                <a:avLst/>
              </a:prstGeom>
              <a:blipFill rotWithShape="1">
                <a:blip r:embed="rId2"/>
                <a:stretch>
                  <a:fillRect t="-3553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83718"/>
            <a:ext cx="8964992" cy="2690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" name="Прямая соединительная линия 27"/>
          <p:cNvCxnSpPr/>
          <p:nvPr/>
        </p:nvCxnSpPr>
        <p:spPr>
          <a:xfrm>
            <a:off x="107504" y="2973814"/>
            <a:ext cx="8964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597986" y="2965906"/>
            <a:ext cx="5167" cy="125412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251520" y="4220026"/>
            <a:ext cx="8856726" cy="257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+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𝟐</m:t>
                      </m:r>
                      <m:r>
                        <a:rPr lang="en-US" sz="2000" i="1" dirty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968271"/>
                <a:ext cx="2188420" cy="400110"/>
              </a:xfrm>
              <a:prstGeom prst="rect">
                <a:avLst/>
              </a:prstGeom>
              <a:blipFill rotWithShape="1">
                <a:blip r:embed="rId4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27424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767942"/>
            <a:ext cx="90724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123-mashqning </a:t>
            </a:r>
            <a:r>
              <a:rPr lang="en-US" sz="2400" b="1" i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yechimi</a:t>
            </a:r>
            <a:r>
              <a:rPr lang="en-US" sz="2400" b="1" i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400" b="1" i="1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1491630"/>
            <a:ext cx="882097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89503" y="3728511"/>
            <a:ext cx="8964992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546166" y="2669461"/>
            <a:ext cx="5167" cy="10544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36763" y="2673518"/>
            <a:ext cx="8856726" cy="2570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42040" y="1214966"/>
                <a:ext cx="20617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𝒄𝒐𝒔𝒙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20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40" y="1214966"/>
                <a:ext cx="2061783" cy="400110"/>
              </a:xfrm>
              <a:prstGeom prst="rect">
                <a:avLst/>
              </a:prstGeom>
              <a:blipFill rotWithShape="1">
                <a:blip r:embed="rId3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833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mashqlarni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2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-2" y="767942"/>
                <a:ext cx="9072498" cy="10143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b="1" i="1" dirty="0" smtClean="0">
                    <a:solidFill>
                      <a:srgbClr val="00B050"/>
                    </a:solidFill>
                    <a:latin typeface="Arial" pitchFamily="34" charset="0"/>
                    <a:cs typeface="Arial" pitchFamily="34" charset="0"/>
                  </a:rPr>
                  <a:t>124-mashq.</a:t>
                </a:r>
              </a:p>
              <a:p>
                <a:pPr algn="ctr"/>
                <a:r>
                  <a:rPr lang="en-US" sz="2400" dirty="0" err="1" smtClean="0"/>
                  <a:t>Funksiyaning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davrini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aniqlang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r>
                      <a:rPr lang="en-US" sz="2400" b="0" i="0" dirty="0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𝒄𝒐𝒔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𝟑</m:t>
                    </m:r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en-US" sz="2400" i="1" dirty="0" smtClean="0">
                        <a:latin typeface="Cambria Math"/>
                      </a:rPr>
                      <m:t>;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𝒃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𝒚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𝒄𝒐𝒔</m:t>
                    </m:r>
                    <m:d>
                      <m:dPr>
                        <m:ctrlPr>
                          <a:rPr lang="en-US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𝒙</m:t>
                            </m:r>
                          </m:num>
                          <m:den>
                            <m:r>
                              <a:rPr lang="en-US" sz="2400" b="1" i="1" dirty="0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ru-RU" sz="2400" dirty="0"/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" y="767942"/>
                <a:ext cx="9072498" cy="1014380"/>
              </a:xfrm>
              <a:prstGeom prst="rect">
                <a:avLst/>
              </a:prstGeom>
              <a:blipFill rotWithShape="1">
                <a:blip r:embed="rId2"/>
                <a:stretch>
                  <a:fillRect t="-4217" b="-48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179512" y="2877019"/>
                <a:ext cx="1913921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2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877019"/>
                <a:ext cx="1913921" cy="430887"/>
              </a:xfrm>
              <a:prstGeom prst="rect">
                <a:avLst/>
              </a:prstGeom>
              <a:blipFill rotWithShape="1">
                <a:blip r:embed="rId3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4860032" y="1849115"/>
                <a:ext cx="1322029" cy="76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0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𝒃</m:t>
                          </m:r>
                          <m:r>
                            <a:rPr lang="en-US" sz="20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u-RU" sz="2000" b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849115"/>
                <a:ext cx="1322029" cy="76963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992666" y="1997146"/>
                <a:ext cx="264572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𝒚</m:t>
                      </m:r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𝒄𝒐𝒔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𝒃𝒙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&gt;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2666" y="1997146"/>
                <a:ext cx="2645724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2222536" y="2878594"/>
                <a:ext cx="109299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4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  <m:r>
                        <a:rPr lang="id-ID" sz="2400" b="1" i="1" dirty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2536" y="2878594"/>
                <a:ext cx="1092992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3635896" y="2724609"/>
                <a:ext cx="2254207" cy="7696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20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en-US" sz="2000" b="1" i="1" dirty="0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  <m:t>|</m:t>
                          </m:r>
                        </m:den>
                      </m:f>
                      <m:r>
                        <a:rPr lang="en-US" sz="20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0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𝟏𝟐𝟎</m:t>
                          </m:r>
                        </m:e>
                        <m:sup>
                          <m:r>
                            <a:rPr lang="en-US" sz="20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2724609"/>
                <a:ext cx="2254207" cy="7696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179511" y="3971192"/>
                <a:ext cx="2004716" cy="7283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) 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𝒚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2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𝒄𝒐𝒔</m:t>
                      </m:r>
                      <m:f>
                        <m:fPr>
                          <m:ctrlP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200" b="1" i="1" dirty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en-US" sz="2200" b="1" i="1" dirty="0">
                          <a:solidFill>
                            <a:srgbClr val="0070C0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ru-RU" sz="2200" dirty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1" y="3971192"/>
                <a:ext cx="2004716" cy="7283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Прямоугольник 14"/>
              <p:cNvSpPr/>
              <p:nvPr/>
            </p:nvSpPr>
            <p:spPr>
              <a:xfrm>
                <a:off x="2289863" y="3916593"/>
                <a:ext cx="1025665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𝒃</m:t>
                      </m:r>
                      <m:r>
                        <a:rPr lang="en-US" sz="2400" b="1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ru-RU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9863" y="3916593"/>
                <a:ext cx="1025665" cy="78617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3635894" y="3933658"/>
                <a:ext cx="2181879" cy="941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𝑻</m:t>
                      </m:r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1800" b="1" i="1" dirty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𝟑𝟔𝟎</m:t>
                              </m:r>
                            </m:e>
                            <m:sup>
                              <m:r>
                                <a:rPr lang="en-US" sz="1800" b="1" i="1" dirty="0">
                                  <a:solidFill>
                                    <a:srgbClr val="7030A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1" i="1" dirty="0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2000" b="1" i="1" dirty="0">
                                      <a:solidFill>
                                        <a:srgbClr val="7030A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den>
                      </m:f>
                      <m:r>
                        <a:rPr lang="en-US" sz="1800" b="1" i="1" dirty="0" smtClean="0">
                          <a:solidFill>
                            <a:srgbClr val="7030A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1800" b="1" i="1" dirty="0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𝟏𝟎𝟖𝟎</m:t>
                          </m:r>
                        </m:e>
                        <m:sup>
                          <m:r>
                            <a:rPr lang="en-US" sz="1800" b="1" i="1" dirty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ru-RU" sz="20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4" y="3933658"/>
                <a:ext cx="2181879" cy="94173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63586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3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999853" y="953020"/>
                <a:ext cx="280660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𝒊𝒏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𝒂</m:t>
                    </m:r>
                    <m:r>
                      <a:rPr lang="id-ID" sz="2400" b="1" i="1" dirty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tenglama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853" y="953020"/>
                <a:ext cx="2806602" cy="461665"/>
              </a:xfrm>
              <a:prstGeom prst="rect">
                <a:avLst/>
              </a:prstGeom>
              <a:blipFill rotWithShape="1">
                <a:blip r:embed="rId2"/>
                <a:stretch>
                  <a:fillRect t="-9211" r="-2386" b="-302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09" y="1491630"/>
                <a:ext cx="878497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Bizga ma’lumki, </a:t>
                </a:r>
                <a14:m>
                  <m:oMath xmlns:m="http://schemas.openxmlformats.org/officeDocument/2006/math"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−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𝒔𝒊𝒏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⁡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𝒙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 ≤ </m:t>
                    </m:r>
                    <m:r>
                      <a:rPr lang="id-ID" sz="2400" b="1" i="1" dirty="0" smtClean="0">
                        <a:solidFill>
                          <a:srgbClr val="002060"/>
                        </a:solidFill>
                        <a:latin typeface="Cambria Math"/>
                      </a:rPr>
                      <m:t>𝟏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, shuning uchun bu tenglama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|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|&gt;1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bo‘lganida yechimga ega emas.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−1≤ </m:t>
                    </m:r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 smtClean="0">
                        <a:latin typeface="Cambria Math"/>
                      </a:rPr>
                      <m:t> ≤1 </m:t>
                    </m:r>
                  </m:oMath>
                </a14:m>
                <a:r>
                  <a:rPr lang="id-ID" sz="2400" dirty="0">
                    <a:latin typeface="Arial" pitchFamily="34" charset="0"/>
                    <a:cs typeface="Arial" pitchFamily="34" charset="0"/>
                  </a:rPr>
                  <a:t>oraliqda tenglamaning yechimini topish uchun quyidagi ta’rifni kiritamiz.</a:t>
                </a:r>
                <a:endParaRPr lang="ru-RU" sz="24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09" y="1491630"/>
                <a:ext cx="8784976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69" t="-3553" r="-971" b="-111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323528" y="3003798"/>
                <a:ext cx="8766718" cy="175035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𝑎</m:t>
                    </m:r>
                    <m:r>
                      <a:rPr lang="id-ID" sz="2400" i="1" dirty="0">
                        <a:latin typeface="Cambria Math"/>
                      </a:rPr>
                      <m:t>∈[−1; 1] </m:t>
                    </m:r>
                  </m:oMath>
                </a14:m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sonning </a:t>
                </a:r>
                <a:r>
                  <a:rPr lang="id-ID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arksinusi </a:t>
                </a:r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deb sinusi </a:t>
                </a:r>
                <a:r>
                  <a:rPr lang="id-ID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id-ID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ga teng </a:t>
                </a:r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400" i="1" dirty="0" smtClean="0">
                        <a:latin typeface="Cambria Math"/>
                      </a:rPr>
                      <m:t>𝑥</m:t>
                    </m:r>
                    <m:r>
                      <a:rPr lang="id-ID" sz="2400" i="1" dirty="0" smtClean="0"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id-ID" sz="2400" i="1" dirty="0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id-ID" sz="24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son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aytiladi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agar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𝑎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𝜖</m:t>
                    </m:r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id-ID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u </a:t>
                </a:r>
                <a:r>
                  <a:rPr lang="en-US" sz="24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holda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𝒂𝒓𝒄𝒔𝒊𝒏𝒂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=</m:t>
                    </m:r>
                    <m:r>
                      <a:rPr lang="en-US" sz="2400" b="1" i="1" dirty="0" smtClean="0">
                        <a:solidFill>
                          <a:srgbClr val="FF0000"/>
                        </a:solidFill>
                        <a:latin typeface="Cambria Math"/>
                      </a:rPr>
                      <m:t>𝒙</m:t>
                    </m:r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bo‘ladi.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003798"/>
                <a:ext cx="8766718" cy="1750351"/>
              </a:xfrm>
              <a:prstGeom prst="rect">
                <a:avLst/>
              </a:prstGeom>
              <a:blipFill>
                <a:blip r:embed="rId4"/>
                <a:stretch>
                  <a:fillRect l="-1043" t="-2439" r="-626" b="-73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6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0" y="843558"/>
                <a:ext cx="9036496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Tenglamani yechish uchun </a:t>
                </a:r>
                <a:r>
                  <a:rPr lang="en-US" sz="2000" dirty="0" err="1" smtClean="0">
                    <a:latin typeface="Arial" pitchFamily="34" charset="0"/>
                    <a:cs typeface="Arial" pitchFamily="34" charset="0"/>
                  </a:rPr>
                  <a:t>quydagi</a:t>
                </a:r>
                <a:r>
                  <a:rPr lang="en-US" sz="2000" dirty="0" smtClean="0">
                    <a:latin typeface="Arial" pitchFamily="34" charset="0"/>
                    <a:cs typeface="Arial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</m:oMath>
                </a14:m>
                <a:r>
                  <a:rPr lang="id-ID" sz="2000" i="1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 grafigidan </a:t>
                </a:r>
                <a:r>
                  <a:rPr lang="id-ID" sz="2000" dirty="0" smtClean="0">
                    <a:latin typeface="Arial" pitchFamily="34" charset="0"/>
                    <a:cs typeface="Arial" pitchFamily="34" charset="0"/>
                  </a:rPr>
                  <a:t>foydalanamiz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.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43558"/>
                <a:ext cx="9036496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675" t="-6061" r="-472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" name="image127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7788" y="1347614"/>
            <a:ext cx="8280920" cy="1872208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4686486" y="1969914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771827" y="199102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51517" y="3363838"/>
                <a:ext cx="8640960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Grafikdan ko‘rinadiki,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∈[−1; 1]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bo‘lganda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𝑎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[0; 2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𝜋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]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oraliqda </a:t>
                </a:r>
                <a14:m>
                  <m:oMath xmlns:m="http://schemas.openxmlformats.org/officeDocument/2006/math"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𝑦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i="1" dirty="0" smtClean="0">
                        <a:latin typeface="Cambria Math"/>
                        <a:cs typeface="Arial" pitchFamily="34" charset="0"/>
                      </a:rPr>
                      <m:t>𝑠𝑖𝑛𝑥</m:t>
                    </m:r>
                  </m:oMath>
                </a14:m>
                <a:r>
                  <a:rPr lang="id-ID" sz="2000" i="1" dirty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funksiya grafigini abssissalari </a:t>
                </a:r>
                <a14:m>
                  <m:oMath xmlns:m="http://schemas.openxmlformats.org/officeDocument/2006/math">
                    <m:r>
                      <a:rPr lang="id-ID" sz="20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𝑣𝑎</m:t>
                    </m:r>
                    <m:r>
                      <a:rPr lang="id-ID" sz="2000" i="1" dirty="0">
                        <a:latin typeface="Cambria Math"/>
                        <a:cs typeface="Arial" pitchFamily="34" charset="0"/>
                      </a:rPr>
                      <m:t> </m:t>
                    </m:r>
                    <m:r>
                      <a:rPr lang="id-ID" sz="2000" b="1" i="1" dirty="0" smtClean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=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𝝅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−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id-ID" sz="2000" b="1" i="1" baseline="-25000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𝟎</m:t>
                    </m:r>
                    <m:r>
                      <a:rPr lang="id-ID" sz="2000" b="1" i="1" dirty="0">
                        <a:solidFill>
                          <a:srgbClr val="FF0000"/>
                        </a:solidFill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id-ID" sz="2000" dirty="0">
                    <a:latin typeface="Arial" pitchFamily="34" charset="0"/>
                    <a:cs typeface="Arial" pitchFamily="34" charset="0"/>
                  </a:rPr>
                  <a:t>bo‘lgan nuqtalarda kesadi. Bu ikki nuqtani bitta formula orqali yozish mumkin:</a:t>
                </a:r>
                <a:endParaRPr lang="ru-RU" sz="2000" dirty="0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17" y="3363838"/>
                <a:ext cx="8640960" cy="1015663"/>
              </a:xfrm>
              <a:prstGeom prst="rect">
                <a:avLst/>
              </a:prstGeom>
              <a:blipFill rotWithShape="1">
                <a:blip r:embed="rId4"/>
                <a:stretch>
                  <a:fillRect l="-282" t="-2410" r="-987" b="-108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107504" y="4587974"/>
                <a:ext cx="3866319" cy="4308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𝒙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r>
                                <a:rPr lang="id-ID" sz="22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2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𝒏</m:t>
                          </m:r>
                        </m:sup>
                      </m:sSup>
                      <m:func>
                        <m:funcPr>
                          <m:ctrlP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id-ID" sz="2200" b="1" i="0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𝐚𝐫𝐜𝐬𝐢𝐧</m:t>
                          </m:r>
                        </m:fName>
                        <m:e>
                          <m:r>
                            <a:rPr lang="id-ID" sz="22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𝒂</m:t>
                          </m:r>
                        </m:e>
                      </m:func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 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𝒏</m:t>
                      </m:r>
                      <m:r>
                        <a:rPr lang="en-US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, 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r>
                        <a:rPr lang="id-ID" sz="2200" b="1" i="1" dirty="0" smtClean="0">
                          <a:solidFill>
                            <a:srgbClr val="002060"/>
                          </a:solidFill>
                          <a:latin typeface="Cambria Math"/>
                        </a:rPr>
                        <m:t>.</m:t>
                      </m:r>
                    </m:oMath>
                  </m:oMathPara>
                </a14:m>
                <a:endParaRPr lang="ru-RU" sz="22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587974"/>
                <a:ext cx="3866319" cy="43088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4117837" y="4575150"/>
                <a:ext cx="4774640" cy="443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𝒙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id-ID" sz="2200" b="1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id-ID" sz="2200" b="1" i="1" dirty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en-US" sz="2200" b="1" i="1" dirty="0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𝒌</m:t>
                        </m:r>
                      </m:sup>
                    </m:sSup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𝒂𝒓𝒄𝒔𝒊𝒏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⁡</m:t>
                    </m:r>
                    <m:r>
                      <a:rPr lang="id-ID" sz="2200" b="1" i="1" dirty="0" smtClean="0">
                        <a:solidFill>
                          <a:srgbClr val="7030A0"/>
                        </a:solidFill>
                        <a:latin typeface="Cambria Math"/>
                      </a:rPr>
                      <m:t>𝒂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+ 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𝝅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, 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𝒌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 ∈</m:t>
                    </m:r>
                    <m:r>
                      <a:rPr lang="id-ID" sz="2200" b="1" i="1" dirty="0">
                        <a:solidFill>
                          <a:srgbClr val="7030A0"/>
                        </a:solidFill>
                        <a:latin typeface="Cambria Math"/>
                      </a:rPr>
                      <m:t>𝒁</m:t>
                    </m:r>
                  </m:oMath>
                </a14:m>
                <a:r>
                  <a:rPr lang="en-US" sz="2200" b="1" dirty="0" smtClean="0">
                    <a:solidFill>
                      <a:srgbClr val="7030A0"/>
                    </a:solidFill>
                  </a:rPr>
                  <a:t>  </a:t>
                </a:r>
                <a:r>
                  <a:rPr lang="en-US" sz="2200" b="1" dirty="0" smtClean="0">
                    <a:solidFill>
                      <a:srgbClr val="FF0000"/>
                    </a:solidFill>
                  </a:rPr>
                  <a:t>(1)</a:t>
                </a:r>
                <a:endParaRPr lang="ru-RU" sz="2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837" y="4575150"/>
                <a:ext cx="4774640" cy="443711"/>
              </a:xfrm>
              <a:prstGeom prst="rect">
                <a:avLst/>
              </a:prstGeom>
              <a:blipFill rotWithShape="1">
                <a:blip r:embed="rId6"/>
                <a:stretch>
                  <a:fillRect t="-5556" b="-2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135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3" grpId="0"/>
      <p:bldP spid="12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96" y="843558"/>
            <a:ext cx="889248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5" y="1793147"/>
            <a:ext cx="3943338" cy="91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4" y="1755278"/>
            <a:ext cx="4464496" cy="954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63" y="2709680"/>
            <a:ext cx="2437445" cy="942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689" y="3651870"/>
            <a:ext cx="4608512" cy="848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271" y="2839843"/>
            <a:ext cx="2824863" cy="68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871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177" y="855443"/>
            <a:ext cx="6408712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63639"/>
            <a:ext cx="5544616" cy="417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609" y="2067694"/>
            <a:ext cx="6984776" cy="899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65476" y="4083919"/>
            <a:ext cx="8397024" cy="873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8" y="3104384"/>
            <a:ext cx="7045931" cy="916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75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64625"/>
            <a:ext cx="4824536" cy="833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2"/>
          <p:cNvSpPr/>
          <p:nvPr/>
        </p:nvSpPr>
        <p:spPr>
          <a:xfrm>
            <a:off x="0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2" y="122361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Eng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sodda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trigonometrik</a:t>
            </a:r>
            <a:r>
              <a:rPr lang="en-US" sz="28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tenglamalar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2159" y="881246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(1) </a:t>
            </a:r>
            <a:r>
              <a:rPr lang="id-ID" sz="2400" dirty="0" smtClean="0">
                <a:latin typeface="Arial" pitchFamily="34" charset="0"/>
                <a:cs typeface="Arial" pitchFamily="34" charset="0"/>
              </a:rPr>
              <a:t>formulani qo‘lla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sak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: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208" y="2335339"/>
            <a:ext cx="24098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872" y="2344756"/>
            <a:ext cx="2964656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726" y="3398535"/>
            <a:ext cx="3249250" cy="862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4348" y="3435846"/>
            <a:ext cx="4503045" cy="85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50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2368c2cd8a2735ddf2c7012c4124d0e8ed30f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18017</TotalTime>
  <Words>449</Words>
  <Application>Microsoft Office PowerPoint</Application>
  <PresentationFormat>Экран (16:9)</PresentationFormat>
  <Paragraphs>52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Teacher</cp:lastModifiedBy>
  <cp:revision>1450</cp:revision>
  <dcterms:created xsi:type="dcterms:W3CDTF">2020-04-09T07:32:19Z</dcterms:created>
  <dcterms:modified xsi:type="dcterms:W3CDTF">2021-02-04T13:09:23Z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