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687" r:id="rId2"/>
    <p:sldId id="1688" r:id="rId3"/>
    <p:sldId id="1689" r:id="rId4"/>
    <p:sldId id="1690" r:id="rId5"/>
    <p:sldId id="1691" r:id="rId6"/>
    <p:sldId id="1692" r:id="rId7"/>
    <p:sldId id="1693" r:id="rId8"/>
    <p:sldId id="1694" r:id="rId9"/>
    <p:sldId id="1695" r:id="rId10"/>
    <p:sldId id="1696" r:id="rId11"/>
    <p:sldId id="1697" r:id="rId12"/>
    <p:sldId id="1698" r:id="rId13"/>
    <p:sldId id="1699" r:id="rId14"/>
    <p:sldId id="1700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140" d="100"/>
          <a:sy n="140" d="100"/>
        </p:scale>
        <p:origin x="780" y="132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54.png"/><Relationship Id="rId10" Type="http://schemas.openxmlformats.org/officeDocument/2006/relationships/image" Target="../media/image57.png"/><Relationship Id="rId4" Type="http://schemas.openxmlformats.org/officeDocument/2006/relationships/image" Target="../media/image53.png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8748" y="2594581"/>
            <a:ext cx="5328592" cy="128167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en-US" sz="3200" b="1" dirty="0" err="1" smtClean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3200" b="1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9641" y="2341887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5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7" y="870620"/>
            <a:ext cx="89916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8"/>
          <a:stretch/>
        </p:blipFill>
        <p:spPr bwMode="auto">
          <a:xfrm>
            <a:off x="1626121" y="2531740"/>
            <a:ext cx="5505450" cy="69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32" y="3435846"/>
            <a:ext cx="762952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02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915816" y="1074390"/>
                <a:ext cx="282744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⁡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tenglama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074390"/>
                <a:ext cx="2827441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9211" r="-237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07507" y="1635646"/>
                <a:ext cx="878497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≤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⁡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≤ 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uchun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bu tenglama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|</m:t>
                    </m:r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 smtClean="0">
                        <a:latin typeface="Cambria Math"/>
                      </a:rPr>
                      <m:t>|&gt;1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bo‘lganida yechimga ega emas.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−1≤ </m:t>
                    </m:r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 smtClean="0">
                        <a:latin typeface="Cambria Math"/>
                      </a:rPr>
                      <m:t> ≤1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oraliqda tenglamaning yechimini topish uchun quyidagi ta’rifni kiritamiz.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7" y="1635646"/>
                <a:ext cx="8784976" cy="1200329"/>
              </a:xfrm>
              <a:prstGeom prst="rect">
                <a:avLst/>
              </a:prstGeom>
              <a:blipFill rotWithShape="1">
                <a:blip r:embed="rId3"/>
                <a:stretch>
                  <a:fillRect t="-3553" r="-1527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19314" y="3147814"/>
                <a:ext cx="9036493" cy="1200329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>
                        <a:latin typeface="Cambria Math"/>
                      </a:rPr>
                      <m:t>∈[−1; 1] </m:t>
                    </m:r>
                  </m:oMath>
                </a14:m>
                <a:r>
                  <a:rPr lang="id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sonning </a:t>
                </a:r>
                <a:r>
                  <a:rPr lang="en-US" sz="24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arkkosinusi</a:t>
                </a:r>
                <a:r>
                  <a:rPr lang="id-ID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d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</a:t>
                </a:r>
                <a:r>
                  <a:rPr lang="id-ID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sinusi </a:t>
                </a:r>
                <a:r>
                  <a:rPr lang="id-ID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id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 </a:t>
                </a:r>
                <a:r>
                  <a:rPr lang="id-ID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𝑥</m:t>
                    </m:r>
                    <m:r>
                      <a:rPr lang="id-ID" sz="2400" i="1" dirty="0" smtClean="0"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begChr m:val="["/>
                        <m:endChr m:val="]"/>
                        <m:ctrlPr>
                          <a:rPr lang="id-ID" sz="240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0;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</m:d>
                    <m:r>
                      <a:rPr lang="id-ID" sz="24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d-ID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agar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𝑐𝑜𝑠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0;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</m:d>
                  </m:oMath>
                </a14:m>
                <a:r>
                  <a:rPr lang="id-ID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𝒂𝒓𝒄𝒄𝒐𝒔𝒂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14" y="3147814"/>
                <a:ext cx="9036493" cy="1200329"/>
              </a:xfrm>
              <a:prstGeom prst="rect">
                <a:avLst/>
              </a:prstGeom>
              <a:blipFill>
                <a:blip r:embed="rId4"/>
                <a:stretch>
                  <a:fillRect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78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843558"/>
                <a:ext cx="892899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Ta’rifga ko‘ra,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[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; 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]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oraliqda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𝑐𝑜𝑠𝑥</m:t>
                    </m:r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tenglama bitta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𝑎𝑟𝑐𝑐𝑜𝑠𝑎</m:t>
                    </m:r>
                  </m:oMath>
                </a14:m>
                <a:r>
                  <a:rPr lang="id-ID" sz="2400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ildizga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ega.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𝑐𝑜𝑠𝑥</m:t>
                    </m:r>
                  </m:oMath>
                </a14:m>
                <a:r>
                  <a:rPr lang="id-ID" sz="24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funksiya juft bo‘lganligi uchun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[−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]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oraliqda ham bitta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=−</m:t>
                    </m:r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𝑎𝑟𝑐𝑐𝑜𝑠𝑎</m:t>
                    </m:r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yechimga ega.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928992" cy="1200329"/>
              </a:xfrm>
              <a:prstGeom prst="rect">
                <a:avLst/>
              </a:prstGeom>
              <a:blipFill rotWithShape="1">
                <a:blip r:embed="rId2"/>
                <a:stretch>
                  <a:fillRect t="-3553" r="-109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2206417"/>
                <a:ext cx="878497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Funksiyaning davri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 U holda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𝑐𝑜𝑠</m:t>
                    </m:r>
                    <m:r>
                      <a:rPr lang="id-ID" sz="2400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id-ID" sz="2400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400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id-ID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tenglamani yechish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  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uchun </a:t>
                </a:r>
                <a14:m>
                  <m:oMath xmlns:m="http://schemas.openxmlformats.org/officeDocument/2006/math"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=± 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𝒂𝒓𝒄𝒄𝒐𝒔𝒂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𝒌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𝒌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𝝐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𝒁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(2)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formulani hosil qilamiz.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06417"/>
                <a:ext cx="8784976" cy="830997"/>
              </a:xfrm>
              <a:prstGeom prst="rect">
                <a:avLst/>
              </a:prstGeom>
              <a:blipFill>
                <a:blip r:embed="rId3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36701"/>
            <a:ext cx="69151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30538"/>
            <a:ext cx="33718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672" y="3927276"/>
            <a:ext cx="5238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06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99" y="904428"/>
            <a:ext cx="267652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143992"/>
            <a:ext cx="22574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7"/>
          <a:stretch/>
        </p:blipFill>
        <p:spPr bwMode="auto">
          <a:xfrm>
            <a:off x="5652120" y="958701"/>
            <a:ext cx="2228850" cy="888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617"/>
          <a:stretch/>
        </p:blipFill>
        <p:spPr bwMode="auto">
          <a:xfrm>
            <a:off x="1454644" y="1767361"/>
            <a:ext cx="5311901" cy="95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979" y="2613010"/>
            <a:ext cx="61206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(2)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formulaga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ko‘ra tenglamaning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yechimini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66" y="3070934"/>
            <a:ext cx="3647560" cy="823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711" y="3043897"/>
            <a:ext cx="1864593" cy="858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11910"/>
            <a:ext cx="2888457" cy="8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37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676" y="2427734"/>
            <a:ext cx="619268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Darslik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II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qismining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41-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sahifasidagi  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130-131-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mashqning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1-,2-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tartibdagi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misollarini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Cyrl-UZ" sz="2800" b="1" dirty="0"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-2" y="767942"/>
                <a:ext cx="907249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123-mashq.</a:t>
                </a:r>
              </a:p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err="1" smtClean="0">
                        <a:solidFill>
                          <a:srgbClr val="FF0000"/>
                        </a:solidFill>
                        <a:latin typeface="Cambria Math"/>
                      </a:rPr>
                      <m:t>𝒄𝒐𝒔𝒙</m:t>
                    </m:r>
                  </m:oMath>
                </a14:m>
                <a:r>
                  <a:rPr lang="id-ID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funksiyaning </a:t>
                </a:r>
                <a:r>
                  <a:rPr lang="en-US" sz="2400" dirty="0" err="1" smtClean="0"/>
                  <a:t>grafigiga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qarab</a:t>
                </a:r>
                <a:r>
                  <a:rPr lang="en-US" sz="2400" dirty="0" smtClean="0"/>
                  <a:t>,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i="1" dirty="0" smtClean="0">
                        <a:latin typeface="Cambria Math"/>
                      </a:rPr>
                      <m:t>; </m:t>
                    </m:r>
                  </m:oMath>
                </a14:m>
                <a:endParaRPr lang="en-US" sz="2400" i="1" dirty="0" smtClean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err="1" smtClean="0"/>
                  <a:t>funksiyalar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garfiklarini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yasang</a:t>
                </a:r>
                <a:r>
                  <a:rPr lang="en-US" sz="2400" dirty="0"/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767942"/>
                <a:ext cx="9072498" cy="1200329"/>
              </a:xfrm>
              <a:prstGeom prst="rect">
                <a:avLst/>
              </a:prstGeom>
              <a:blipFill rotWithShape="1">
                <a:blip r:embed="rId2"/>
                <a:stretch>
                  <a:fillRect t="-3553" b="-10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83718"/>
            <a:ext cx="8964992" cy="269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107504" y="2973814"/>
            <a:ext cx="896499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97986" y="2965906"/>
            <a:ext cx="5167" cy="12541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51520" y="4220026"/>
            <a:ext cx="8856726" cy="2570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1520" y="1968271"/>
                <a:ext cx="218842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68271"/>
                <a:ext cx="2188420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27424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767942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123-mashqning </a:t>
            </a:r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yechimi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24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59" y="1491630"/>
            <a:ext cx="882097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89503" y="3728511"/>
            <a:ext cx="896499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46166" y="2669461"/>
            <a:ext cx="5167" cy="10544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6763" y="2673518"/>
            <a:ext cx="8856726" cy="2570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42040" y="1214966"/>
                <a:ext cx="20617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40" y="1214966"/>
                <a:ext cx="2061783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833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-2" y="767942"/>
                <a:ext cx="9072498" cy="1014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124-mashq.</a:t>
                </a:r>
              </a:p>
              <a:p>
                <a:pPr algn="ctr"/>
                <a:r>
                  <a:rPr lang="en-US" sz="2400" dirty="0" err="1" smtClean="0"/>
                  <a:t>Funksiyaning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davrini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aniqlang</a:t>
                </a:r>
                <a:r>
                  <a:rPr lang="en-US" sz="2400" dirty="0" smtClean="0"/>
                  <a:t>: 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i="1" dirty="0" smtClean="0">
                        <a:latin typeface="Cambria Math"/>
                      </a:rPr>
                      <m:t>; 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𝒄𝒐𝒔</m:t>
                    </m:r>
                    <m:d>
                      <m:dPr>
                        <m:ctrlP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2400" b="1" i="1" dirty="0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e>
                    </m:d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767942"/>
                <a:ext cx="9072498" cy="1014380"/>
              </a:xfrm>
              <a:prstGeom prst="rect">
                <a:avLst/>
              </a:prstGeom>
              <a:blipFill rotWithShape="1">
                <a:blip r:embed="rId2"/>
                <a:stretch>
                  <a:fillRect t="-4217" b="-48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79512" y="2877019"/>
                <a:ext cx="191392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77019"/>
                <a:ext cx="1913921" cy="430887"/>
              </a:xfrm>
              <a:prstGeom prst="rect">
                <a:avLst/>
              </a:prstGeom>
              <a:blipFill rotWithShape="1">
                <a:blip r:embed="rId3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860032" y="1849115"/>
                <a:ext cx="1322029" cy="7696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𝑻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20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849115"/>
                <a:ext cx="1322029" cy="76963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92666" y="1997146"/>
                <a:ext cx="26457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id-ID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𝒃𝒙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&gt;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666" y="1997146"/>
                <a:ext cx="2645724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222536" y="2878594"/>
                <a:ext cx="10929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536" y="2878594"/>
                <a:ext cx="1092992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635896" y="2724609"/>
                <a:ext cx="2254207" cy="7696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𝑻</m:t>
                      </m:r>
                      <m:r>
                        <a:rPr lang="en-US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20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|</m:t>
                          </m:r>
                        </m:den>
                      </m:f>
                      <m:r>
                        <a:rPr lang="en-US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𝟏𝟐𝟎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724609"/>
                <a:ext cx="2254207" cy="76963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9511" y="3971192"/>
                <a:ext cx="2004716" cy="728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3971192"/>
                <a:ext cx="2004716" cy="7283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289863" y="3916593"/>
                <a:ext cx="1025665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863" y="3916593"/>
                <a:ext cx="1025665" cy="7861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635894" y="3933658"/>
                <a:ext cx="2181879" cy="941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𝑻</m:t>
                      </m:r>
                      <m:r>
                        <a:rPr lang="en-US" sz="18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8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18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18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1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8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𝟏𝟎𝟖𝟎</m:t>
                          </m:r>
                        </m:e>
                        <m:sup>
                          <m:r>
                            <a:rPr lang="en-US" sz="18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4" y="3933658"/>
                <a:ext cx="2181879" cy="94173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66358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3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999853" y="953020"/>
                <a:ext cx="280660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𝒔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𝒊𝒏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⁡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tenglama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853" y="953020"/>
                <a:ext cx="2806602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9211" r="-2386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9509" y="1491630"/>
                <a:ext cx="878497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Bizga ma’lumki,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≤ 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⁡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≤ 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, shuning uchun bu tenglama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|</m:t>
                    </m:r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 smtClean="0">
                        <a:latin typeface="Cambria Math"/>
                      </a:rPr>
                      <m:t>|&gt;1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bo‘lganida yechimga ega emas.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−1≤ </m:t>
                    </m:r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 smtClean="0">
                        <a:latin typeface="Cambria Math"/>
                      </a:rPr>
                      <m:t> ≤1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oraliqda tenglamaning yechimini topish uchun quyidagi ta’rifni kiritamiz.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09" y="1491630"/>
                <a:ext cx="8784976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69" t="-3553" r="-971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23528" y="3003798"/>
                <a:ext cx="8766718" cy="1750351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>
                        <a:latin typeface="Cambria Math"/>
                      </a:rPr>
                      <m:t>∈[−1; 1] </m:t>
                    </m:r>
                  </m:oMath>
                </a14:m>
                <a:r>
                  <a:rPr lang="id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sonning </a:t>
                </a:r>
                <a:r>
                  <a:rPr lang="id-ID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arksinusi </a:t>
                </a:r>
                <a:r>
                  <a:rPr lang="id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sinusi </a:t>
                </a:r>
                <a:r>
                  <a:rPr lang="id-ID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id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 </a:t>
                </a:r>
                <a:r>
                  <a:rPr lang="id-ID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𝑥</m:t>
                    </m:r>
                    <m:r>
                      <a:rPr lang="id-ID" sz="2400" i="1" dirty="0" smtClean="0"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begChr m:val="["/>
                        <m:endChr m:val="]"/>
                        <m:ctrlPr>
                          <a:rPr lang="id-ID" sz="240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id-ID" sz="24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d-ID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agar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𝑠𝑖𝑛𝑥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id-ID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𝒂𝒓𝒄𝒔𝒊𝒏𝒂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003798"/>
                <a:ext cx="8766718" cy="1750351"/>
              </a:xfrm>
              <a:prstGeom prst="rect">
                <a:avLst/>
              </a:prstGeom>
              <a:blipFill>
                <a:blip r:embed="rId4"/>
                <a:stretch>
                  <a:fillRect l="-1043" t="-2439" r="-626" b="-7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8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843558"/>
                <a:ext cx="903649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Tenglamani yechish uchun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quydagi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𝑠𝑖𝑛𝑥</m:t>
                    </m:r>
                  </m:oMath>
                </a14:m>
                <a:r>
                  <a:rPr lang="id-ID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funksiya grafigidan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foydalanamiz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43558"/>
                <a:ext cx="9036496" cy="400110"/>
              </a:xfrm>
              <a:prstGeom prst="rect">
                <a:avLst/>
              </a:prstGeom>
              <a:blipFill rotWithShape="1">
                <a:blip r:embed="rId2"/>
                <a:stretch>
                  <a:fillRect l="-675" t="-6061" r="-472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image12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7788" y="1347614"/>
            <a:ext cx="8280920" cy="1872208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4686486" y="196991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771827" y="1991028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51517" y="3363838"/>
                <a:ext cx="864096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Grafikdan ko‘rinadiki,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∈[−1; 1]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bo‘lganda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funksiya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[0; 2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𝜋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]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oraliqda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𝑠𝑖𝑛𝑥</m:t>
                    </m:r>
                  </m:oMath>
                </a14:m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funksiya grafigini abssissalari </a:t>
                </a:r>
                <a14:m>
                  <m:oMath xmlns:m="http://schemas.openxmlformats.org/officeDocument/2006/math">
                    <m:r>
                      <a:rPr lang="id-ID" sz="20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000" b="1" i="1" baseline="-25000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𝑣𝑎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id-ID" sz="20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000" b="1" i="1" baseline="-25000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id-ID" sz="2000" b="1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b="1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  <m:r>
                      <a:rPr lang="id-ID" sz="2000" b="1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id-ID" sz="2000" b="1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000" b="1" i="1" baseline="-25000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000" b="1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bo‘lgan nuqtalarda kesadi. Bu ikki nuqtani bitta formula orqali yozish mumkin: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7" y="3363838"/>
                <a:ext cx="8640960" cy="1015663"/>
              </a:xfrm>
              <a:prstGeom prst="rect">
                <a:avLst/>
              </a:prstGeom>
              <a:blipFill rotWithShape="1">
                <a:blip r:embed="rId4"/>
                <a:stretch>
                  <a:fillRect l="-282" t="-2410" r="-987" b="-10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7504" y="4587974"/>
                <a:ext cx="386631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sz="22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d-ID" sz="2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id-ID" sz="2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2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func>
                        <m:funcPr>
                          <m:ctrlPr>
                            <a:rPr lang="id-ID" sz="2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id-ID" sz="2200" b="1" i="0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𝐚𝐫𝐜𝐬𝐢𝐧</m:t>
                          </m:r>
                        </m:fName>
                        <m:e>
                          <m:r>
                            <a:rPr lang="id-ID" sz="22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func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587974"/>
                <a:ext cx="3866319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117837" y="4575150"/>
                <a:ext cx="4774640" cy="4437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sz="22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d-ID" sz="2200" b="1" i="1" dirty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d-ID" sz="2200" b="1" i="1" dirty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id-ID" sz="2200" b="1" i="1" dirty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200" b="1" i="1" dirty="0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p>
                    </m:sSup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𝒂𝒓𝒄𝒔𝒊𝒏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⁡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𝒂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+ 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𝝅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𝒌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𝒌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 ∈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200" b="1" dirty="0" smtClean="0">
                    <a:solidFill>
                      <a:srgbClr val="7030A0"/>
                    </a:solidFill>
                  </a:rPr>
                  <a:t>  </a:t>
                </a:r>
                <a:r>
                  <a:rPr lang="en-US" sz="2200" b="1" dirty="0" smtClean="0">
                    <a:solidFill>
                      <a:srgbClr val="FF0000"/>
                    </a:solidFill>
                  </a:rPr>
                  <a:t>(1)</a:t>
                </a:r>
                <a:endParaRPr lang="ru-RU" sz="2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837" y="4575150"/>
                <a:ext cx="4774640" cy="443711"/>
              </a:xfrm>
              <a:prstGeom prst="rect">
                <a:avLst/>
              </a:prstGeom>
              <a:blipFill rotWithShape="1">
                <a:blip r:embed="rId6"/>
                <a:stretch>
                  <a:fillRect t="-5556" b="-2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35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96" y="843558"/>
            <a:ext cx="889248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35" y="1793147"/>
            <a:ext cx="3943338" cy="91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494" y="1755278"/>
            <a:ext cx="4464496" cy="954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63" y="2709680"/>
            <a:ext cx="2437445" cy="942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689" y="3651870"/>
            <a:ext cx="4608512" cy="84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271" y="2839843"/>
            <a:ext cx="2824863" cy="6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7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177" y="855443"/>
            <a:ext cx="640871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3639"/>
            <a:ext cx="5544616" cy="41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09" y="2067694"/>
            <a:ext cx="6984776" cy="89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5476" y="4083919"/>
            <a:ext cx="8397024" cy="873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28" y="3104384"/>
            <a:ext cx="7045931" cy="916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7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64625"/>
            <a:ext cx="4824536" cy="833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159" y="881246"/>
            <a:ext cx="3284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(1)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formulani qo‘lla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208" y="2335339"/>
            <a:ext cx="24098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872" y="2344756"/>
            <a:ext cx="2964656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26" y="3398535"/>
            <a:ext cx="3249250" cy="86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348" y="3435846"/>
            <a:ext cx="4503045" cy="851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50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18017</TotalTime>
  <Words>449</Words>
  <Application>Microsoft Office PowerPoint</Application>
  <PresentationFormat>Экран (16:9)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1450</cp:revision>
  <dcterms:created xsi:type="dcterms:W3CDTF">2020-04-09T07:32:19Z</dcterms:created>
  <dcterms:modified xsi:type="dcterms:W3CDTF">2021-02-04T13:09:23Z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