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1"/>
  </p:notesMasterIdLst>
  <p:sldIdLst>
    <p:sldId id="256" r:id="rId3"/>
    <p:sldId id="257" r:id="rId4"/>
    <p:sldId id="266" r:id="rId5"/>
    <p:sldId id="267" r:id="rId6"/>
    <p:sldId id="265" r:id="rId7"/>
    <p:sldId id="268" r:id="rId8"/>
    <p:sldId id="259" r:id="rId9"/>
    <p:sldId id="262" r:id="rId10"/>
    <p:sldId id="263" r:id="rId11"/>
    <p:sldId id="264" r:id="rId12"/>
    <p:sldId id="269" r:id="rId13"/>
    <p:sldId id="270" r:id="rId14"/>
    <p:sldId id="271" r:id="rId15"/>
    <p:sldId id="272" r:id="rId16"/>
    <p:sldId id="273" r:id="rId17"/>
    <p:sldId id="274" r:id="rId18"/>
    <p:sldId id="260" r:id="rId19"/>
    <p:sldId id="261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B5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19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C5B06A-AD4E-4AF8-95C1-25DFD31ABD0C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00CC11-D62A-461A-A098-BFE4E1E912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298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sr-Latn-CS" altLang="ru-RU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E7EB013-6A07-4BD3-8E5D-AF41C49A0293}" type="slidenum">
              <a:rPr lang="hr-HR" altLang="ru-RU" sz="1200"/>
              <a:pPr eaLnBrk="1" hangingPunct="1"/>
              <a:t>11</a:t>
            </a:fld>
            <a:endParaRPr lang="hr-HR" altLang="ru-RU" sz="1200"/>
          </a:p>
        </p:txBody>
      </p:sp>
    </p:spTree>
    <p:extLst>
      <p:ext uri="{BB962C8B-B14F-4D97-AF65-F5344CB8AC3E}">
        <p14:creationId xmlns:p14="http://schemas.microsoft.com/office/powerpoint/2010/main" val="2483351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r-Latn-CS" altLang="ru-RU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524EF70-2EF3-4031-9360-FE71D92DF2FC}" type="slidenum">
              <a:rPr lang="hr-HR" altLang="ru-RU" sz="1200"/>
              <a:pPr eaLnBrk="1" hangingPunct="1"/>
              <a:t>15</a:t>
            </a:fld>
            <a:endParaRPr lang="hr-HR" altLang="ru-RU" sz="1200"/>
          </a:p>
        </p:txBody>
      </p:sp>
    </p:spTree>
    <p:extLst>
      <p:ext uri="{BB962C8B-B14F-4D97-AF65-F5344CB8AC3E}">
        <p14:creationId xmlns:p14="http://schemas.microsoft.com/office/powerpoint/2010/main" val="2752154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147C-8656-4A13-97FB-AB18D5B57622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64697-5292-4F81-987E-FDF305741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030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147C-8656-4A13-97FB-AB18D5B57622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64697-5292-4F81-987E-FDF305741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465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147C-8656-4A13-97FB-AB18D5B57622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64697-5292-4F81-987E-FDF305741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914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9267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8422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738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7439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4907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1320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5244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525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147C-8656-4A13-97FB-AB18D5B57622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64697-5292-4F81-987E-FDF305741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5725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4718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8519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781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147C-8656-4A13-97FB-AB18D5B57622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64697-5292-4F81-987E-FDF305741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61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147C-8656-4A13-97FB-AB18D5B57622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64697-5292-4F81-987E-FDF305741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325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147C-8656-4A13-97FB-AB18D5B57622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64697-5292-4F81-987E-FDF305741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040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147C-8656-4A13-97FB-AB18D5B57622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64697-5292-4F81-987E-FDF305741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587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147C-8656-4A13-97FB-AB18D5B57622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64697-5292-4F81-987E-FDF305741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802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147C-8656-4A13-97FB-AB18D5B57622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64697-5292-4F81-987E-FDF305741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01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147C-8656-4A13-97FB-AB18D5B57622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64697-5292-4F81-987E-FDF305741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79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A147C-8656-4A13-97FB-AB18D5B57622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64697-5292-4F81-987E-FDF305741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110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123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gif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71500" y="122237"/>
            <a:ext cx="10929938" cy="1577975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500" y="2187575"/>
            <a:ext cx="10929938" cy="4070349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uz-Cyrl-UZ" sz="60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6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</a:t>
            </a:r>
            <a:r>
              <a:rPr lang="de-DE" sz="6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STUNDE:</a:t>
            </a:r>
          </a:p>
          <a:p>
            <a:r>
              <a:rPr lang="de-DE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„Berufe“</a:t>
            </a:r>
          </a:p>
          <a:p>
            <a:endParaRPr lang="de-DE" sz="6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544050" y="242887"/>
            <a:ext cx="1343025" cy="1343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  <a:p>
            <a:pPr algn="ctr"/>
            <a:r>
              <a:rPr lang="ru-RU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428" y="408260"/>
            <a:ext cx="1364098" cy="10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64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0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Antworten auf die Fragen! Weil-Sätze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614363"/>
            <a:ext cx="11530013" cy="6043612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2800" i="1" dirty="0">
                <a:latin typeface="Arial" panose="020B0604020202020204" pitchFamily="34" charset="0"/>
                <a:cs typeface="Arial" panose="020B0604020202020204" pitchFamily="34" charset="0"/>
              </a:rPr>
              <a:t>Warum will Christoph Ingenieur werden?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2800" i="1" dirty="0">
                <a:latin typeface="Arial" panose="020B0604020202020204" pitchFamily="34" charset="0"/>
                <a:cs typeface="Arial" panose="020B0604020202020204" pitchFamily="34" charset="0"/>
              </a:rPr>
              <a:t>Weil er sich am meisten </a:t>
            </a:r>
            <a:r>
              <a:rPr lang="de-DE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für </a:t>
            </a:r>
            <a:r>
              <a:rPr lang="de-DE" sz="2800" i="1" dirty="0">
                <a:latin typeface="Arial" panose="020B0604020202020204" pitchFamily="34" charset="0"/>
                <a:cs typeface="Arial" panose="020B0604020202020204" pitchFamily="34" charset="0"/>
              </a:rPr>
              <a:t>Technik interessiert</a:t>
            </a:r>
            <a:r>
              <a:rPr lang="de-DE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de-DE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Warum will </a:t>
            </a:r>
            <a:r>
              <a:rPr lang="de-DE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Katharina Polizistin </a:t>
            </a:r>
            <a:r>
              <a:rPr lang="de-DE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werden</a:t>
            </a:r>
            <a:r>
              <a:rPr lang="de-DE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de-DE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de-DE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Warum will </a:t>
            </a:r>
            <a:r>
              <a:rPr lang="de-DE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Nabila Kämpferin gegen Hunger und Armut werden?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de-DE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de-DE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Warum will </a:t>
            </a:r>
            <a:r>
              <a:rPr lang="de-DE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Philipp Designer werden?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de-DE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de-DE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Warum </a:t>
            </a:r>
            <a:r>
              <a:rPr lang="de-DE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wollen  Florian und Clarissa gutes </a:t>
            </a:r>
            <a:r>
              <a:rPr lang="de-DE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Einkommen,eigenes</a:t>
            </a:r>
            <a:r>
              <a:rPr lang="de-DE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Haus und </a:t>
            </a:r>
            <a:r>
              <a:rPr lang="de-DE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Familie haben.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de-DE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de-DE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Warum </a:t>
            </a:r>
            <a:r>
              <a:rPr lang="de-DE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 </a:t>
            </a:r>
            <a:r>
              <a:rPr lang="de-DE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Luisa Tennisspielerin  </a:t>
            </a:r>
            <a:r>
              <a:rPr lang="de-DE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werden?</a:t>
            </a:r>
          </a:p>
          <a:p>
            <a:pPr algn="l"/>
            <a:endParaRPr lang="de-DE" sz="2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5750" y="5889130"/>
            <a:ext cx="363073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b="0" cap="none" spc="0" dirty="0" smtClean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Weil sie Tennis gut spielt.</a:t>
            </a:r>
            <a:endParaRPr lang="ru-RU" sz="2400" b="0" cap="none" spc="0" dirty="0">
              <a:ln w="0"/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71887" y="4539855"/>
            <a:ext cx="536480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b="0" cap="none" spc="0" dirty="0" smtClean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Weil ihnen Karriere das Wichtigste ist.</a:t>
            </a:r>
            <a:endParaRPr lang="ru-RU" sz="2400" b="0" cap="none" spc="0" dirty="0">
              <a:ln w="0"/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7175" y="3645546"/>
            <a:ext cx="42346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b="0" cap="none" spc="0" dirty="0" smtClean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Weil er gut zeichnet und malt.</a:t>
            </a:r>
            <a:endParaRPr lang="ru-RU" sz="2400" b="0" cap="none" spc="0" dirty="0">
              <a:ln w="0"/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4325" y="2727127"/>
            <a:ext cx="550586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b="0" cap="none" spc="0" dirty="0" smtClean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Weil sie anderen Menschen helfen will.</a:t>
            </a:r>
            <a:endParaRPr lang="ru-RU" sz="2400" b="0" cap="none" spc="0" dirty="0">
              <a:ln w="0"/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5750" y="1874342"/>
            <a:ext cx="461139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b="0" cap="none" spc="0" dirty="0" smtClean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Weil ihr Gerechtigkeit wichtig ist.</a:t>
            </a:r>
            <a:endParaRPr lang="ru-RU" sz="2400" b="0" cap="none" spc="0" dirty="0">
              <a:ln w="0"/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6157913" y="1528763"/>
            <a:ext cx="17287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357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709614" y="1000125"/>
            <a:ext cx="6443663" cy="1125538"/>
          </a:xfrm>
        </p:spPr>
        <p:txBody>
          <a:bodyPr/>
          <a:lstStyle/>
          <a:p>
            <a:pPr eaLnBrk="1" hangingPunct="1"/>
            <a:r>
              <a:rPr lang="hr-HR" altLang="ru-RU" sz="6600" b="1" i="1" dirty="0"/>
              <a:t>Nebens</a:t>
            </a:r>
            <a:r>
              <a:rPr lang="en-US" altLang="ru-RU" sz="6600" b="1" i="1" dirty="0">
                <a:cs typeface="Arial" panose="020B0604020202020204" pitchFamily="34" charset="0"/>
              </a:rPr>
              <a:t>ä</a:t>
            </a:r>
            <a:r>
              <a:rPr lang="hr-HR" altLang="ru-RU" sz="6600" b="1" i="1" dirty="0">
                <a:cs typeface="Arial" panose="020B0604020202020204" pitchFamily="34" charset="0"/>
              </a:rPr>
              <a:t>tze</a:t>
            </a:r>
            <a:endParaRPr lang="en-US" altLang="ru-RU" sz="6600" b="1" i="1" dirty="0">
              <a:cs typeface="Arial" panose="020B0604020202020204" pitchFamily="34" charset="0"/>
            </a:endParaRPr>
          </a:p>
        </p:txBody>
      </p:sp>
      <p:pic>
        <p:nvPicPr>
          <p:cNvPr id="16388" name="Picture 4" descr="Bankles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875" y="2500312"/>
            <a:ext cx="4030449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6351587" y="2751138"/>
            <a:ext cx="4573588" cy="3592513"/>
          </a:xfrm>
          <a:prstGeom prst="cloudCallout">
            <a:avLst>
              <a:gd name="adj1" fmla="val -81421"/>
              <a:gd name="adj2" fmla="val -36153"/>
            </a:avLst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 dirty="0">
                <a:solidFill>
                  <a:schemeClr val="tx2"/>
                </a:solidFill>
              </a:rPr>
              <a:t>Uh, das mit </a:t>
            </a:r>
            <a:r>
              <a:rPr lang="hr-HR" altLang="ru-RU" dirty="0"/>
              <a:t>wenn, weil </a:t>
            </a:r>
            <a:r>
              <a:rPr lang="hr-HR" altLang="ru-RU" dirty="0">
                <a:solidFill>
                  <a:schemeClr val="tx1"/>
                </a:solidFill>
              </a:rPr>
              <a:t>und</a:t>
            </a:r>
            <a:r>
              <a:rPr lang="hr-HR" altLang="ru-RU" dirty="0"/>
              <a:t> dass, </a:t>
            </a:r>
            <a:r>
              <a:rPr lang="hr-HR" altLang="ru-RU" dirty="0">
                <a:solidFill>
                  <a:schemeClr val="tx1"/>
                </a:solidFill>
              </a:rPr>
              <a:t>das lerne ich schon zwei Tage.</a:t>
            </a:r>
            <a:endParaRPr lang="hr-HR" altLang="ru-RU" dirty="0"/>
          </a:p>
          <a:p>
            <a:pPr algn="ctr" eaLnBrk="1" hangingPunct="1"/>
            <a:endParaRPr lang="hr-HR" altLang="ru-RU" dirty="0">
              <a:solidFill>
                <a:schemeClr val="tx2"/>
              </a:solidFill>
            </a:endParaRP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314325" y="0"/>
            <a:ext cx="11530013" cy="871538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6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848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1638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95438" y="1409702"/>
            <a:ext cx="3059113" cy="2205037"/>
          </a:xfrm>
        </p:spPr>
        <p:txBody>
          <a:bodyPr/>
          <a:lstStyle/>
          <a:p>
            <a:pPr algn="l" eaLnBrk="1" hangingPunct="1"/>
            <a:r>
              <a:rPr lang="hr-HR" altLang="ru-RU" sz="4000" dirty="0">
                <a:solidFill>
                  <a:srgbClr val="FF0000"/>
                </a:solidFill>
                <a:cs typeface="Arial" panose="020B0604020202020204" pitchFamily="34" charset="0"/>
              </a:rPr>
              <a:t>	WAS?  </a:t>
            </a:r>
          </a:p>
          <a:p>
            <a:pPr algn="l" eaLnBrk="1" hangingPunct="1"/>
            <a:r>
              <a:rPr lang="hr-HR" altLang="ru-RU" sz="4000" dirty="0">
                <a:solidFill>
                  <a:srgbClr val="FF0000"/>
                </a:solidFill>
                <a:cs typeface="Arial" panose="020B0604020202020204" pitchFamily="34" charset="0"/>
              </a:rPr>
              <a:t>	DASS…</a:t>
            </a:r>
            <a:r>
              <a:rPr lang="hr-HR" altLang="ru-RU" sz="4000" dirty="0">
                <a:cs typeface="Arial" panose="020B0604020202020204" pitchFamily="34" charset="0"/>
              </a:rPr>
              <a:t>   </a:t>
            </a:r>
            <a:endParaRPr lang="en-US" altLang="ru-RU" sz="4000" dirty="0">
              <a:cs typeface="Arial" panose="020B0604020202020204" pitchFamily="34" charset="0"/>
            </a:endParaRPr>
          </a:p>
        </p:txBody>
      </p:sp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1919288" y="4508501"/>
            <a:ext cx="8064500" cy="1008063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>
                <a:solidFill>
                  <a:schemeClr val="tx1"/>
                </a:solidFill>
              </a:rPr>
              <a:t>Meine Mutti sagt oft, </a:t>
            </a:r>
            <a:r>
              <a:rPr lang="hr-HR" altLang="ru-RU"/>
              <a:t>dass </a:t>
            </a:r>
            <a:r>
              <a:rPr lang="hr-HR" altLang="ru-RU">
                <a:solidFill>
                  <a:schemeClr val="tx1"/>
                </a:solidFill>
              </a:rPr>
              <a:t>ich faul </a:t>
            </a:r>
            <a:r>
              <a:rPr lang="hr-HR" altLang="ru-RU"/>
              <a:t>bin</a:t>
            </a:r>
            <a:r>
              <a:rPr lang="hr-HR" altLang="ru-RU">
                <a:solidFill>
                  <a:schemeClr val="tx1"/>
                </a:solidFill>
              </a:rPr>
              <a:t>.</a:t>
            </a:r>
            <a:r>
              <a:rPr lang="hr-HR" altLang="ru-RU"/>
              <a:t> </a:t>
            </a:r>
            <a:endParaRPr lang="hr-HR" altLang="ru-RU">
              <a:solidFill>
                <a:schemeClr val="tx1"/>
              </a:solidFill>
            </a:endParaRPr>
          </a:p>
        </p:txBody>
      </p:sp>
      <p:sp>
        <p:nvSpPr>
          <p:cNvPr id="2054" name="AutoShape 6"/>
          <p:cNvSpPr>
            <a:spLocks noChangeArrowheads="1"/>
          </p:cNvSpPr>
          <p:nvPr/>
        </p:nvSpPr>
        <p:spPr bwMode="auto">
          <a:xfrm>
            <a:off x="1919289" y="5589588"/>
            <a:ext cx="8066087" cy="1008062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 dirty="0">
                <a:solidFill>
                  <a:schemeClr val="tx1"/>
                </a:solidFill>
              </a:rPr>
              <a:t>Ich bin froh,</a:t>
            </a:r>
            <a:r>
              <a:rPr lang="hr-HR" altLang="ru-RU" dirty="0"/>
              <a:t>dass </a:t>
            </a:r>
            <a:r>
              <a:rPr lang="hr-HR" altLang="ru-RU" dirty="0">
                <a:solidFill>
                  <a:schemeClr val="tx1"/>
                </a:solidFill>
              </a:rPr>
              <a:t>wir</a:t>
            </a:r>
            <a:r>
              <a:rPr lang="hr-HR" altLang="ru-RU" dirty="0"/>
              <a:t> </a:t>
            </a:r>
            <a:r>
              <a:rPr lang="hr-HR" altLang="ru-RU" dirty="0">
                <a:solidFill>
                  <a:schemeClr val="tx1"/>
                </a:solidFill>
              </a:rPr>
              <a:t>positiv </a:t>
            </a:r>
            <a:r>
              <a:rPr lang="hr-HR" altLang="ru-RU" dirty="0"/>
              <a:t>denken</a:t>
            </a:r>
            <a:r>
              <a:rPr lang="hr-HR" alt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055" name="AutoShape 7"/>
          <p:cNvSpPr>
            <a:spLocks noChangeArrowheads="1"/>
          </p:cNvSpPr>
          <p:nvPr/>
        </p:nvSpPr>
        <p:spPr bwMode="auto">
          <a:xfrm>
            <a:off x="1919288" y="3357563"/>
            <a:ext cx="8064500" cy="1008062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>
                <a:solidFill>
                  <a:schemeClr val="tx1"/>
                </a:solidFill>
              </a:rPr>
              <a:t>Mein Vater sagt immer, </a:t>
            </a:r>
            <a:r>
              <a:rPr lang="hr-HR" altLang="ru-RU"/>
              <a:t>dass</a:t>
            </a:r>
            <a:r>
              <a:rPr lang="hr-HR" altLang="ru-RU">
                <a:solidFill>
                  <a:schemeClr val="tx1"/>
                </a:solidFill>
              </a:rPr>
              <a:t> ich wenig </a:t>
            </a:r>
            <a:r>
              <a:rPr lang="hr-HR" altLang="ru-RU"/>
              <a:t>lerne</a:t>
            </a:r>
            <a:r>
              <a:rPr lang="hr-HR" altLang="ru-RU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058" name="AutoShape 10"/>
          <p:cNvSpPr>
            <a:spLocks noChangeArrowheads="1"/>
          </p:cNvSpPr>
          <p:nvPr/>
        </p:nvSpPr>
        <p:spPr bwMode="auto">
          <a:xfrm>
            <a:off x="7367588" y="857249"/>
            <a:ext cx="2735262" cy="2643188"/>
          </a:xfrm>
          <a:prstGeom prst="wedgeEllipseCallout">
            <a:avLst>
              <a:gd name="adj1" fmla="val 77972"/>
              <a:gd name="adj2" fmla="val 4032"/>
            </a:avLst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/>
              <a:t>Was </a:t>
            </a:r>
            <a:r>
              <a:rPr lang="hr-HR" altLang="ru-RU">
                <a:solidFill>
                  <a:schemeClr val="accent2"/>
                </a:solidFill>
              </a:rPr>
              <a:t>sagen unsere Eltern?</a:t>
            </a:r>
            <a:endParaRPr lang="hr-HR" altLang="ru-RU"/>
          </a:p>
        </p:txBody>
      </p:sp>
      <p:sp>
        <p:nvSpPr>
          <p:cNvPr id="10" name="Заголовок 3"/>
          <p:cNvSpPr txBox="1">
            <a:spLocks/>
          </p:cNvSpPr>
          <p:nvPr/>
        </p:nvSpPr>
        <p:spPr>
          <a:xfrm>
            <a:off x="338137" y="0"/>
            <a:ext cx="11530013" cy="871538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6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20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build="p"/>
      <p:bldP spid="2053" grpId="0" animBg="1"/>
      <p:bldP spid="2054" grpId="0" animBg="1"/>
      <p:bldP spid="2055" grpId="0" animBg="1"/>
      <p:bldP spid="205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995363" y="1404939"/>
            <a:ext cx="5003800" cy="981075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hr-HR" altLang="ru-RU" dirty="0" smtClean="0">
                <a:solidFill>
                  <a:srgbClr val="FF0000"/>
                </a:solidFill>
              </a:rPr>
              <a:t>	WANN? </a:t>
            </a:r>
            <a:br>
              <a:rPr lang="hr-HR" altLang="ru-RU" dirty="0" smtClean="0">
                <a:solidFill>
                  <a:srgbClr val="FF0000"/>
                </a:solidFill>
              </a:rPr>
            </a:br>
            <a:r>
              <a:rPr lang="hr-HR" altLang="ru-RU" dirty="0" smtClean="0">
                <a:solidFill>
                  <a:srgbClr val="FF0000"/>
                </a:solidFill>
              </a:rPr>
              <a:t>	</a:t>
            </a:r>
            <a:r>
              <a:rPr lang="hr-HR" altLang="ru-RU" dirty="0" smtClean="0">
                <a:solidFill>
                  <a:schemeClr val="accent2"/>
                </a:solidFill>
              </a:rPr>
              <a:t>WENN…</a:t>
            </a:r>
            <a:endParaRPr lang="hr-HR" altLang="ru-RU" dirty="0" smtClean="0"/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1731962" y="2889251"/>
            <a:ext cx="5976938" cy="1223962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>
                <a:solidFill>
                  <a:schemeClr val="tx1"/>
                </a:solidFill>
              </a:rPr>
              <a:t>Komm zu mir, </a:t>
            </a:r>
            <a:r>
              <a:rPr lang="hr-HR" altLang="ru-RU"/>
              <a:t>wenn </a:t>
            </a:r>
            <a:r>
              <a:rPr lang="hr-HR" altLang="ru-RU">
                <a:solidFill>
                  <a:schemeClr val="tx1"/>
                </a:solidFill>
              </a:rPr>
              <a:t>du Zeit</a:t>
            </a:r>
            <a:r>
              <a:rPr lang="hr-HR" altLang="ru-RU"/>
              <a:t> hast</a:t>
            </a:r>
            <a:r>
              <a:rPr lang="hr-HR" altLang="ru-RU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1789113" y="4187826"/>
            <a:ext cx="5976938" cy="1223962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>
                <a:solidFill>
                  <a:schemeClr val="tx1"/>
                </a:solidFill>
              </a:rPr>
              <a:t>Spielt mit uns, </a:t>
            </a:r>
            <a:r>
              <a:rPr lang="hr-HR" altLang="ru-RU"/>
              <a:t>wenn </a:t>
            </a:r>
            <a:r>
              <a:rPr lang="hr-HR" altLang="ru-RU">
                <a:solidFill>
                  <a:schemeClr val="tx1"/>
                </a:solidFill>
              </a:rPr>
              <a:t>ihr </a:t>
            </a:r>
            <a:r>
              <a:rPr lang="hr-HR" altLang="ru-RU"/>
              <a:t>wollt</a:t>
            </a:r>
            <a:r>
              <a:rPr lang="hr-HR" altLang="ru-RU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4103" name="AutoShape 7"/>
          <p:cNvSpPr>
            <a:spLocks noChangeArrowheads="1"/>
          </p:cNvSpPr>
          <p:nvPr/>
        </p:nvSpPr>
        <p:spPr bwMode="auto">
          <a:xfrm>
            <a:off x="1760537" y="5427664"/>
            <a:ext cx="7200900" cy="1296987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hr-HR" altLang="ru-RU" dirty="0">
                <a:solidFill>
                  <a:schemeClr val="tx1"/>
                </a:solidFill>
              </a:rPr>
              <a:t>Lerne mit mir, </a:t>
            </a:r>
            <a:r>
              <a:rPr lang="hr-HR" altLang="ru-RU" dirty="0"/>
              <a:t>wenn</a:t>
            </a:r>
            <a:r>
              <a:rPr lang="hr-HR" altLang="ru-RU" dirty="0">
                <a:solidFill>
                  <a:schemeClr val="tx1"/>
                </a:solidFill>
              </a:rPr>
              <a:t> du Lust dazu </a:t>
            </a:r>
            <a:r>
              <a:rPr lang="hr-HR" altLang="ru-RU" dirty="0"/>
              <a:t>hast</a:t>
            </a:r>
            <a:r>
              <a:rPr lang="hr-HR" altLang="ru-RU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4106" name="AutoShape 10"/>
          <p:cNvSpPr>
            <a:spLocks noChangeArrowheads="1"/>
          </p:cNvSpPr>
          <p:nvPr/>
        </p:nvSpPr>
        <p:spPr bwMode="auto">
          <a:xfrm>
            <a:off x="6180138" y="1331913"/>
            <a:ext cx="4248150" cy="1223962"/>
          </a:xfrm>
          <a:prstGeom prst="wedgeEllipseCallout">
            <a:avLst>
              <a:gd name="adj1" fmla="val 11546"/>
              <a:gd name="adj2" fmla="val 103306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 dirty="0"/>
              <a:t>Wann</a:t>
            </a:r>
            <a:r>
              <a:rPr lang="hr-HR" altLang="ru-RU" dirty="0">
                <a:solidFill>
                  <a:schemeClr val="tx1"/>
                </a:solidFill>
              </a:rPr>
              <a:t> spielen wir?</a:t>
            </a:r>
            <a:endParaRPr lang="en-US" altLang="ru-RU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pic>
        <p:nvPicPr>
          <p:cNvPr id="4107" name="Picture 11" descr="Keckseren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0457" y="2528887"/>
            <a:ext cx="2417682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Заголовок 3"/>
          <p:cNvSpPr txBox="1">
            <a:spLocks/>
          </p:cNvSpPr>
          <p:nvPr/>
        </p:nvSpPr>
        <p:spPr>
          <a:xfrm>
            <a:off x="338137" y="0"/>
            <a:ext cx="11530013" cy="871538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6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431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101" grpId="0" animBg="1"/>
      <p:bldP spid="4102" grpId="0" animBg="1"/>
      <p:bldP spid="4103" grpId="0" animBg="1"/>
      <p:bldP spid="410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09575" y="885825"/>
            <a:ext cx="2700338" cy="2349500"/>
          </a:xfrm>
        </p:spPr>
        <p:txBody>
          <a:bodyPr/>
          <a:lstStyle/>
          <a:p>
            <a:pPr eaLnBrk="1" hangingPunct="1"/>
            <a:r>
              <a:rPr lang="hr-HR" altLang="ru-RU" dirty="0" smtClean="0">
                <a:solidFill>
                  <a:srgbClr val="FF0000"/>
                </a:solidFill>
              </a:rPr>
              <a:t>WARUM?</a:t>
            </a:r>
            <a:r>
              <a:rPr lang="hr-HR" altLang="ru-RU" dirty="0" smtClean="0">
                <a:solidFill>
                  <a:schemeClr val="accent2"/>
                </a:solidFill>
              </a:rPr>
              <a:t>WEIL…</a:t>
            </a:r>
            <a:r>
              <a:rPr lang="hr-HR" altLang="ru-RU" dirty="0" smtClean="0">
                <a:solidFill>
                  <a:srgbClr val="FF0000"/>
                </a:solidFill>
              </a:rPr>
              <a:t>                                                                                                                        </a:t>
            </a:r>
            <a:endParaRPr lang="hr-HR" altLang="ru-RU" dirty="0" smtClean="0"/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8582025" y="846138"/>
            <a:ext cx="3384550" cy="2525712"/>
          </a:xfrm>
          <a:prstGeom prst="wedgeEllipseCallout">
            <a:avLst>
              <a:gd name="adj1" fmla="val 56051"/>
              <a:gd name="adj2" fmla="val 7644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>
                <a:solidFill>
                  <a:schemeClr val="tx1"/>
                </a:solidFill>
              </a:rPr>
              <a:t>Ich lache, </a:t>
            </a:r>
            <a:r>
              <a:rPr lang="hr-HR" altLang="ru-RU"/>
              <a:t>weil </a:t>
            </a:r>
            <a:r>
              <a:rPr lang="hr-HR" altLang="ru-RU">
                <a:solidFill>
                  <a:schemeClr val="tx1"/>
                </a:solidFill>
              </a:rPr>
              <a:t>ich gl</a:t>
            </a:r>
            <a:r>
              <a:rPr lang="en-US" altLang="ru-RU">
                <a:solidFill>
                  <a:schemeClr val="tx1"/>
                </a:solidFill>
                <a:cs typeface="Arial" panose="020B0604020202020204" pitchFamily="34" charset="0"/>
              </a:rPr>
              <a:t>ü</a:t>
            </a:r>
            <a:r>
              <a:rPr lang="hr-HR" altLang="ru-RU">
                <a:solidFill>
                  <a:schemeClr val="tx1"/>
                </a:solidFill>
                <a:cs typeface="Arial" panose="020B0604020202020204" pitchFamily="34" charset="0"/>
              </a:rPr>
              <a:t>cklich bin.</a:t>
            </a:r>
            <a:endParaRPr lang="en-US" altLang="ru-RU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2719388" y="3136900"/>
            <a:ext cx="5976938" cy="1295400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>
                <a:solidFill>
                  <a:schemeClr val="tx1"/>
                </a:solidFill>
              </a:rPr>
              <a:t>Ich weine, </a:t>
            </a:r>
            <a:r>
              <a:rPr lang="hr-HR" altLang="ru-RU"/>
              <a:t>weil </a:t>
            </a:r>
            <a:r>
              <a:rPr lang="hr-HR" altLang="ru-RU">
                <a:solidFill>
                  <a:schemeClr val="tx1"/>
                </a:solidFill>
              </a:rPr>
              <a:t>ich traurig </a:t>
            </a:r>
            <a:r>
              <a:rPr lang="hr-HR" altLang="ru-RU"/>
              <a:t>bin</a:t>
            </a:r>
            <a:r>
              <a:rPr lang="hr-HR" altLang="ru-RU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2747962" y="4375150"/>
            <a:ext cx="5976938" cy="1296988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>
                <a:solidFill>
                  <a:schemeClr val="tx1"/>
                </a:solidFill>
              </a:rPr>
              <a:t>Du schl</a:t>
            </a:r>
            <a:r>
              <a:rPr lang="en-US" altLang="ru-RU">
                <a:solidFill>
                  <a:schemeClr val="tx1"/>
                </a:solidFill>
                <a:cs typeface="Arial" panose="020B0604020202020204" pitchFamily="34" charset="0"/>
              </a:rPr>
              <a:t>ä</a:t>
            </a:r>
            <a:r>
              <a:rPr lang="hr-HR" altLang="ru-RU">
                <a:solidFill>
                  <a:schemeClr val="tx1"/>
                </a:solidFill>
                <a:cs typeface="Arial" panose="020B0604020202020204" pitchFamily="34" charset="0"/>
              </a:rPr>
              <a:t>fst, </a:t>
            </a:r>
            <a:r>
              <a:rPr lang="hr-HR" altLang="ru-RU">
                <a:cs typeface="Arial" panose="020B0604020202020204" pitchFamily="34" charset="0"/>
              </a:rPr>
              <a:t>weil </a:t>
            </a:r>
            <a:r>
              <a:rPr lang="hr-HR" altLang="ru-RU">
                <a:solidFill>
                  <a:schemeClr val="tx1"/>
                </a:solidFill>
                <a:cs typeface="Arial" panose="020B0604020202020204" pitchFamily="34" charset="0"/>
              </a:rPr>
              <a:t>du m</a:t>
            </a:r>
            <a:r>
              <a:rPr lang="en-US" altLang="ru-RU">
                <a:solidFill>
                  <a:schemeClr val="tx1"/>
                </a:solidFill>
                <a:cs typeface="Arial" panose="020B0604020202020204" pitchFamily="34" charset="0"/>
              </a:rPr>
              <a:t>ü</a:t>
            </a:r>
            <a:r>
              <a:rPr lang="hr-HR" altLang="ru-RU">
                <a:solidFill>
                  <a:schemeClr val="tx1"/>
                </a:solidFill>
                <a:cs typeface="Arial" panose="020B0604020202020204" pitchFamily="34" charset="0"/>
              </a:rPr>
              <a:t>de </a:t>
            </a:r>
            <a:r>
              <a:rPr lang="hr-HR" altLang="ru-RU">
                <a:cs typeface="Arial" panose="020B0604020202020204" pitchFamily="34" charset="0"/>
              </a:rPr>
              <a:t>bist</a:t>
            </a:r>
            <a:r>
              <a:rPr lang="hr-HR" altLang="ru-RU">
                <a:solidFill>
                  <a:schemeClr val="tx1"/>
                </a:solidFill>
                <a:cs typeface="Arial" panose="020B0604020202020204" pitchFamily="34" charset="0"/>
              </a:rPr>
              <a:t>.</a:t>
            </a:r>
            <a:endParaRPr lang="en-US" altLang="ru-RU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2719388" y="5634037"/>
            <a:ext cx="5976938" cy="1223963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 dirty="0">
                <a:solidFill>
                  <a:schemeClr val="tx1"/>
                </a:solidFill>
              </a:rPr>
              <a:t>Er trinkt, </a:t>
            </a:r>
            <a:r>
              <a:rPr lang="hr-HR" altLang="ru-RU" dirty="0"/>
              <a:t>weil </a:t>
            </a:r>
            <a:r>
              <a:rPr lang="hr-HR" altLang="ru-RU" dirty="0">
                <a:solidFill>
                  <a:schemeClr val="tx1"/>
                </a:solidFill>
              </a:rPr>
              <a:t>er Durst </a:t>
            </a:r>
            <a:r>
              <a:rPr lang="hr-HR" altLang="ru-RU" dirty="0"/>
              <a:t>hat</a:t>
            </a:r>
            <a:r>
              <a:rPr lang="hr-HR" alt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338137" y="0"/>
            <a:ext cx="11530013" cy="871538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6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701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6149" grpId="0" animBg="1"/>
      <p:bldP spid="6150" grpId="0" animBg="1"/>
      <p:bldP spid="6151" grpId="0" animBg="1"/>
      <p:bldP spid="615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AutoShape 4"/>
          <p:cNvSpPr>
            <a:spLocks noChangeArrowheads="1"/>
          </p:cNvSpPr>
          <p:nvPr/>
        </p:nvSpPr>
        <p:spPr bwMode="auto">
          <a:xfrm>
            <a:off x="2003426" y="906464"/>
            <a:ext cx="2160587" cy="649287"/>
          </a:xfrm>
          <a:prstGeom prst="star8">
            <a:avLst>
              <a:gd name="adj" fmla="val 38250"/>
            </a:avLst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 dirty="0">
                <a:solidFill>
                  <a:schemeClr val="tx1"/>
                </a:solidFill>
              </a:rPr>
              <a:t>weil</a:t>
            </a:r>
          </a:p>
        </p:txBody>
      </p:sp>
      <p:sp>
        <p:nvSpPr>
          <p:cNvPr id="7173" name="AutoShape 5"/>
          <p:cNvSpPr>
            <a:spLocks noChangeArrowheads="1"/>
          </p:cNvSpPr>
          <p:nvPr/>
        </p:nvSpPr>
        <p:spPr bwMode="auto">
          <a:xfrm>
            <a:off x="5378450" y="1125538"/>
            <a:ext cx="2089150" cy="647700"/>
          </a:xfrm>
          <a:prstGeom prst="star8">
            <a:avLst>
              <a:gd name="adj" fmla="val 38250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 dirty="0">
                <a:solidFill>
                  <a:schemeClr val="tx1"/>
                </a:solidFill>
              </a:rPr>
              <a:t>dass</a:t>
            </a:r>
          </a:p>
        </p:txBody>
      </p:sp>
      <p:sp>
        <p:nvSpPr>
          <p:cNvPr id="7174" name="AutoShape 6"/>
          <p:cNvSpPr>
            <a:spLocks noChangeArrowheads="1"/>
          </p:cNvSpPr>
          <p:nvPr/>
        </p:nvSpPr>
        <p:spPr bwMode="auto">
          <a:xfrm>
            <a:off x="9151939" y="1020764"/>
            <a:ext cx="2124075" cy="792163"/>
          </a:xfrm>
          <a:prstGeom prst="star8">
            <a:avLst>
              <a:gd name="adj" fmla="val 38250"/>
            </a:avLst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>
                <a:solidFill>
                  <a:schemeClr val="tx1"/>
                </a:solidFill>
              </a:rPr>
              <a:t>wenn</a:t>
            </a:r>
          </a:p>
        </p:txBody>
      </p:sp>
      <p:sp>
        <p:nvSpPr>
          <p:cNvPr id="7179" name="AutoShape 11"/>
          <p:cNvSpPr>
            <a:spLocks noChangeArrowheads="1"/>
          </p:cNvSpPr>
          <p:nvPr/>
        </p:nvSpPr>
        <p:spPr bwMode="auto">
          <a:xfrm>
            <a:off x="1774826" y="3068639"/>
            <a:ext cx="8569325" cy="720725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>
                <a:solidFill>
                  <a:schemeClr val="tx1"/>
                </a:solidFill>
              </a:rPr>
              <a:t>Sie kommt nach Hause,            sie kann.</a:t>
            </a:r>
          </a:p>
        </p:txBody>
      </p:sp>
      <p:sp>
        <p:nvSpPr>
          <p:cNvPr id="7180" name="AutoShape 12"/>
          <p:cNvSpPr>
            <a:spLocks noChangeArrowheads="1"/>
          </p:cNvSpPr>
          <p:nvPr/>
        </p:nvSpPr>
        <p:spPr bwMode="auto">
          <a:xfrm>
            <a:off x="1774826" y="3789364"/>
            <a:ext cx="8569325" cy="719137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>
                <a:solidFill>
                  <a:schemeClr val="tx1"/>
                </a:solidFill>
              </a:rPr>
              <a:t>Er hat gesehen,             Robert krank ist.</a:t>
            </a:r>
          </a:p>
        </p:txBody>
      </p:sp>
      <p:sp>
        <p:nvSpPr>
          <p:cNvPr id="7181" name="AutoShape 13"/>
          <p:cNvSpPr>
            <a:spLocks noChangeArrowheads="1"/>
          </p:cNvSpPr>
          <p:nvPr/>
        </p:nvSpPr>
        <p:spPr bwMode="auto">
          <a:xfrm>
            <a:off x="1774826" y="4508500"/>
            <a:ext cx="8569325" cy="719138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 dirty="0">
                <a:solidFill>
                  <a:schemeClr val="tx1"/>
                </a:solidFill>
              </a:rPr>
              <a:t>Sie sagen uns,             das doof ist.</a:t>
            </a:r>
          </a:p>
        </p:txBody>
      </p:sp>
      <p:sp>
        <p:nvSpPr>
          <p:cNvPr id="7182" name="AutoShape 14"/>
          <p:cNvSpPr>
            <a:spLocks noChangeArrowheads="1"/>
          </p:cNvSpPr>
          <p:nvPr/>
        </p:nvSpPr>
        <p:spPr bwMode="auto">
          <a:xfrm>
            <a:off x="1774826" y="5229226"/>
            <a:ext cx="8569325" cy="720725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 dirty="0">
                <a:solidFill>
                  <a:schemeClr val="tx1"/>
                </a:solidFill>
              </a:rPr>
              <a:t>Oma backt Kuchen,              sie Zeit hat.</a:t>
            </a:r>
          </a:p>
        </p:txBody>
      </p:sp>
      <p:sp>
        <p:nvSpPr>
          <p:cNvPr id="7183" name="AutoShape 15"/>
          <p:cNvSpPr>
            <a:spLocks noChangeArrowheads="1"/>
          </p:cNvSpPr>
          <p:nvPr/>
        </p:nvSpPr>
        <p:spPr bwMode="auto">
          <a:xfrm>
            <a:off x="1774826" y="5876926"/>
            <a:ext cx="8569325" cy="720725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>
                <a:solidFill>
                  <a:schemeClr val="tx1"/>
                </a:solidFill>
              </a:rPr>
              <a:t>Marko hat gute Noten,           er viel lernt.</a:t>
            </a:r>
          </a:p>
        </p:txBody>
      </p:sp>
      <p:sp>
        <p:nvSpPr>
          <p:cNvPr id="7186" name="AutoShape 18"/>
          <p:cNvSpPr>
            <a:spLocks noChangeArrowheads="1"/>
          </p:cNvSpPr>
          <p:nvPr/>
        </p:nvSpPr>
        <p:spPr bwMode="auto">
          <a:xfrm>
            <a:off x="5375275" y="3860801"/>
            <a:ext cx="1296988" cy="576263"/>
          </a:xfrm>
          <a:prstGeom prst="horizontalScroll">
            <a:avLst>
              <a:gd name="adj" fmla="val 12500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 dirty="0">
                <a:solidFill>
                  <a:schemeClr val="tx1"/>
                </a:solidFill>
              </a:rPr>
              <a:t>dass</a:t>
            </a:r>
          </a:p>
        </p:txBody>
      </p:sp>
      <p:sp>
        <p:nvSpPr>
          <p:cNvPr id="7189" name="AutoShape 21"/>
          <p:cNvSpPr>
            <a:spLocks noChangeArrowheads="1"/>
          </p:cNvSpPr>
          <p:nvPr/>
        </p:nvSpPr>
        <p:spPr bwMode="auto">
          <a:xfrm>
            <a:off x="6053139" y="5302251"/>
            <a:ext cx="1368425" cy="612774"/>
          </a:xfrm>
          <a:prstGeom prst="horizontalScroll">
            <a:avLst>
              <a:gd name="adj" fmla="val 12500"/>
            </a:avLst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 dirty="0">
                <a:solidFill>
                  <a:schemeClr val="tx1"/>
                </a:solidFill>
              </a:rPr>
              <a:t>wenn</a:t>
            </a:r>
          </a:p>
        </p:txBody>
      </p:sp>
      <p:sp>
        <p:nvSpPr>
          <p:cNvPr id="7190" name="AutoShape 22"/>
          <p:cNvSpPr>
            <a:spLocks noChangeArrowheads="1"/>
          </p:cNvSpPr>
          <p:nvPr/>
        </p:nvSpPr>
        <p:spPr bwMode="auto">
          <a:xfrm>
            <a:off x="6383338" y="6021389"/>
            <a:ext cx="1225550" cy="650874"/>
          </a:xfrm>
          <a:prstGeom prst="horizontalScroll">
            <a:avLst>
              <a:gd name="adj" fmla="val 12500"/>
            </a:avLst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 dirty="0">
                <a:solidFill>
                  <a:schemeClr val="tx1"/>
                </a:solidFill>
              </a:rPr>
              <a:t>weil</a:t>
            </a:r>
          </a:p>
        </p:txBody>
      </p:sp>
      <p:sp>
        <p:nvSpPr>
          <p:cNvPr id="7196" name="AutoShape 28"/>
          <p:cNvSpPr>
            <a:spLocks noChangeArrowheads="1"/>
          </p:cNvSpPr>
          <p:nvPr/>
        </p:nvSpPr>
        <p:spPr bwMode="auto">
          <a:xfrm>
            <a:off x="1847851" y="2205038"/>
            <a:ext cx="8424863" cy="792162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 dirty="0">
                <a:solidFill>
                  <a:schemeClr val="tx1"/>
                </a:solidFill>
              </a:rPr>
              <a:t>                       Ich kann nicht lernen,             ich m</a:t>
            </a:r>
            <a:r>
              <a:rPr lang="en-US" altLang="ru-RU" dirty="0">
                <a:solidFill>
                  <a:schemeClr val="tx1"/>
                </a:solidFill>
                <a:cs typeface="Arial" panose="020B0604020202020204" pitchFamily="34" charset="0"/>
              </a:rPr>
              <a:t>ü</a:t>
            </a:r>
            <a:r>
              <a:rPr lang="hr-HR" altLang="ru-RU" dirty="0">
                <a:solidFill>
                  <a:schemeClr val="tx1"/>
                </a:solidFill>
                <a:cs typeface="Arial" panose="020B0604020202020204" pitchFamily="34" charset="0"/>
              </a:rPr>
              <a:t>de bin.</a:t>
            </a:r>
            <a:r>
              <a:rPr lang="hr-HR" altLang="ru-RU" dirty="0">
                <a:solidFill>
                  <a:schemeClr val="tx1"/>
                </a:solidFill>
              </a:rPr>
              <a:t>                        </a:t>
            </a:r>
          </a:p>
        </p:txBody>
      </p:sp>
      <p:sp>
        <p:nvSpPr>
          <p:cNvPr id="7198" name="AutoShape 30"/>
          <p:cNvSpPr>
            <a:spLocks noChangeArrowheads="1"/>
          </p:cNvSpPr>
          <p:nvPr/>
        </p:nvSpPr>
        <p:spPr bwMode="auto">
          <a:xfrm>
            <a:off x="6096000" y="2349501"/>
            <a:ext cx="1150938" cy="576263"/>
          </a:xfrm>
          <a:prstGeom prst="horizontalScroll">
            <a:avLst>
              <a:gd name="adj" fmla="val 12500"/>
            </a:avLst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 dirty="0">
                <a:solidFill>
                  <a:schemeClr val="tx1"/>
                </a:solidFill>
              </a:rPr>
              <a:t>weil</a:t>
            </a:r>
          </a:p>
        </p:txBody>
      </p:sp>
      <p:sp>
        <p:nvSpPr>
          <p:cNvPr id="7199" name="AutoShape 31"/>
          <p:cNvSpPr>
            <a:spLocks noChangeArrowheads="1"/>
          </p:cNvSpPr>
          <p:nvPr/>
        </p:nvSpPr>
        <p:spPr bwMode="auto">
          <a:xfrm>
            <a:off x="5591176" y="4581525"/>
            <a:ext cx="1368425" cy="661988"/>
          </a:xfrm>
          <a:prstGeom prst="horizontalScroll">
            <a:avLst>
              <a:gd name="adj" fmla="val 12500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 dirty="0">
                <a:solidFill>
                  <a:schemeClr val="tx1"/>
                </a:solidFill>
              </a:rPr>
              <a:t>dass</a:t>
            </a:r>
          </a:p>
        </p:txBody>
      </p:sp>
      <p:sp>
        <p:nvSpPr>
          <p:cNvPr id="7200" name="AutoShape 32"/>
          <p:cNvSpPr>
            <a:spLocks noChangeArrowheads="1"/>
          </p:cNvSpPr>
          <p:nvPr/>
        </p:nvSpPr>
        <p:spPr bwMode="auto">
          <a:xfrm>
            <a:off x="6757988" y="3198813"/>
            <a:ext cx="1209675" cy="601662"/>
          </a:xfrm>
          <a:prstGeom prst="horizontalScroll">
            <a:avLst>
              <a:gd name="adj" fmla="val 12500"/>
            </a:avLst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 dirty="0">
                <a:solidFill>
                  <a:schemeClr val="tx1"/>
                </a:solidFill>
              </a:rPr>
              <a:t>wenn</a:t>
            </a:r>
          </a:p>
        </p:txBody>
      </p:sp>
      <p:sp>
        <p:nvSpPr>
          <p:cNvPr id="19" name="Заголовок 3"/>
          <p:cNvSpPr txBox="1">
            <a:spLocks/>
          </p:cNvSpPr>
          <p:nvPr/>
        </p:nvSpPr>
        <p:spPr>
          <a:xfrm>
            <a:off x="657225" y="0"/>
            <a:ext cx="11210925" cy="871538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Ergänze die Sätze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189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770" decel="1000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770" decel="100000"/>
                                        <p:tgtEl>
                                          <p:spTgt spid="719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0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6" dur="770" fill="hold"/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0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8" dur="770" fill="hold"/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770" decel="100000"/>
                                        <p:tgtEl>
                                          <p:spTgt spid="72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770" decel="100000"/>
                                        <p:tgtEl>
                                          <p:spTgt spid="720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17" dur="770" fill="hold"/>
                                        <p:tgtEl>
                                          <p:spTgt spid="7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19" dur="770" fill="hold"/>
                                        <p:tgtEl>
                                          <p:spTgt spid="7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770" decel="1000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6" dur="770" decel="100000"/>
                                        <p:tgtEl>
                                          <p:spTgt spid="718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8" dur="77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30" dur="77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770" decel="100000"/>
                                        <p:tgtEl>
                                          <p:spTgt spid="71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7" dur="770" decel="100000"/>
                                        <p:tgtEl>
                                          <p:spTgt spid="719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39" dur="77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41" dur="77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770" decel="1000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770" decel="100000"/>
                                        <p:tgtEl>
                                          <p:spTgt spid="718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0" dur="77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52" dur="77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 nodeType="clickPar">
                      <p:stCondLst>
                        <p:cond delay="indefinite"/>
                      </p:stCondLst>
                      <p:childTnLst>
                        <p:par>
                          <p:cTn id="1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770" decel="1000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9" dur="770" decel="100000"/>
                                        <p:tgtEl>
                                          <p:spTgt spid="719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1" dur="77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3" dur="77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animBg="1"/>
      <p:bldP spid="7173" grpId="0" animBg="1"/>
      <p:bldP spid="7174" grpId="0" animBg="1"/>
      <p:bldP spid="7179" grpId="0" animBg="1"/>
      <p:bldP spid="7180" grpId="0" animBg="1"/>
      <p:bldP spid="7181" grpId="0" animBg="1"/>
      <p:bldP spid="7182" grpId="0" animBg="1"/>
      <p:bldP spid="7183" grpId="0" animBg="1"/>
      <p:bldP spid="7186" grpId="0" animBg="1"/>
      <p:bldP spid="7189" grpId="0" animBg="1"/>
      <p:bldP spid="7190" grpId="0" animBg="1"/>
      <p:bldP spid="7196" grpId="0" animBg="1"/>
      <p:bldP spid="7198" grpId="0" animBg="1"/>
      <p:bldP spid="7199" grpId="0" animBg="1"/>
      <p:bldP spid="720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AutoShape 6"/>
          <p:cNvSpPr>
            <a:spLocks noChangeArrowheads="1"/>
          </p:cNvSpPr>
          <p:nvPr/>
        </p:nvSpPr>
        <p:spPr bwMode="auto">
          <a:xfrm>
            <a:off x="1962152" y="2114550"/>
            <a:ext cx="5832475" cy="863600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/>
              <a:t>Wann </a:t>
            </a:r>
            <a:r>
              <a:rPr lang="hr-HR" altLang="ru-RU">
                <a:solidFill>
                  <a:schemeClr val="tx1"/>
                </a:solidFill>
              </a:rPr>
              <a:t>kommst du zu uns?</a:t>
            </a:r>
            <a:endParaRPr lang="hr-HR" altLang="ru-RU"/>
          </a:p>
        </p:txBody>
      </p:sp>
      <p:sp>
        <p:nvSpPr>
          <p:cNvPr id="15371" name="AutoShape 11"/>
          <p:cNvSpPr>
            <a:spLocks noChangeArrowheads="1"/>
          </p:cNvSpPr>
          <p:nvPr/>
        </p:nvSpPr>
        <p:spPr bwMode="auto">
          <a:xfrm>
            <a:off x="1919288" y="2894013"/>
            <a:ext cx="7345362" cy="863600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>
                <a:solidFill>
                  <a:schemeClr val="tx1"/>
                </a:solidFill>
              </a:rPr>
              <a:t>Ich komme, </a:t>
            </a:r>
            <a:r>
              <a:rPr lang="hr-HR" altLang="ru-RU"/>
              <a:t>wenn </a:t>
            </a:r>
            <a:r>
              <a:rPr lang="hr-HR" altLang="ru-RU">
                <a:solidFill>
                  <a:schemeClr val="tx1"/>
                </a:solidFill>
              </a:rPr>
              <a:t>ich</a:t>
            </a:r>
            <a:r>
              <a:rPr lang="hr-HR" altLang="ru-RU"/>
              <a:t> kann</a:t>
            </a:r>
            <a:r>
              <a:rPr lang="hr-HR" altLang="ru-RU">
                <a:solidFill>
                  <a:schemeClr val="accent2"/>
                </a:solidFill>
              </a:rPr>
              <a:t>.</a:t>
            </a:r>
            <a:endParaRPr lang="hr-HR" altLang="ru-RU">
              <a:solidFill>
                <a:schemeClr val="tx1"/>
              </a:solidFill>
            </a:endParaRPr>
          </a:p>
        </p:txBody>
      </p:sp>
      <p:sp>
        <p:nvSpPr>
          <p:cNvPr id="15372" name="AutoShape 12"/>
          <p:cNvSpPr>
            <a:spLocks noChangeArrowheads="1"/>
          </p:cNvSpPr>
          <p:nvPr/>
        </p:nvSpPr>
        <p:spPr bwMode="auto">
          <a:xfrm>
            <a:off x="1919289" y="3671889"/>
            <a:ext cx="6408737" cy="865187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/>
              <a:t>Was</a:t>
            </a:r>
            <a:r>
              <a:rPr lang="hr-HR" altLang="ru-RU">
                <a:solidFill>
                  <a:schemeClr val="accent2"/>
                </a:solidFill>
              </a:rPr>
              <a:t> </a:t>
            </a:r>
            <a:r>
              <a:rPr lang="hr-HR" altLang="ru-RU">
                <a:solidFill>
                  <a:schemeClr val="tx1"/>
                </a:solidFill>
              </a:rPr>
              <a:t>hast du gesagt?</a:t>
            </a:r>
            <a:endParaRPr lang="hr-HR" altLang="ru-RU"/>
          </a:p>
        </p:txBody>
      </p:sp>
      <p:sp>
        <p:nvSpPr>
          <p:cNvPr id="15373" name="AutoShape 13"/>
          <p:cNvSpPr>
            <a:spLocks noChangeArrowheads="1"/>
          </p:cNvSpPr>
          <p:nvPr/>
        </p:nvSpPr>
        <p:spPr bwMode="auto">
          <a:xfrm>
            <a:off x="1933576" y="4392613"/>
            <a:ext cx="7272337" cy="865188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>
                <a:solidFill>
                  <a:schemeClr val="tx1"/>
                </a:solidFill>
              </a:rPr>
              <a:t>Ich habe gesagt, </a:t>
            </a:r>
            <a:r>
              <a:rPr lang="hr-HR" altLang="ru-RU"/>
              <a:t>dass </a:t>
            </a:r>
            <a:r>
              <a:rPr lang="hr-HR" altLang="ru-RU">
                <a:solidFill>
                  <a:schemeClr val="tx1"/>
                </a:solidFill>
              </a:rPr>
              <a:t>ich m</a:t>
            </a:r>
            <a:r>
              <a:rPr lang="en-US" altLang="ru-RU">
                <a:solidFill>
                  <a:schemeClr val="tx1"/>
                </a:solidFill>
                <a:cs typeface="Arial" panose="020B0604020202020204" pitchFamily="34" charset="0"/>
              </a:rPr>
              <a:t>ü</a:t>
            </a:r>
            <a:r>
              <a:rPr lang="hr-HR" altLang="ru-RU">
                <a:solidFill>
                  <a:schemeClr val="tx1"/>
                </a:solidFill>
                <a:cs typeface="Arial" panose="020B0604020202020204" pitchFamily="34" charset="0"/>
              </a:rPr>
              <a:t>de</a:t>
            </a:r>
            <a:r>
              <a:rPr lang="hr-HR" altLang="ru-RU"/>
              <a:t> </a:t>
            </a:r>
            <a:r>
              <a:rPr lang="hr-HR" altLang="ru-RU">
                <a:solidFill>
                  <a:schemeClr val="accent2"/>
                </a:solidFill>
                <a:cs typeface="Arial" panose="020B0604020202020204" pitchFamily="34" charset="0"/>
              </a:rPr>
              <a:t> </a:t>
            </a:r>
            <a:r>
              <a:rPr lang="hr-HR" altLang="ru-RU">
                <a:cs typeface="Arial" panose="020B0604020202020204" pitchFamily="34" charset="0"/>
              </a:rPr>
              <a:t>bin</a:t>
            </a:r>
            <a:r>
              <a:rPr lang="hr-HR" altLang="ru-RU">
                <a:solidFill>
                  <a:schemeClr val="accent2"/>
                </a:solidFill>
                <a:cs typeface="Arial" panose="020B0604020202020204" pitchFamily="34" charset="0"/>
              </a:rPr>
              <a:t>.</a:t>
            </a:r>
            <a:r>
              <a:rPr lang="hr-HR" altLang="ru-RU">
                <a:solidFill>
                  <a:schemeClr val="accent2"/>
                </a:solidFill>
              </a:rPr>
              <a:t> </a:t>
            </a:r>
            <a:endParaRPr lang="hr-HR" altLang="ru-RU">
              <a:solidFill>
                <a:schemeClr val="tx1"/>
              </a:solidFill>
            </a:endParaRPr>
          </a:p>
        </p:txBody>
      </p:sp>
      <p:sp>
        <p:nvSpPr>
          <p:cNvPr id="15374" name="AutoShape 14"/>
          <p:cNvSpPr>
            <a:spLocks noChangeArrowheads="1"/>
          </p:cNvSpPr>
          <p:nvPr/>
        </p:nvSpPr>
        <p:spPr bwMode="auto">
          <a:xfrm>
            <a:off x="1933575" y="5156201"/>
            <a:ext cx="6697662" cy="792162"/>
          </a:xfrm>
          <a:prstGeom prst="wave">
            <a:avLst>
              <a:gd name="adj1" fmla="val 13005"/>
              <a:gd name="adj2" fmla="val 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/>
              <a:t>Warum </a:t>
            </a:r>
            <a:r>
              <a:rPr lang="hr-HR" altLang="ru-RU">
                <a:solidFill>
                  <a:schemeClr val="tx1"/>
                </a:solidFill>
              </a:rPr>
              <a:t>bist du so traurig?</a:t>
            </a:r>
            <a:endParaRPr lang="hr-HR" altLang="ru-RU"/>
          </a:p>
        </p:txBody>
      </p:sp>
      <p:sp>
        <p:nvSpPr>
          <p:cNvPr id="15375" name="AutoShape 15"/>
          <p:cNvSpPr>
            <a:spLocks noChangeArrowheads="1"/>
          </p:cNvSpPr>
          <p:nvPr/>
        </p:nvSpPr>
        <p:spPr bwMode="auto">
          <a:xfrm>
            <a:off x="1919288" y="5876926"/>
            <a:ext cx="7345362" cy="981075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>
                <a:solidFill>
                  <a:schemeClr val="tx1"/>
                </a:solidFill>
              </a:rPr>
              <a:t>Ah, ich bin traurig, </a:t>
            </a:r>
            <a:r>
              <a:rPr lang="hr-HR" altLang="ru-RU"/>
              <a:t>weil</a:t>
            </a:r>
            <a:r>
              <a:rPr lang="hr-HR" altLang="ru-RU">
                <a:solidFill>
                  <a:schemeClr val="accent2"/>
                </a:solidFill>
              </a:rPr>
              <a:t> </a:t>
            </a:r>
            <a:r>
              <a:rPr lang="hr-HR" altLang="ru-RU">
                <a:solidFill>
                  <a:schemeClr val="tx1"/>
                </a:solidFill>
              </a:rPr>
              <a:t>Anne krank</a:t>
            </a:r>
            <a:r>
              <a:rPr lang="hr-HR" altLang="ru-RU">
                <a:solidFill>
                  <a:schemeClr val="accent2"/>
                </a:solidFill>
              </a:rPr>
              <a:t> </a:t>
            </a:r>
            <a:r>
              <a:rPr lang="hr-HR" altLang="ru-RU"/>
              <a:t>ist</a:t>
            </a:r>
            <a:r>
              <a:rPr lang="hr-HR" altLang="ru-RU">
                <a:solidFill>
                  <a:schemeClr val="accent2"/>
                </a:solidFill>
              </a:rPr>
              <a:t>.</a:t>
            </a:r>
            <a:endParaRPr lang="hr-HR" altLang="ru-RU">
              <a:solidFill>
                <a:schemeClr val="tx1"/>
              </a:solidFill>
            </a:endParaRPr>
          </a:p>
        </p:txBody>
      </p:sp>
      <p:sp>
        <p:nvSpPr>
          <p:cNvPr id="15377" name="AutoShape 17"/>
          <p:cNvSpPr>
            <a:spLocks noChangeArrowheads="1"/>
          </p:cNvSpPr>
          <p:nvPr/>
        </p:nvSpPr>
        <p:spPr bwMode="auto">
          <a:xfrm>
            <a:off x="7972426" y="1042989"/>
            <a:ext cx="3936999" cy="1414464"/>
          </a:xfrm>
          <a:prstGeom prst="cloudCallout">
            <a:avLst>
              <a:gd name="adj1" fmla="val 56708"/>
              <a:gd name="adj2" fmla="val 231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ru-RU" sz="2800"/>
              <a:t>Wenn, weil, dass…</a:t>
            </a:r>
          </a:p>
        </p:txBody>
      </p:sp>
      <p:sp>
        <p:nvSpPr>
          <p:cNvPr id="12" name="Заголовок 3"/>
          <p:cNvSpPr txBox="1">
            <a:spLocks/>
          </p:cNvSpPr>
          <p:nvPr/>
        </p:nvSpPr>
        <p:spPr>
          <a:xfrm>
            <a:off x="757238" y="0"/>
            <a:ext cx="11110912" cy="871538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Antworte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632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 animBg="1"/>
      <p:bldP spid="15371" grpId="0" animBg="1"/>
      <p:bldP spid="15372" grpId="0" animBg="1"/>
      <p:bldP spid="15373" grpId="0" animBg="1"/>
      <p:bldP spid="15374" grpId="0" animBg="1"/>
      <p:bldP spid="15375" grpId="0" animBg="1"/>
      <p:bldP spid="1537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0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für selbstständige Arbeit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785813"/>
            <a:ext cx="11530013" cy="560069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 5,6 Seite 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122 </a:t>
            </a:r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486" y="2609848"/>
            <a:ext cx="3119439" cy="311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47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501445" y="30982"/>
            <a:ext cx="11120284" cy="583381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01445" y="942975"/>
            <a:ext cx="11120284" cy="5413579"/>
          </a:xfr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endParaRPr lang="uz-Cyrl-UZ" sz="4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</a:t>
            </a:r>
            <a:r>
              <a:rPr lang="de-DE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Stunde ist zu Ende</a:t>
            </a:r>
          </a:p>
          <a:p>
            <a:r>
              <a:rPr lang="de-DE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  <a:endParaRPr lang="ru-RU" sz="54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60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0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785813"/>
            <a:ext cx="11530013" cy="560069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Assoziationen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Informationen zum Thema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lesen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Richtig/falsch-Übung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Lückentext</a:t>
            </a:r>
            <a:endParaRPr lang="de-DE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für selbstständige Arbeit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550" y="3886200"/>
            <a:ext cx="3067051" cy="2155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20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0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Welchen Beruf haben diese </a:t>
            </a:r>
            <a:r>
              <a:rPr lang="de-DE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de-DE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ersonen?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614363"/>
            <a:ext cx="11530013" cy="6043612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l"/>
            <a:endParaRPr lang="de-DE" sz="2800" dirty="0" smtClean="0">
              <a:solidFill>
                <a:srgbClr val="000000"/>
              </a:solidFill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/>
            <a:endParaRPr lang="de-DE" sz="2800" dirty="0">
              <a:solidFill>
                <a:srgbClr val="000000"/>
              </a:solidFill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/>
            <a:endParaRPr lang="de-DE" sz="2800" dirty="0" smtClean="0">
              <a:solidFill>
                <a:srgbClr val="000000"/>
              </a:solidFill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/>
            <a:endParaRPr lang="de-DE" sz="2800" dirty="0">
              <a:solidFill>
                <a:srgbClr val="000000"/>
              </a:solidFill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/>
            <a:endParaRPr lang="de-DE" sz="2800" dirty="0" smtClean="0">
              <a:solidFill>
                <a:srgbClr val="000000"/>
              </a:solidFill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algn="l">
              <a:buAutoNum type="arabicPeriod"/>
            </a:pPr>
            <a:r>
              <a:rPr lang="de-DE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Manfred </a:t>
            </a:r>
            <a:r>
              <a:rPr lang="de-DE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arbeitet mit Katzen und Hunden; er </a:t>
            </a:r>
            <a:r>
              <a:rPr lang="de-DE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ist</a:t>
            </a:r>
          </a:p>
          <a:p>
            <a:pPr marL="514350" lvl="0" indent="-514350" algn="l">
              <a:buAutoNum type="arabicPeriod" startAt="2"/>
            </a:pPr>
            <a:r>
              <a:rPr lang="de-DE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Christoph </a:t>
            </a:r>
            <a:r>
              <a:rPr lang="de-DE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hilft, wenn es ein Feuer gibt; er ist </a:t>
            </a:r>
            <a:endParaRPr lang="de-DE" sz="28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lvl="0" indent="-514350" algn="l">
              <a:buAutoNum type="arabicPeriod" startAt="2"/>
            </a:pPr>
            <a:r>
              <a:rPr lang="de-DE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Birgit repariert das Auto, wenn es kaputt ist; sie </a:t>
            </a:r>
            <a:r>
              <a:rPr lang="de-DE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ist</a:t>
            </a:r>
          </a:p>
          <a:p>
            <a:pPr marL="514350" lvl="0" indent="-514350" algn="l">
              <a:buAutoNum type="arabicPeriod" startAt="2"/>
            </a:pPr>
            <a:r>
              <a:rPr lang="de-DE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Beate arbeitet im Krankenhaus; sie ist </a:t>
            </a:r>
            <a:endParaRPr lang="de-DE" sz="28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lvl="0" indent="-514350" algn="l">
              <a:buAutoNum type="arabicPeriod" startAt="2"/>
            </a:pPr>
            <a:r>
              <a:rPr lang="de-DE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Ulrich repariert die Lichter im Haus; er ist </a:t>
            </a:r>
            <a:endParaRPr lang="de-DE" sz="28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lvl="0" indent="-514350" algn="l">
              <a:buAutoNum type="arabicPeriod" startAt="2"/>
            </a:pPr>
            <a:endParaRPr lang="de-DE" sz="2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(vet)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05" y="700088"/>
            <a:ext cx="2467768" cy="222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(fireman)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871538"/>
            <a:ext cx="2689223" cy="188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(auto mechanic)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028" y="821532"/>
            <a:ext cx="2457450" cy="1985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(nurse)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6412" y="853678"/>
            <a:ext cx="2235995" cy="1918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(electrician)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2407" y="1028700"/>
            <a:ext cx="1861943" cy="152876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8384026" y="3112949"/>
            <a:ext cx="139121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0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Tierarzt</a:t>
            </a:r>
            <a:endParaRPr lang="ru-RU" sz="2800" b="0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960825" y="3644205"/>
            <a:ext cx="28071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0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Feuerwehrmann</a:t>
            </a:r>
            <a:endParaRPr lang="ru-RU" sz="2800" b="0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840053" y="4170461"/>
            <a:ext cx="232627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0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Mechanikerin</a:t>
            </a:r>
            <a:endParaRPr lang="ru-RU" sz="2800" b="0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148811" y="4652725"/>
            <a:ext cx="314380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0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Krankenschwester</a:t>
            </a:r>
            <a:endParaRPr lang="ru-RU" sz="2800" b="0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660478" y="5173086"/>
            <a:ext cx="168347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0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Elektriker</a:t>
            </a:r>
            <a:endParaRPr lang="ru-RU" sz="2800" b="0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13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0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Welchen Beruf haben diese Personen?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614363"/>
            <a:ext cx="11530013" cy="6043612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l"/>
            <a:endParaRPr lang="de-DE" sz="2800" dirty="0" smtClean="0">
              <a:solidFill>
                <a:srgbClr val="000000"/>
              </a:solidFill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/>
            <a:endParaRPr lang="de-DE" sz="2800" dirty="0">
              <a:solidFill>
                <a:srgbClr val="000000"/>
              </a:solidFill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/>
            <a:endParaRPr lang="de-DE" sz="2800" dirty="0" smtClean="0">
              <a:solidFill>
                <a:srgbClr val="000000"/>
              </a:solidFill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/>
            <a:endParaRPr lang="de-DE" sz="2800" dirty="0">
              <a:solidFill>
                <a:srgbClr val="000000"/>
              </a:solidFill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/>
            <a:endParaRPr lang="de-DE" sz="2800" dirty="0" smtClean="0">
              <a:solidFill>
                <a:srgbClr val="000000"/>
              </a:solidFill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/>
            <a:r>
              <a:rPr lang="de-DE" sz="2800" dirty="0" smtClean="0">
                <a:solidFill>
                  <a:srgbClr val="000000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1.Lena </a:t>
            </a:r>
            <a:r>
              <a:rPr lang="de-DE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hilft Passagieren im Flugzeug; sie </a:t>
            </a:r>
            <a:r>
              <a:rPr lang="de-DE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ist</a:t>
            </a:r>
          </a:p>
          <a:p>
            <a:pPr lvl="0" algn="l"/>
            <a:r>
              <a:rPr lang="de-DE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2.Florian </a:t>
            </a:r>
            <a:r>
              <a:rPr lang="de-DE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spielt viele Rollen im Theater; er ist </a:t>
            </a:r>
            <a:endParaRPr lang="de-DE" sz="28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l"/>
            <a:r>
              <a:rPr lang="de-DE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3.Robert </a:t>
            </a:r>
            <a:r>
              <a:rPr lang="de-DE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hilft Patienten, wenn sie krank sind; er ist </a:t>
            </a:r>
            <a:endParaRPr lang="de-DE" sz="28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l"/>
            <a:r>
              <a:rPr lang="de-DE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4.Ingo </a:t>
            </a:r>
            <a:r>
              <a:rPr lang="de-DE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schneidet und föhnt dir die Haare; er </a:t>
            </a:r>
            <a:r>
              <a:rPr lang="de-DE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ist</a:t>
            </a:r>
          </a:p>
          <a:p>
            <a:pPr lvl="0" algn="l"/>
            <a:r>
              <a:rPr lang="de-DE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5.Jutta </a:t>
            </a:r>
            <a:r>
              <a:rPr lang="de-DE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tippt Briefe für ihren Chef im Büro; sie ist </a:t>
            </a:r>
            <a:endParaRPr lang="de-DE" sz="2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(stewardess)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18" y="691754"/>
            <a:ext cx="2289175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(actor)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793" y="754855"/>
            <a:ext cx="2503488" cy="2090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(doctor)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281" y="754855"/>
            <a:ext cx="2163761" cy="171688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(secretary)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3409" y="754855"/>
            <a:ext cx="2200275" cy="1669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(hairdresser)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076" y="754855"/>
            <a:ext cx="1867298" cy="161686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7559076" y="3113112"/>
            <a:ext cx="206338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0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Stewardess</a:t>
            </a:r>
            <a:endParaRPr lang="ru-RU" sz="2800" b="0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736695" y="3639329"/>
            <a:ext cx="226536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0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Schauspieler</a:t>
            </a:r>
            <a:endParaRPr lang="ru-RU" sz="2800" b="0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603712" y="4134544"/>
            <a:ext cx="82266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0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Arzt</a:t>
            </a:r>
            <a:endParaRPr lang="ru-RU" sz="2800" b="0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38185" y="4688766"/>
            <a:ext cx="130516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0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Friseur</a:t>
            </a:r>
            <a:endParaRPr lang="ru-RU" sz="2800" b="0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77522" y="5183981"/>
            <a:ext cx="182453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0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Sekretärin</a:t>
            </a:r>
            <a:endParaRPr lang="ru-RU" sz="2800" b="0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06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0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Können Sie folgende Berufe identifizieren?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614363"/>
            <a:ext cx="11530013" cy="6043612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2800" dirty="0">
                <a:latin typeface="TimesNewRomanPSMT"/>
              </a:rPr>
              <a:t>Suchen Sie die passenden Paare und </a:t>
            </a:r>
            <a:r>
              <a:rPr lang="de-DE" sz="2800" dirty="0" smtClean="0">
                <a:latin typeface="TimesNewRomanPSMT"/>
              </a:rPr>
              <a:t>schreiben Sie </a:t>
            </a:r>
            <a:r>
              <a:rPr lang="de-DE" sz="2800" dirty="0">
                <a:latin typeface="TimesNewRomanPSMT"/>
              </a:rPr>
              <a:t>dann </a:t>
            </a:r>
            <a:r>
              <a:rPr lang="de-DE" sz="2800" dirty="0" smtClean="0">
                <a:latin typeface="TimesNewRomanPSMT"/>
              </a:rPr>
              <a:t>für </a:t>
            </a:r>
            <a:r>
              <a:rPr lang="de-DE" sz="2800" dirty="0">
                <a:latin typeface="TimesNewRomanPSMT"/>
              </a:rPr>
              <a:t>jeden Beruf einen Satz.</a:t>
            </a:r>
            <a:endParaRPr lang="de-DE" sz="2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2771964"/>
              </p:ext>
            </p:extLst>
          </p:nvPr>
        </p:nvGraphicFramePr>
        <p:xfrm>
          <a:off x="557210" y="1491191"/>
          <a:ext cx="11129965" cy="45720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4929190"/>
                <a:gridCol w="6200775"/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2400" b="0" i="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Eine Sekretarin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0" i="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a. arbeitet in einem Geschäft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2400" b="0" i="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Ein Arzt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0" i="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b. tragt eine Pistole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2400" b="0" i="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Ein Koch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0" i="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c. arbeitet in einer Schule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2400" b="0" i="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Ein Busfahrer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0" i="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d. macht etwas gegen den Hunger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2400" b="0" i="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Ein Bauer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0" i="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e. arbeitet auf dem Feld und mit Tieren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2400" b="0" i="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Eine Krankenschwester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0" i="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f. hilft dem Arzt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2400" b="0" i="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 Ein Briefträger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0" i="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g. schreibt am Tag viele Briefe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2400" b="0" i="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 Ein Polizist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0" i="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h. fahrt den ganzen Tag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2400" b="0" i="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 Eine Verkäuferin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0" i="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i. bringt Briefe und Postkarten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2400" b="0" i="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 Ein Lehrer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0" i="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j. arbeitet in einem Krankenhaus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648822" y="1453311"/>
            <a:ext cx="40427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sz="2800" b="1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30006" y="1962680"/>
            <a:ext cx="28405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endParaRPr lang="ru-RU" sz="2800" b="1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37855" y="2371273"/>
            <a:ext cx="40427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800" b="1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69893" y="2851339"/>
            <a:ext cx="40427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2800" b="1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79511" y="3279569"/>
            <a:ext cx="38504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2800" b="1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19587" y="3779335"/>
            <a:ext cx="30489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sz="2800" b="1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30007" y="4193345"/>
            <a:ext cx="28405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2800" b="1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48822" y="4633789"/>
            <a:ext cx="40427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79514" y="5090989"/>
            <a:ext cx="38504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i="0" u="none" strike="noStrike" cap="none" spc="0" baseline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79513" y="5590755"/>
            <a:ext cx="38504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cap="none" spc="0" dirty="0">
              <a:ln w="0"/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488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0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Lesen Sie den Text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614363"/>
            <a:ext cx="11530013" cy="6043612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l"/>
            <a:r>
              <a:rPr 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MEIN </a:t>
            </a: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TRAUMBERUF</a:t>
            </a:r>
          </a:p>
          <a:p>
            <a:pPr algn="l"/>
            <a:r>
              <a:rPr 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Christoph</a:t>
            </a:r>
          </a:p>
          <a:p>
            <a:pPr algn="l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Ein praktischer Mensch. Was mit Technik zu tun hat,</a:t>
            </a:r>
          </a:p>
          <a:p>
            <a:pPr algn="l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interessiert mich am meisten. Wichtig ist das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Gefühl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etwas auf logischem Weg losen zu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können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. Mein Ziel:</a:t>
            </a:r>
          </a:p>
          <a:p>
            <a:pPr algn="l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Ingenieur werden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Katharina</a:t>
            </a:r>
          </a:p>
          <a:p>
            <a:pPr algn="l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Schwer zu sagen, wer ich bin. Aber was mir besonders</a:t>
            </a:r>
          </a:p>
          <a:p>
            <a:pPr algn="l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wichtig ist, weis ich: Gerechtigkeit.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Dafür 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will ich mich</a:t>
            </a:r>
          </a:p>
          <a:p>
            <a:pPr algn="l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auch beruflich einsetzen — vielleicht als Polizistin.</a:t>
            </a:r>
            <a:endParaRPr lang="de-DE" sz="2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54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0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Lesen Sie den Text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614363"/>
            <a:ext cx="11530013" cy="6043612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l"/>
            <a:r>
              <a:rPr 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Nabila</a:t>
            </a:r>
          </a:p>
          <a:p>
            <a:pPr algn="l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Jemand, der anderen helfen will, vor allem den Menschen</a:t>
            </a:r>
          </a:p>
          <a:p>
            <a:pPr algn="l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in Afrika. Ich will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dafür kämpfen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, dass es keinen</a:t>
            </a:r>
          </a:p>
          <a:p>
            <a:pPr algn="l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Hunger und keine Armut mehr gibt. Vor allem will ich</a:t>
            </a:r>
          </a:p>
          <a:p>
            <a:pPr algn="l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mich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für 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Frieden einsetzen, denn meine Familie musste</a:t>
            </a:r>
          </a:p>
          <a:p>
            <a:pPr algn="l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vor dem Krieg in Togo fliehen.</a:t>
            </a:r>
          </a:p>
          <a:p>
            <a:pPr algn="l"/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Philipp</a:t>
            </a:r>
          </a:p>
          <a:p>
            <a:pPr algn="l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Ein eher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zurückgezogener 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Mensch.</a:t>
            </a:r>
          </a:p>
          <a:p>
            <a:pPr algn="l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Ich zeichne und male viel, zum Beispiel,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Porträts</a:t>
            </a:r>
            <a:endParaRPr 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von Menschen, die ich irgendwo getroffen oder gesehen</a:t>
            </a:r>
          </a:p>
          <a:p>
            <a:pPr algn="l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habe. Mein Traum ist es Designer</a:t>
            </a:r>
          </a:p>
          <a:p>
            <a:pPr algn="l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zu werden, im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künstlerischen</a:t>
            </a:r>
            <a:endParaRPr 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Bereich zu arbeiten.</a:t>
            </a:r>
            <a:endParaRPr lang="de-DE" sz="2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55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0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Lesen Sie den Text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614363"/>
            <a:ext cx="11530013" cy="6043612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l"/>
            <a:r>
              <a:rPr 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Clarissa und Florian</a:t>
            </a:r>
          </a:p>
          <a:p>
            <a:pPr algn="l"/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Für 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uns zahlt vor allem Erfolg. Wir machen eine</a:t>
            </a:r>
          </a:p>
          <a:p>
            <a:pPr algn="l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Ausbildung bei einer Versicherung. Da ist in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nächster</a:t>
            </a:r>
            <a:endParaRPr 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Zeit neben Beziehung und Freunden die Karriere das</a:t>
            </a:r>
          </a:p>
          <a:p>
            <a:pPr algn="l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Wichtigste. Ziele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für 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die Zukunft: gutes Einkommen,</a:t>
            </a:r>
          </a:p>
          <a:p>
            <a:pPr algn="l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eigenes Haus und Familie.</a:t>
            </a:r>
          </a:p>
          <a:p>
            <a:pPr algn="l"/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Luisa</a:t>
            </a:r>
          </a:p>
          <a:p>
            <a:pPr algn="l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Wer ich bin,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weiß 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ich selbst nicht so recht.</a:t>
            </a:r>
          </a:p>
          <a:p>
            <a:pPr algn="l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Manchmal bin ich traurig, lustig und nachdenklich zugleich.</a:t>
            </a:r>
          </a:p>
          <a:p>
            <a:pPr algn="l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Auf jeden Fall bin ich sehr gesellig, sitze gern mit</a:t>
            </a:r>
          </a:p>
          <a:p>
            <a:pPr algn="l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anderen zusammen und tanze. Ich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träume 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davon,</a:t>
            </a:r>
          </a:p>
          <a:p>
            <a:pPr algn="l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Tennisspielerin zu werden.</a:t>
            </a:r>
            <a:endParaRPr lang="de-DE" sz="2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79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0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 hat was gesagt?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9928780"/>
              </p:ext>
            </p:extLst>
          </p:nvPr>
        </p:nvGraphicFramePr>
        <p:xfrm>
          <a:off x="714373" y="724535"/>
          <a:ext cx="10772777" cy="3450336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3143251"/>
                <a:gridCol w="7629526"/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ru-RU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r>
                        <a:rPr kumimoji="0" lang="de-DE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Christoph 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de-DE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a. will Designer werden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r>
                        <a:rPr kumimoji="0" lang="de-DE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Katharina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de-DE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b. Kämpferin gegen Hunger und Armut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r>
                        <a:rPr kumimoji="0" lang="de-DE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Nabila 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de-DE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c. will Ingenieur werden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r>
                        <a:rPr kumimoji="0" lang="de-DE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Philipp 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de-DE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d. will Polizistin werden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r>
                        <a:rPr kumimoji="0" lang="de-DE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Florian, Clarissa 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de-DE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e. will Tennisspielerin werden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r>
                        <a:rPr kumimoji="0" lang="de-DE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Luisa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de-DE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f. Ziele für die Zukunft: gutes Einkommen,     eigenes</a:t>
                      </a:r>
                      <a:r>
                        <a:rPr kumimoji="0" lang="ru-RU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de-DE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Haus und Familie.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8482126"/>
              </p:ext>
            </p:extLst>
          </p:nvPr>
        </p:nvGraphicFramePr>
        <p:xfrm>
          <a:off x="2303462" y="4848751"/>
          <a:ext cx="8128002" cy="1494898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354667"/>
                <a:gridCol w="1354667"/>
                <a:gridCol w="1354667"/>
                <a:gridCol w="1354667"/>
                <a:gridCol w="1354667"/>
                <a:gridCol w="1354667"/>
              </a:tblGrid>
              <a:tr h="747449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</a:tr>
              <a:tr h="74744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670940" y="5401987"/>
            <a:ext cx="4780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9457987" y="5443537"/>
            <a:ext cx="529312" cy="8402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09736" y="5443537"/>
            <a:ext cx="5485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61023" y="5443537"/>
            <a:ext cx="5485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80719" y="5401987"/>
            <a:ext cx="5164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248989" y="5443537"/>
            <a:ext cx="3962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1768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987</Words>
  <Application>Microsoft Office PowerPoint</Application>
  <PresentationFormat>Широкоэкранный</PresentationFormat>
  <Paragraphs>213</Paragraphs>
  <Slides>18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TimesNewRomanPSMT</vt:lpstr>
      <vt:lpstr>Trebuchet MS</vt:lpstr>
      <vt:lpstr>Wingdings</vt:lpstr>
      <vt:lpstr>Тема Office</vt:lpstr>
      <vt:lpstr>Office Theme</vt:lpstr>
      <vt:lpstr>DEUTSCH</vt:lpstr>
      <vt:lpstr>PLAN DER STUNDE:</vt:lpstr>
      <vt:lpstr>Welchen Beruf haben diese Personen?</vt:lpstr>
      <vt:lpstr>Welchen Beruf haben diese Personen?</vt:lpstr>
      <vt:lpstr>Können Sie folgende Berufe identifizieren?</vt:lpstr>
      <vt:lpstr>Lesen Sie den Text</vt:lpstr>
      <vt:lpstr>Lesen Sie den Text</vt:lpstr>
      <vt:lpstr>Lesen Sie den Text</vt:lpstr>
      <vt:lpstr>Wer hat was gesagt?</vt:lpstr>
      <vt:lpstr>Antworten auf die Fragen! Weil-Sätze</vt:lpstr>
      <vt:lpstr>Nebensätze</vt:lpstr>
      <vt:lpstr>Презентация PowerPoint</vt:lpstr>
      <vt:lpstr> WANN?   WENN…</vt:lpstr>
      <vt:lpstr>WARUM?WEIL…                                                                                                                        </vt:lpstr>
      <vt:lpstr>Презентация PowerPoint</vt:lpstr>
      <vt:lpstr>Презентация PowerPoint</vt:lpstr>
      <vt:lpstr>Aufgabe für selbstständige Arbeit</vt:lpstr>
      <vt:lpstr>Ende der Stunde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User</cp:lastModifiedBy>
  <cp:revision>17</cp:revision>
  <dcterms:created xsi:type="dcterms:W3CDTF">2021-02-09T08:07:11Z</dcterms:created>
  <dcterms:modified xsi:type="dcterms:W3CDTF">2021-02-11T09:24:17Z</dcterms:modified>
</cp:coreProperties>
</file>