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66" r:id="rId5"/>
    <p:sldId id="267" r:id="rId6"/>
    <p:sldId id="265" r:id="rId7"/>
    <p:sldId id="268" r:id="rId8"/>
    <p:sldId id="259" r:id="rId9"/>
    <p:sldId id="262" r:id="rId10"/>
    <p:sldId id="263" r:id="rId11"/>
    <p:sldId id="264" r:id="rId12"/>
    <p:sldId id="269" r:id="rId13"/>
    <p:sldId id="270" r:id="rId14"/>
    <p:sldId id="271" r:id="rId15"/>
    <p:sldId id="272" r:id="rId16"/>
    <p:sldId id="273" r:id="rId17"/>
    <p:sldId id="274" r:id="rId18"/>
    <p:sldId id="260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5B06A-AD4E-4AF8-95C1-25DFD31ABD0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0CC11-D62A-461A-A098-BFE4E1E91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29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r-Latn-CS" altLang="ru-RU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7EB013-6A07-4BD3-8E5D-AF41C49A0293}" type="slidenum">
              <a:rPr lang="hr-HR" altLang="ru-RU" sz="1200"/>
              <a:pPr eaLnBrk="1" hangingPunct="1"/>
              <a:t>11</a:t>
            </a:fld>
            <a:endParaRPr lang="hr-HR" altLang="ru-RU" sz="1200"/>
          </a:p>
        </p:txBody>
      </p:sp>
    </p:spTree>
    <p:extLst>
      <p:ext uri="{BB962C8B-B14F-4D97-AF65-F5344CB8AC3E}">
        <p14:creationId xmlns:p14="http://schemas.microsoft.com/office/powerpoint/2010/main" val="2483351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ru-RU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524EF70-2EF3-4031-9360-FE71D92DF2FC}" type="slidenum">
              <a:rPr lang="hr-HR" altLang="ru-RU" sz="1200"/>
              <a:pPr eaLnBrk="1" hangingPunct="1"/>
              <a:t>15</a:t>
            </a:fld>
            <a:endParaRPr lang="hr-HR" altLang="ru-RU" sz="1200"/>
          </a:p>
        </p:txBody>
      </p:sp>
    </p:spTree>
    <p:extLst>
      <p:ext uri="{BB962C8B-B14F-4D97-AF65-F5344CB8AC3E}">
        <p14:creationId xmlns:p14="http://schemas.microsoft.com/office/powerpoint/2010/main" val="275215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03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46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914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926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42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73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43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490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1320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524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52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72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471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851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8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6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32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04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58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80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0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7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A147C-8656-4A13-97FB-AB18D5B5762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64697-5292-4F81-987E-FDF305741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11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12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500" y="122237"/>
            <a:ext cx="10929938" cy="157797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500" y="2187575"/>
            <a:ext cx="10929938" cy="407034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uz-Cyrl-UZ" sz="60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</a:t>
            </a:r>
            <a:r>
              <a:rPr lang="de-DE" sz="6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STUNDE:</a:t>
            </a:r>
          </a:p>
          <a:p>
            <a:r>
              <a:rPr lang="de-DE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„Berufe“</a:t>
            </a:r>
          </a:p>
          <a:p>
            <a:endParaRPr lang="de-DE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4050" y="242887"/>
            <a:ext cx="1343025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algn="ctr"/>
            <a:r>
              <a:rPr lang="ru-RU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8" y="408260"/>
            <a:ext cx="1364098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64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Antworten auf die Fragen! Weil-Sätze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Warum will Christoph Ingenieur werden?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Weil er sich am meisten </a:t>
            </a:r>
            <a:r>
              <a:rPr lang="de-DE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2800" i="1" dirty="0">
                <a:latin typeface="Arial" panose="020B0604020202020204" pitchFamily="34" charset="0"/>
                <a:cs typeface="Arial" panose="020B0604020202020204" pitchFamily="34" charset="0"/>
              </a:rPr>
              <a:t>Technik interessiert</a:t>
            </a:r>
            <a:r>
              <a:rPr lang="de-DE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will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Katharina Polizistin </a:t>
            </a: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de-DE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will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Nabila Kämpferin gegen Hunger und Armut werden?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de-DE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will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Philipp Designer werden?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de-DE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wollen  Florian und Clarissa gutes </a:t>
            </a:r>
            <a:r>
              <a:rPr lang="de-DE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Einkommen,eigenes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Haus und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Familie haben.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de-DE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</a:t>
            </a: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de-DE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Luisa Tennisspielerin  </a:t>
            </a:r>
            <a:r>
              <a:rPr 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werden?</a:t>
            </a:r>
          </a:p>
          <a:p>
            <a:pPr algn="l"/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5750" y="5889130"/>
            <a:ext cx="36307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0" cap="none" spc="0" dirty="0" smtClean="0">
                <a:ln w="0"/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 sie Tennis gut spielt.</a:t>
            </a:r>
            <a:endParaRPr lang="ru-RU" sz="2400" b="0" cap="none" spc="0" dirty="0">
              <a:ln w="0"/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71887" y="4539855"/>
            <a:ext cx="53648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0" cap="none" spc="0" dirty="0" smtClean="0">
                <a:ln w="0"/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 ihnen Karriere das Wichtigste ist.</a:t>
            </a:r>
            <a:endParaRPr lang="ru-RU" sz="2400" b="0" cap="none" spc="0" dirty="0">
              <a:ln w="0"/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175" y="3645546"/>
            <a:ext cx="42346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0" cap="none" spc="0" dirty="0" smtClean="0">
                <a:ln w="0"/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 er gut zeichnet und malt.</a:t>
            </a:r>
            <a:endParaRPr lang="ru-RU" sz="2400" b="0" cap="none" spc="0" dirty="0">
              <a:ln w="0"/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4325" y="2727127"/>
            <a:ext cx="55058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0" cap="none" spc="0" dirty="0" smtClean="0">
                <a:ln w="0"/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 sie anderen Menschen helfen will.</a:t>
            </a:r>
            <a:endParaRPr lang="ru-RU" sz="2400" b="0" cap="none" spc="0" dirty="0">
              <a:ln w="0"/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50" y="1874342"/>
            <a:ext cx="46113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0" cap="none" spc="0" dirty="0" smtClean="0">
                <a:ln w="0"/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 ihr Gerechtigkeit wichtig ist.</a:t>
            </a:r>
            <a:endParaRPr lang="ru-RU" sz="2400" b="0" cap="none" spc="0" dirty="0">
              <a:ln w="0"/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57913" y="1528763"/>
            <a:ext cx="17287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5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4" y="1000125"/>
            <a:ext cx="6443663" cy="1125538"/>
          </a:xfrm>
        </p:spPr>
        <p:txBody>
          <a:bodyPr/>
          <a:lstStyle/>
          <a:p>
            <a:pPr eaLnBrk="1" hangingPunct="1"/>
            <a:r>
              <a:rPr lang="hr-HR" altLang="ru-RU" sz="6600" b="1" i="1" dirty="0"/>
              <a:t>Nebens</a:t>
            </a:r>
            <a:r>
              <a:rPr lang="en-US" altLang="ru-RU" sz="6600" b="1" i="1" dirty="0">
                <a:cs typeface="Arial" panose="020B0604020202020204" pitchFamily="34" charset="0"/>
              </a:rPr>
              <a:t>ä</a:t>
            </a:r>
            <a:r>
              <a:rPr lang="hr-HR" altLang="ru-RU" sz="6600" b="1" i="1" dirty="0">
                <a:cs typeface="Arial" panose="020B0604020202020204" pitchFamily="34" charset="0"/>
              </a:rPr>
              <a:t>tze</a:t>
            </a:r>
            <a:endParaRPr lang="en-US" altLang="ru-RU" sz="6600" b="1" i="1" dirty="0">
              <a:cs typeface="Arial" panose="020B0604020202020204" pitchFamily="34" charset="0"/>
            </a:endParaRPr>
          </a:p>
        </p:txBody>
      </p:sp>
      <p:pic>
        <p:nvPicPr>
          <p:cNvPr id="16388" name="Picture 4" descr="Bankles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75" y="2500312"/>
            <a:ext cx="4030449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351587" y="2751138"/>
            <a:ext cx="4573588" cy="3592513"/>
          </a:xfrm>
          <a:prstGeom prst="cloudCallout">
            <a:avLst>
              <a:gd name="adj1" fmla="val -81421"/>
              <a:gd name="adj2" fmla="val -36153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2"/>
                </a:solidFill>
              </a:rPr>
              <a:t>Uh, das mit </a:t>
            </a:r>
            <a:r>
              <a:rPr lang="hr-HR" altLang="ru-RU" dirty="0"/>
              <a:t>wenn, weil </a:t>
            </a:r>
            <a:r>
              <a:rPr lang="hr-HR" altLang="ru-RU" dirty="0">
                <a:solidFill>
                  <a:schemeClr val="tx1"/>
                </a:solidFill>
              </a:rPr>
              <a:t>und</a:t>
            </a:r>
            <a:r>
              <a:rPr lang="hr-HR" altLang="ru-RU" dirty="0"/>
              <a:t> dass, </a:t>
            </a:r>
            <a:r>
              <a:rPr lang="hr-HR" altLang="ru-RU" dirty="0">
                <a:solidFill>
                  <a:schemeClr val="tx1"/>
                </a:solidFill>
              </a:rPr>
              <a:t>das lerne ich schon zwei Tage.</a:t>
            </a:r>
            <a:endParaRPr lang="hr-HR" altLang="ru-RU" dirty="0"/>
          </a:p>
          <a:p>
            <a:pPr algn="ctr" eaLnBrk="1" hangingPunct="1"/>
            <a:endParaRPr lang="hr-HR" altLang="ru-RU" dirty="0">
              <a:solidFill>
                <a:schemeClr val="tx2"/>
              </a:solidFill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314325" y="0"/>
            <a:ext cx="11530013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848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63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95438" y="1409702"/>
            <a:ext cx="3059113" cy="2205037"/>
          </a:xfrm>
        </p:spPr>
        <p:txBody>
          <a:bodyPr/>
          <a:lstStyle/>
          <a:p>
            <a:pPr algn="l" eaLnBrk="1" hangingPunct="1"/>
            <a:r>
              <a:rPr lang="hr-HR" altLang="ru-RU" sz="4000" dirty="0">
                <a:solidFill>
                  <a:srgbClr val="FF0000"/>
                </a:solidFill>
                <a:cs typeface="Arial" panose="020B0604020202020204" pitchFamily="34" charset="0"/>
              </a:rPr>
              <a:t>	WAS?  </a:t>
            </a:r>
          </a:p>
          <a:p>
            <a:pPr algn="l" eaLnBrk="1" hangingPunct="1"/>
            <a:r>
              <a:rPr lang="hr-HR" altLang="ru-RU" sz="4000" dirty="0">
                <a:solidFill>
                  <a:srgbClr val="FF0000"/>
                </a:solidFill>
                <a:cs typeface="Arial" panose="020B0604020202020204" pitchFamily="34" charset="0"/>
              </a:rPr>
              <a:t>	DASS…</a:t>
            </a:r>
            <a:r>
              <a:rPr lang="hr-HR" altLang="ru-RU" sz="4000" dirty="0">
                <a:cs typeface="Arial" panose="020B0604020202020204" pitchFamily="34" charset="0"/>
              </a:rPr>
              <a:t>   </a:t>
            </a:r>
            <a:endParaRPr lang="en-US" altLang="ru-RU" sz="4000" dirty="0">
              <a:cs typeface="Arial" panose="020B0604020202020204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1919288" y="4508501"/>
            <a:ext cx="8064500" cy="1008063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Meine Mutti sagt oft, </a:t>
            </a:r>
            <a:r>
              <a:rPr lang="hr-HR" altLang="ru-RU"/>
              <a:t>dass </a:t>
            </a:r>
            <a:r>
              <a:rPr lang="hr-HR" altLang="ru-RU">
                <a:solidFill>
                  <a:schemeClr val="tx1"/>
                </a:solidFill>
              </a:rPr>
              <a:t>ich faul </a:t>
            </a:r>
            <a:r>
              <a:rPr lang="hr-HR" altLang="ru-RU"/>
              <a:t>bin</a:t>
            </a:r>
            <a:r>
              <a:rPr lang="hr-HR" altLang="ru-RU">
                <a:solidFill>
                  <a:schemeClr val="tx1"/>
                </a:solidFill>
              </a:rPr>
              <a:t>.</a:t>
            </a:r>
            <a:r>
              <a:rPr lang="hr-HR" altLang="ru-RU"/>
              <a:t> </a:t>
            </a:r>
            <a:endParaRPr lang="hr-HR" altLang="ru-RU">
              <a:solidFill>
                <a:schemeClr val="tx1"/>
              </a:solidFill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1919289" y="5589588"/>
            <a:ext cx="8066087" cy="1008062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Ich bin froh,</a:t>
            </a:r>
            <a:r>
              <a:rPr lang="hr-HR" altLang="ru-RU" dirty="0"/>
              <a:t>dass </a:t>
            </a:r>
            <a:r>
              <a:rPr lang="hr-HR" altLang="ru-RU" dirty="0">
                <a:solidFill>
                  <a:schemeClr val="tx1"/>
                </a:solidFill>
              </a:rPr>
              <a:t>wir</a:t>
            </a:r>
            <a:r>
              <a:rPr lang="hr-HR" altLang="ru-RU" dirty="0"/>
              <a:t> </a:t>
            </a:r>
            <a:r>
              <a:rPr lang="hr-HR" altLang="ru-RU" dirty="0">
                <a:solidFill>
                  <a:schemeClr val="tx1"/>
                </a:solidFill>
              </a:rPr>
              <a:t>positiv </a:t>
            </a:r>
            <a:r>
              <a:rPr lang="hr-HR" altLang="ru-RU" dirty="0"/>
              <a:t>denken</a:t>
            </a:r>
            <a:r>
              <a:rPr lang="hr-HR" alt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1919288" y="3357563"/>
            <a:ext cx="8064500" cy="1008062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Mein Vater sagt immer, </a:t>
            </a:r>
            <a:r>
              <a:rPr lang="hr-HR" altLang="ru-RU"/>
              <a:t>dass</a:t>
            </a:r>
            <a:r>
              <a:rPr lang="hr-HR" altLang="ru-RU">
                <a:solidFill>
                  <a:schemeClr val="tx1"/>
                </a:solidFill>
              </a:rPr>
              <a:t> ich wenig </a:t>
            </a:r>
            <a:r>
              <a:rPr lang="hr-HR" altLang="ru-RU"/>
              <a:t>lerne</a:t>
            </a:r>
            <a:r>
              <a:rPr lang="hr-HR" altLang="ru-RU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7367588" y="857249"/>
            <a:ext cx="2735262" cy="2643188"/>
          </a:xfrm>
          <a:prstGeom prst="wedgeEllipseCallout">
            <a:avLst>
              <a:gd name="adj1" fmla="val 77972"/>
              <a:gd name="adj2" fmla="val 4032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/>
              <a:t>Was </a:t>
            </a:r>
            <a:r>
              <a:rPr lang="hr-HR" altLang="ru-RU">
                <a:solidFill>
                  <a:schemeClr val="accent2"/>
                </a:solidFill>
              </a:rPr>
              <a:t>sagen unsere Eltern?</a:t>
            </a:r>
            <a:endParaRPr lang="hr-HR" altLang="ru-RU"/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338137" y="0"/>
            <a:ext cx="11530013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20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  <p:bldP spid="2053" grpId="0" animBg="1"/>
      <p:bldP spid="2054" grpId="0" animBg="1"/>
      <p:bldP spid="2055" grpId="0" animBg="1"/>
      <p:bldP spid="20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5363" y="1404939"/>
            <a:ext cx="5003800" cy="98107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hr-HR" altLang="ru-RU" dirty="0" smtClean="0">
                <a:solidFill>
                  <a:srgbClr val="FF0000"/>
                </a:solidFill>
              </a:rPr>
              <a:t>	WANN? </a:t>
            </a:r>
            <a:br>
              <a:rPr lang="hr-HR" altLang="ru-RU" dirty="0" smtClean="0">
                <a:solidFill>
                  <a:srgbClr val="FF0000"/>
                </a:solidFill>
              </a:rPr>
            </a:br>
            <a:r>
              <a:rPr lang="hr-HR" altLang="ru-RU" dirty="0" smtClean="0">
                <a:solidFill>
                  <a:srgbClr val="FF0000"/>
                </a:solidFill>
              </a:rPr>
              <a:t>	</a:t>
            </a:r>
            <a:r>
              <a:rPr lang="hr-HR" altLang="ru-RU" dirty="0" smtClean="0">
                <a:solidFill>
                  <a:schemeClr val="accent2"/>
                </a:solidFill>
              </a:rPr>
              <a:t>WENN…</a:t>
            </a:r>
            <a:endParaRPr lang="hr-HR" altLang="ru-RU" dirty="0" smtClean="0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731962" y="2889251"/>
            <a:ext cx="5976938" cy="1223962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Komm zu mir, </a:t>
            </a:r>
            <a:r>
              <a:rPr lang="hr-HR" altLang="ru-RU"/>
              <a:t>wenn </a:t>
            </a:r>
            <a:r>
              <a:rPr lang="hr-HR" altLang="ru-RU">
                <a:solidFill>
                  <a:schemeClr val="tx1"/>
                </a:solidFill>
              </a:rPr>
              <a:t>du Zeit</a:t>
            </a:r>
            <a:r>
              <a:rPr lang="hr-HR" altLang="ru-RU"/>
              <a:t> hast</a:t>
            </a:r>
            <a:r>
              <a:rPr lang="hr-HR" altLang="ru-RU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1789113" y="4187826"/>
            <a:ext cx="5976938" cy="1223962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Spielt mit uns, </a:t>
            </a:r>
            <a:r>
              <a:rPr lang="hr-HR" altLang="ru-RU"/>
              <a:t>wenn </a:t>
            </a:r>
            <a:r>
              <a:rPr lang="hr-HR" altLang="ru-RU">
                <a:solidFill>
                  <a:schemeClr val="tx1"/>
                </a:solidFill>
              </a:rPr>
              <a:t>ihr </a:t>
            </a:r>
            <a:r>
              <a:rPr lang="hr-HR" altLang="ru-RU"/>
              <a:t>wollt</a:t>
            </a:r>
            <a:r>
              <a:rPr lang="hr-HR" altLang="ru-RU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1760537" y="5427664"/>
            <a:ext cx="7200900" cy="1296987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ru-RU" dirty="0">
                <a:solidFill>
                  <a:schemeClr val="tx1"/>
                </a:solidFill>
              </a:rPr>
              <a:t>Lerne mit mir, </a:t>
            </a:r>
            <a:r>
              <a:rPr lang="hr-HR" altLang="ru-RU" dirty="0"/>
              <a:t>wenn</a:t>
            </a:r>
            <a:r>
              <a:rPr lang="hr-HR" altLang="ru-RU" dirty="0">
                <a:solidFill>
                  <a:schemeClr val="tx1"/>
                </a:solidFill>
              </a:rPr>
              <a:t> du Lust dazu </a:t>
            </a:r>
            <a:r>
              <a:rPr lang="hr-HR" altLang="ru-RU" dirty="0"/>
              <a:t>hast</a:t>
            </a:r>
            <a:r>
              <a:rPr lang="hr-HR" altLang="ru-RU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6180138" y="1331913"/>
            <a:ext cx="4248150" cy="1223962"/>
          </a:xfrm>
          <a:prstGeom prst="wedgeEllipseCallout">
            <a:avLst>
              <a:gd name="adj1" fmla="val 11546"/>
              <a:gd name="adj2" fmla="val 10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/>
              <a:t>Wann</a:t>
            </a:r>
            <a:r>
              <a:rPr lang="hr-HR" altLang="ru-RU" dirty="0">
                <a:solidFill>
                  <a:schemeClr val="tx1"/>
                </a:solidFill>
              </a:rPr>
              <a:t> spielen wir?</a:t>
            </a:r>
            <a:endParaRPr lang="en-US" altLang="ru-RU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4107" name="Picture 11" descr="Keckseren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457" y="2528887"/>
            <a:ext cx="2417682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338137" y="0"/>
            <a:ext cx="11530013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31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1" grpId="0" animBg="1"/>
      <p:bldP spid="4102" grpId="0" animBg="1"/>
      <p:bldP spid="4103" grpId="0" animBg="1"/>
      <p:bldP spid="410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885825"/>
            <a:ext cx="2700338" cy="2349500"/>
          </a:xfrm>
        </p:spPr>
        <p:txBody>
          <a:bodyPr/>
          <a:lstStyle/>
          <a:p>
            <a:pPr eaLnBrk="1" hangingPunct="1"/>
            <a:r>
              <a:rPr lang="hr-HR" altLang="ru-RU" dirty="0" smtClean="0">
                <a:solidFill>
                  <a:srgbClr val="FF0000"/>
                </a:solidFill>
              </a:rPr>
              <a:t>WARUM?</a:t>
            </a:r>
            <a:r>
              <a:rPr lang="hr-HR" altLang="ru-RU" dirty="0" smtClean="0">
                <a:solidFill>
                  <a:schemeClr val="accent2"/>
                </a:solidFill>
              </a:rPr>
              <a:t>WEIL…</a:t>
            </a:r>
            <a:r>
              <a:rPr lang="hr-HR" altLang="ru-RU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</a:t>
            </a:r>
            <a:endParaRPr lang="hr-HR" altLang="ru-RU" dirty="0" smtClean="0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8582025" y="846138"/>
            <a:ext cx="3384550" cy="2525712"/>
          </a:xfrm>
          <a:prstGeom prst="wedgeEllipseCallout">
            <a:avLst>
              <a:gd name="adj1" fmla="val 56051"/>
              <a:gd name="adj2" fmla="val 764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Ich lache, </a:t>
            </a:r>
            <a:r>
              <a:rPr lang="hr-HR" altLang="ru-RU"/>
              <a:t>weil </a:t>
            </a:r>
            <a:r>
              <a:rPr lang="hr-HR" altLang="ru-RU">
                <a:solidFill>
                  <a:schemeClr val="tx1"/>
                </a:solidFill>
              </a:rPr>
              <a:t>ich gl</a:t>
            </a:r>
            <a:r>
              <a:rPr lang="en-US" altLang="ru-RU">
                <a:solidFill>
                  <a:schemeClr val="tx1"/>
                </a:solidFill>
                <a:cs typeface="Arial" panose="020B0604020202020204" pitchFamily="34" charset="0"/>
              </a:rPr>
              <a:t>ü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cklich bin.</a:t>
            </a:r>
            <a:endParaRPr lang="en-US" altLang="ru-RU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719388" y="3136900"/>
            <a:ext cx="5976938" cy="12954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Ich weine, </a:t>
            </a:r>
            <a:r>
              <a:rPr lang="hr-HR" altLang="ru-RU"/>
              <a:t>weil </a:t>
            </a:r>
            <a:r>
              <a:rPr lang="hr-HR" altLang="ru-RU">
                <a:solidFill>
                  <a:schemeClr val="tx1"/>
                </a:solidFill>
              </a:rPr>
              <a:t>ich traurig </a:t>
            </a:r>
            <a:r>
              <a:rPr lang="hr-HR" altLang="ru-RU"/>
              <a:t>bin</a:t>
            </a:r>
            <a:r>
              <a:rPr lang="hr-HR" altLang="ru-RU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747962" y="4375150"/>
            <a:ext cx="5976938" cy="1296988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Du schl</a:t>
            </a:r>
            <a:r>
              <a:rPr lang="en-US" altLang="ru-RU">
                <a:solidFill>
                  <a:schemeClr val="tx1"/>
                </a:solidFill>
                <a:cs typeface="Arial" panose="020B0604020202020204" pitchFamily="34" charset="0"/>
              </a:rPr>
              <a:t>ä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fst, </a:t>
            </a:r>
            <a:r>
              <a:rPr lang="hr-HR" altLang="ru-RU">
                <a:cs typeface="Arial" panose="020B0604020202020204" pitchFamily="34" charset="0"/>
              </a:rPr>
              <a:t>weil 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du m</a:t>
            </a:r>
            <a:r>
              <a:rPr lang="en-US" altLang="ru-RU">
                <a:solidFill>
                  <a:schemeClr val="tx1"/>
                </a:solidFill>
                <a:cs typeface="Arial" panose="020B0604020202020204" pitchFamily="34" charset="0"/>
              </a:rPr>
              <a:t>ü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de </a:t>
            </a:r>
            <a:r>
              <a:rPr lang="hr-HR" altLang="ru-RU">
                <a:cs typeface="Arial" panose="020B0604020202020204" pitchFamily="34" charset="0"/>
              </a:rPr>
              <a:t>bist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  <a:endParaRPr lang="en-US" altLang="ru-RU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2719388" y="5634037"/>
            <a:ext cx="5976938" cy="1223963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Er trinkt, </a:t>
            </a:r>
            <a:r>
              <a:rPr lang="hr-HR" altLang="ru-RU" dirty="0"/>
              <a:t>weil </a:t>
            </a:r>
            <a:r>
              <a:rPr lang="hr-HR" altLang="ru-RU" dirty="0">
                <a:solidFill>
                  <a:schemeClr val="tx1"/>
                </a:solidFill>
              </a:rPr>
              <a:t>er Durst </a:t>
            </a:r>
            <a:r>
              <a:rPr lang="hr-HR" altLang="ru-RU" dirty="0"/>
              <a:t>hat</a:t>
            </a:r>
            <a:r>
              <a:rPr lang="hr-HR" alt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338137" y="0"/>
            <a:ext cx="11530013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01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6149" grpId="0" animBg="1"/>
      <p:bldP spid="6150" grpId="0" animBg="1"/>
      <p:bldP spid="6151" grpId="0" animBg="1"/>
      <p:bldP spid="61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003426" y="906464"/>
            <a:ext cx="2160587" cy="649287"/>
          </a:xfrm>
          <a:prstGeom prst="star8">
            <a:avLst>
              <a:gd name="adj" fmla="val 3825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weil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5378450" y="1125538"/>
            <a:ext cx="2089150" cy="647700"/>
          </a:xfrm>
          <a:prstGeom prst="star8">
            <a:avLst>
              <a:gd name="adj" fmla="val 3825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dass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9151939" y="1020764"/>
            <a:ext cx="2124075" cy="792163"/>
          </a:xfrm>
          <a:prstGeom prst="star8">
            <a:avLst>
              <a:gd name="adj" fmla="val 3825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wenn</a:t>
            </a: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1774826" y="3068639"/>
            <a:ext cx="8569325" cy="720725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Sie kommt nach Hause,            sie kann.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1774826" y="3789364"/>
            <a:ext cx="8569325" cy="719137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Er hat gesehen,             Robert krank ist.</a:t>
            </a:r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1774826" y="4508500"/>
            <a:ext cx="8569325" cy="719138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Sie sagen uns,             das doof ist.</a:t>
            </a:r>
          </a:p>
        </p:txBody>
      </p: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1774826" y="5229226"/>
            <a:ext cx="8569325" cy="720725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Oma backt Kuchen,              sie Zeit hat.</a:t>
            </a:r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1774826" y="5876926"/>
            <a:ext cx="8569325" cy="720725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Marko hat gute Noten,           er viel lernt.</a:t>
            </a:r>
          </a:p>
        </p:txBody>
      </p:sp>
      <p:sp>
        <p:nvSpPr>
          <p:cNvPr id="7186" name="AutoShape 18"/>
          <p:cNvSpPr>
            <a:spLocks noChangeArrowheads="1"/>
          </p:cNvSpPr>
          <p:nvPr/>
        </p:nvSpPr>
        <p:spPr bwMode="auto">
          <a:xfrm>
            <a:off x="5375275" y="3860801"/>
            <a:ext cx="1296988" cy="576263"/>
          </a:xfrm>
          <a:prstGeom prst="horizontalScroll">
            <a:avLst>
              <a:gd name="adj" fmla="val 1250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dass</a:t>
            </a:r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6053139" y="5302251"/>
            <a:ext cx="1368425" cy="612774"/>
          </a:xfrm>
          <a:prstGeom prst="horizontalScrol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wenn</a:t>
            </a:r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6383338" y="6021389"/>
            <a:ext cx="1225550" cy="650874"/>
          </a:xfrm>
          <a:prstGeom prst="horizont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weil</a:t>
            </a:r>
          </a:p>
        </p:txBody>
      </p:sp>
      <p:sp>
        <p:nvSpPr>
          <p:cNvPr id="7196" name="AutoShape 28"/>
          <p:cNvSpPr>
            <a:spLocks noChangeArrowheads="1"/>
          </p:cNvSpPr>
          <p:nvPr/>
        </p:nvSpPr>
        <p:spPr bwMode="auto">
          <a:xfrm>
            <a:off x="1847851" y="2205038"/>
            <a:ext cx="8424863" cy="792162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                       Ich kann nicht lernen,             ich m</a:t>
            </a:r>
            <a:r>
              <a:rPr lang="en-US" altLang="ru-RU" dirty="0">
                <a:solidFill>
                  <a:schemeClr val="tx1"/>
                </a:solidFill>
                <a:cs typeface="Arial" panose="020B0604020202020204" pitchFamily="34" charset="0"/>
              </a:rPr>
              <a:t>ü</a:t>
            </a:r>
            <a:r>
              <a:rPr lang="hr-HR" altLang="ru-RU" dirty="0">
                <a:solidFill>
                  <a:schemeClr val="tx1"/>
                </a:solidFill>
                <a:cs typeface="Arial" panose="020B0604020202020204" pitchFamily="34" charset="0"/>
              </a:rPr>
              <a:t>de bin.</a:t>
            </a:r>
            <a:r>
              <a:rPr lang="hr-HR" altLang="ru-RU" dirty="0">
                <a:solidFill>
                  <a:schemeClr val="tx1"/>
                </a:solidFill>
              </a:rPr>
              <a:t>                        </a:t>
            </a:r>
          </a:p>
        </p:txBody>
      </p:sp>
      <p:sp>
        <p:nvSpPr>
          <p:cNvPr id="7198" name="AutoShape 30"/>
          <p:cNvSpPr>
            <a:spLocks noChangeArrowheads="1"/>
          </p:cNvSpPr>
          <p:nvPr/>
        </p:nvSpPr>
        <p:spPr bwMode="auto">
          <a:xfrm>
            <a:off x="6096000" y="2349501"/>
            <a:ext cx="1150938" cy="576263"/>
          </a:xfrm>
          <a:prstGeom prst="horizont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weil</a:t>
            </a:r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>
            <a:off x="5591176" y="4581525"/>
            <a:ext cx="1368425" cy="661988"/>
          </a:xfrm>
          <a:prstGeom prst="horizontalScroll">
            <a:avLst>
              <a:gd name="adj" fmla="val 1250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dass</a:t>
            </a:r>
          </a:p>
        </p:txBody>
      </p:sp>
      <p:sp>
        <p:nvSpPr>
          <p:cNvPr id="7200" name="AutoShape 32"/>
          <p:cNvSpPr>
            <a:spLocks noChangeArrowheads="1"/>
          </p:cNvSpPr>
          <p:nvPr/>
        </p:nvSpPr>
        <p:spPr bwMode="auto">
          <a:xfrm>
            <a:off x="6757988" y="3198813"/>
            <a:ext cx="1209675" cy="601662"/>
          </a:xfrm>
          <a:prstGeom prst="horizontalScrol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dirty="0">
                <a:solidFill>
                  <a:schemeClr val="tx1"/>
                </a:solidFill>
              </a:rPr>
              <a:t>wenn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>
          <a:xfrm>
            <a:off x="657225" y="0"/>
            <a:ext cx="11210925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 die Sätze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189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70" decel="100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770" decel="100000"/>
                                        <p:tgtEl>
                                          <p:spTgt spid="71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70" decel="100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770" decel="100000"/>
                                        <p:tgtEl>
                                          <p:spTgt spid="72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77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770" decel="100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770" decel="100000"/>
                                        <p:tgtEl>
                                          <p:spTgt spid="71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0" dur="77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770" decel="100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770" decel="100000"/>
                                        <p:tgtEl>
                                          <p:spTgt spid="71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9" dur="77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1" dur="77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770" decel="100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770" decel="100000"/>
                                        <p:tgtEl>
                                          <p:spTgt spid="71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2" dur="77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770" decel="100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770" decel="100000"/>
                                        <p:tgtEl>
                                          <p:spTgt spid="71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1" dur="77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9" grpId="0" animBg="1"/>
      <p:bldP spid="7180" grpId="0" animBg="1"/>
      <p:bldP spid="7181" grpId="0" animBg="1"/>
      <p:bldP spid="7182" grpId="0" animBg="1"/>
      <p:bldP spid="7183" grpId="0" animBg="1"/>
      <p:bldP spid="7186" grpId="0" animBg="1"/>
      <p:bldP spid="7189" grpId="0" animBg="1"/>
      <p:bldP spid="7190" grpId="0" animBg="1"/>
      <p:bldP spid="7196" grpId="0" animBg="1"/>
      <p:bldP spid="7198" grpId="0" animBg="1"/>
      <p:bldP spid="7199" grpId="0" animBg="1"/>
      <p:bldP spid="720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962152" y="2114550"/>
            <a:ext cx="5832475" cy="8636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/>
              <a:t>Wann </a:t>
            </a:r>
            <a:r>
              <a:rPr lang="hr-HR" altLang="ru-RU">
                <a:solidFill>
                  <a:schemeClr val="tx1"/>
                </a:solidFill>
              </a:rPr>
              <a:t>kommst du zu uns?</a:t>
            </a:r>
            <a:endParaRPr lang="hr-HR" altLang="ru-RU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919288" y="2894013"/>
            <a:ext cx="7345362" cy="8636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Ich komme, </a:t>
            </a:r>
            <a:r>
              <a:rPr lang="hr-HR" altLang="ru-RU"/>
              <a:t>wenn </a:t>
            </a:r>
            <a:r>
              <a:rPr lang="hr-HR" altLang="ru-RU">
                <a:solidFill>
                  <a:schemeClr val="tx1"/>
                </a:solidFill>
              </a:rPr>
              <a:t>ich</a:t>
            </a:r>
            <a:r>
              <a:rPr lang="hr-HR" altLang="ru-RU"/>
              <a:t> kann</a:t>
            </a:r>
            <a:r>
              <a:rPr lang="hr-HR" altLang="ru-RU">
                <a:solidFill>
                  <a:schemeClr val="accent2"/>
                </a:solidFill>
              </a:rPr>
              <a:t>.</a:t>
            </a:r>
            <a:endParaRPr lang="hr-HR" altLang="ru-RU">
              <a:solidFill>
                <a:schemeClr val="tx1"/>
              </a:solidFill>
            </a:endParaRP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1919289" y="3671889"/>
            <a:ext cx="6408737" cy="865187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/>
              <a:t>Was</a:t>
            </a:r>
            <a:r>
              <a:rPr lang="hr-HR" altLang="ru-RU">
                <a:solidFill>
                  <a:schemeClr val="accent2"/>
                </a:solidFill>
              </a:rPr>
              <a:t> </a:t>
            </a:r>
            <a:r>
              <a:rPr lang="hr-HR" altLang="ru-RU">
                <a:solidFill>
                  <a:schemeClr val="tx1"/>
                </a:solidFill>
              </a:rPr>
              <a:t>hast du gesagt?</a:t>
            </a:r>
            <a:endParaRPr lang="hr-HR" alt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1933576" y="4392613"/>
            <a:ext cx="7272337" cy="865188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Ich habe gesagt, </a:t>
            </a:r>
            <a:r>
              <a:rPr lang="hr-HR" altLang="ru-RU"/>
              <a:t>dass </a:t>
            </a:r>
            <a:r>
              <a:rPr lang="hr-HR" altLang="ru-RU">
                <a:solidFill>
                  <a:schemeClr val="tx1"/>
                </a:solidFill>
              </a:rPr>
              <a:t>ich m</a:t>
            </a:r>
            <a:r>
              <a:rPr lang="en-US" altLang="ru-RU">
                <a:solidFill>
                  <a:schemeClr val="tx1"/>
                </a:solidFill>
                <a:cs typeface="Arial" panose="020B0604020202020204" pitchFamily="34" charset="0"/>
              </a:rPr>
              <a:t>ü</a:t>
            </a:r>
            <a:r>
              <a:rPr lang="hr-HR" altLang="ru-RU">
                <a:solidFill>
                  <a:schemeClr val="tx1"/>
                </a:solidFill>
                <a:cs typeface="Arial" panose="020B0604020202020204" pitchFamily="34" charset="0"/>
              </a:rPr>
              <a:t>de</a:t>
            </a:r>
            <a:r>
              <a:rPr lang="hr-HR" altLang="ru-RU"/>
              <a:t> </a:t>
            </a:r>
            <a:r>
              <a:rPr lang="hr-HR" altLang="ru-RU">
                <a:solidFill>
                  <a:schemeClr val="accent2"/>
                </a:solidFill>
                <a:cs typeface="Arial" panose="020B0604020202020204" pitchFamily="34" charset="0"/>
              </a:rPr>
              <a:t> </a:t>
            </a:r>
            <a:r>
              <a:rPr lang="hr-HR" altLang="ru-RU">
                <a:cs typeface="Arial" panose="020B0604020202020204" pitchFamily="34" charset="0"/>
              </a:rPr>
              <a:t>bin</a:t>
            </a:r>
            <a:r>
              <a:rPr lang="hr-HR" altLang="ru-RU">
                <a:solidFill>
                  <a:schemeClr val="accent2"/>
                </a:solidFill>
                <a:cs typeface="Arial" panose="020B0604020202020204" pitchFamily="34" charset="0"/>
              </a:rPr>
              <a:t>.</a:t>
            </a:r>
            <a:r>
              <a:rPr lang="hr-HR" altLang="ru-RU">
                <a:solidFill>
                  <a:schemeClr val="accent2"/>
                </a:solidFill>
              </a:rPr>
              <a:t> </a:t>
            </a:r>
            <a:endParaRPr lang="hr-HR" altLang="ru-RU">
              <a:solidFill>
                <a:schemeClr val="tx1"/>
              </a:solidFill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1933575" y="5156201"/>
            <a:ext cx="6697662" cy="792162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/>
              <a:t>Warum </a:t>
            </a:r>
            <a:r>
              <a:rPr lang="hr-HR" altLang="ru-RU">
                <a:solidFill>
                  <a:schemeClr val="tx1"/>
                </a:solidFill>
              </a:rPr>
              <a:t>bist du so traurig?</a:t>
            </a:r>
            <a:endParaRPr lang="hr-HR" altLang="ru-RU"/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1919288" y="5876926"/>
            <a:ext cx="7345362" cy="981075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>
                <a:solidFill>
                  <a:schemeClr val="tx1"/>
                </a:solidFill>
              </a:rPr>
              <a:t>Ah, ich bin traurig, </a:t>
            </a:r>
            <a:r>
              <a:rPr lang="hr-HR" altLang="ru-RU"/>
              <a:t>weil</a:t>
            </a:r>
            <a:r>
              <a:rPr lang="hr-HR" altLang="ru-RU">
                <a:solidFill>
                  <a:schemeClr val="accent2"/>
                </a:solidFill>
              </a:rPr>
              <a:t> </a:t>
            </a:r>
            <a:r>
              <a:rPr lang="hr-HR" altLang="ru-RU">
                <a:solidFill>
                  <a:schemeClr val="tx1"/>
                </a:solidFill>
              </a:rPr>
              <a:t>Anne krank</a:t>
            </a:r>
            <a:r>
              <a:rPr lang="hr-HR" altLang="ru-RU">
                <a:solidFill>
                  <a:schemeClr val="accent2"/>
                </a:solidFill>
              </a:rPr>
              <a:t> </a:t>
            </a:r>
            <a:r>
              <a:rPr lang="hr-HR" altLang="ru-RU"/>
              <a:t>ist</a:t>
            </a:r>
            <a:r>
              <a:rPr lang="hr-HR" altLang="ru-RU">
                <a:solidFill>
                  <a:schemeClr val="accent2"/>
                </a:solidFill>
              </a:rPr>
              <a:t>.</a:t>
            </a:r>
            <a:endParaRPr lang="hr-HR" altLang="ru-RU">
              <a:solidFill>
                <a:schemeClr val="tx1"/>
              </a:solidFill>
            </a:endParaRPr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7972426" y="1042989"/>
            <a:ext cx="3936999" cy="1414464"/>
          </a:xfrm>
          <a:prstGeom prst="cloudCallout">
            <a:avLst>
              <a:gd name="adj1" fmla="val 56708"/>
              <a:gd name="adj2" fmla="val 23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ru-RU" sz="2800"/>
              <a:t>Wenn, weil, dass…</a:t>
            </a:r>
          </a:p>
        </p:txBody>
      </p:sp>
      <p:sp>
        <p:nvSpPr>
          <p:cNvPr id="12" name="Заголовок 3"/>
          <p:cNvSpPr txBox="1">
            <a:spLocks/>
          </p:cNvSpPr>
          <p:nvPr/>
        </p:nvSpPr>
        <p:spPr>
          <a:xfrm>
            <a:off x="757238" y="0"/>
            <a:ext cx="11110912" cy="87153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Antworte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32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71" grpId="0" animBg="1"/>
      <p:bldP spid="15372" grpId="0" animBg="1"/>
      <p:bldP spid="15373" grpId="0" animBg="1"/>
      <p:bldP spid="15374" grpId="0" animBg="1"/>
      <p:bldP spid="15375" grpId="0" animBg="1"/>
      <p:bldP spid="1537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selbstständige Arbeit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 5,6 Seite 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122 </a:t>
            </a:r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486" y="2609848"/>
            <a:ext cx="3119439" cy="311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7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01445" y="30982"/>
            <a:ext cx="11120284" cy="583381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1445" y="942975"/>
            <a:ext cx="11120284" cy="5413579"/>
          </a:xfr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uz-Cyrl-UZ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</a:t>
            </a:r>
            <a:r>
              <a:rPr lang="de-DE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Stunde ist zu Ende</a:t>
            </a:r>
          </a:p>
          <a:p>
            <a:r>
              <a:rPr lang="de-DE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r>
              <a:rPr lang="de-DE" sz="5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  <a:endParaRPr lang="ru-RU" sz="5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60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Assoziationen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Informationen zum Thema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lesen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Richtig/falsch-Übung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Lückentext</a:t>
            </a:r>
            <a:endParaRPr lang="de-DE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selbstständige Arbeit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3886200"/>
            <a:ext cx="3067051" cy="215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2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Welchen Beruf haben diese </a:t>
            </a:r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ersonen?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AutoNum type="arabicPeriod"/>
            </a:pP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Manfred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arbeitet mit Katzen und Hunden; er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</a:t>
            </a:r>
          </a:p>
          <a:p>
            <a:pPr marL="514350" lvl="0" indent="-514350" algn="l">
              <a:buAutoNum type="arabicPeriod" startAt="2"/>
            </a:pP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Christoph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hilft, wenn es ein Feuer gibt; er ist </a:t>
            </a:r>
            <a:endParaRPr lang="de-DE" sz="28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lvl="0" indent="-514350" algn="l">
              <a:buAutoNum type="arabicPeriod" startAt="2"/>
            </a:pP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Birgit repariert das Auto, wenn es kaputt ist; sie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</a:t>
            </a:r>
          </a:p>
          <a:p>
            <a:pPr marL="514350" lvl="0" indent="-514350" algn="l">
              <a:buAutoNum type="arabicPeriod" startAt="2"/>
            </a:pP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Beate arbeitet im Krankenhaus; sie ist </a:t>
            </a:r>
            <a:endParaRPr lang="de-DE" sz="28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lvl="0" indent="-514350" algn="l">
              <a:buAutoNum type="arabicPeriod" startAt="2"/>
            </a:pP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Ulrich repariert die Lichter im Haus; er ist </a:t>
            </a:r>
            <a:endParaRPr lang="de-DE" sz="28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lvl="0" indent="-514350" algn="l">
              <a:buAutoNum type="arabicPeriod" startAt="2"/>
            </a:pP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(vet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05" y="700088"/>
            <a:ext cx="2467768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(fireman)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638" y="871538"/>
            <a:ext cx="2689223" cy="1885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(auto mechanic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028" y="821532"/>
            <a:ext cx="2457450" cy="1985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(nurse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412" y="853678"/>
            <a:ext cx="2235995" cy="19180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(electrician)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2407" y="1028700"/>
            <a:ext cx="1861943" cy="152876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8384026" y="3112949"/>
            <a:ext cx="13912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Tierarzt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60825" y="3644205"/>
            <a:ext cx="28071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Feuerwehrmann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840053" y="4170461"/>
            <a:ext cx="23262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Mechanikerin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48811" y="4652725"/>
            <a:ext cx="31438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Krankenschwester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60478" y="5173086"/>
            <a:ext cx="16834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Elektriker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13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Welchen Beruf haben diese Personen?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de-DE" sz="2800" dirty="0" smtClean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de-DE" sz="2800" dirty="0" smtClean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1.Lena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hilft Passagieren im Flugzeug; sie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</a:t>
            </a:r>
          </a:p>
          <a:p>
            <a:pPr lvl="0"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2.Florian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spielt viele Rollen im Theater; er ist </a:t>
            </a:r>
            <a:endParaRPr lang="de-DE" sz="28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3.Robert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hilft Patienten, wenn sie krank sind; er ist </a:t>
            </a:r>
            <a:endParaRPr lang="de-DE" sz="28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4.Ingo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schneidet und föhnt dir die Haare; er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ist</a:t>
            </a:r>
          </a:p>
          <a:p>
            <a:pPr lvl="0"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5.Jutta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tippt Briefe für ihren Chef im Büro; sie ist 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(stewardess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8" y="691754"/>
            <a:ext cx="2289175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(actor)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793" y="754855"/>
            <a:ext cx="2503488" cy="2090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(doctor)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281" y="754855"/>
            <a:ext cx="2163761" cy="1716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(secretary)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3409" y="754855"/>
            <a:ext cx="2200275" cy="1669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(hairdresser)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076" y="754855"/>
            <a:ext cx="1867298" cy="161686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7559076" y="3113112"/>
            <a:ext cx="20633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Stewardess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736695" y="3639329"/>
            <a:ext cx="2265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Schauspieler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03712" y="4134544"/>
            <a:ext cx="8226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Arzt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38185" y="4688766"/>
            <a:ext cx="13051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Friseur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77522" y="5183981"/>
            <a:ext cx="18245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0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Sekretärin</a:t>
            </a:r>
            <a:endParaRPr lang="ru-RU" sz="2800" b="0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06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 Sie folgende Berufe identifizieren?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2800" dirty="0">
                <a:latin typeface="TimesNewRomanPSMT"/>
              </a:rPr>
              <a:t>Suchen Sie die passenden Paare und </a:t>
            </a:r>
            <a:r>
              <a:rPr lang="de-DE" sz="2800" dirty="0" smtClean="0">
                <a:latin typeface="TimesNewRomanPSMT"/>
              </a:rPr>
              <a:t>schreiben Sie </a:t>
            </a:r>
            <a:r>
              <a:rPr lang="de-DE" sz="2800" dirty="0">
                <a:latin typeface="TimesNewRomanPSMT"/>
              </a:rPr>
              <a:t>dann </a:t>
            </a:r>
            <a:r>
              <a:rPr lang="de-DE" sz="2800" dirty="0" smtClean="0">
                <a:latin typeface="TimesNewRomanPSMT"/>
              </a:rPr>
              <a:t>für </a:t>
            </a:r>
            <a:r>
              <a:rPr lang="de-DE" sz="2800" dirty="0">
                <a:latin typeface="TimesNewRomanPSMT"/>
              </a:rPr>
              <a:t>jeden Beruf einen Satz.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771964"/>
              </p:ext>
            </p:extLst>
          </p:nvPr>
        </p:nvGraphicFramePr>
        <p:xfrm>
          <a:off x="557210" y="1491191"/>
          <a:ext cx="11129965" cy="4572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929190"/>
                <a:gridCol w="6200775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Eine Sekretarin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arbeitet in einem Geschäft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Ein Arzt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tragt eine Pistole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Ein Koch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arbeitet in einer Schule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Ein Busfahrer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macht etwas gegen den Hunger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Ein Bauer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arbeitet auf dem Feld und mit Tieren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Eine Krankenschwester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 hilft dem Arzt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Ein Briefträger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 schreibt am Tag viele Briefe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Ein Polizist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h. fahrt den ganzen Tag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Eine Verkäuferin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 bringt Briefe und Postkarten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Ein Lehrer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j. arbeitet in einem Krankenhaus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48822" y="1453311"/>
            <a:ext cx="4042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30006" y="1962680"/>
            <a:ext cx="2840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37855" y="2371273"/>
            <a:ext cx="4042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9893" y="2851339"/>
            <a:ext cx="4042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9511" y="3279569"/>
            <a:ext cx="3850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9587" y="3779335"/>
            <a:ext cx="3048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30007" y="4193345"/>
            <a:ext cx="2840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48822" y="4633789"/>
            <a:ext cx="4042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9514" y="5090989"/>
            <a:ext cx="3850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i="0" u="none" strike="noStrike" cap="none" spc="0" baseline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9513" y="5590755"/>
            <a:ext cx="3850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48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MEIN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TRAUMBERUF</a:t>
            </a:r>
          </a:p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Christoph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Ein praktischer Mensch. Was mit Technik zu tun hat,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interessiert mich am meisten. Wichtig ist das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Gefühl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etwas auf logischem Weg losen zu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können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. Mein Ziel: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Ingenieur werden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Katharina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Schwer zu sagen, wer ich bin. Aber was mir besonders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wichtig ist, weis ich: Gerechtigkeit.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Dafür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will ich mich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auch beruflich einsetzen — vielleicht als Polizistin.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5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Nabila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Jemand, der anderen helfen will, vor allem den Menschen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in Afrika. Ich will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dafür kämpfen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, dass es keinen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Hunger und keine Armut mehr gibt. Vor allem will ich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mich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Frieden einsetzen, denn meine Familie musste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vor dem Krieg in Togo fliehen.</a:t>
            </a:r>
          </a:p>
          <a:p>
            <a:pPr algn="l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Philipp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Ein eher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zurückgezogener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Mensch.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zeichne und male viel, zum Beispiel,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Porträts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von Menschen, die ich irgendwo getroffen oder gesehen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habe. Mein Traum ist es Designer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zu werden, im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künstlerischen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Bereich zu arbeiten.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55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Clarissa und Florian</a:t>
            </a:r>
          </a:p>
          <a:p>
            <a:pPr algn="l"/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uns zahlt vor allem Erfolg. Wir machen eine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Ausbildung bei einer Versicherung. Da ist in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nächster</a:t>
            </a: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Zeit neben Beziehung und Freunden die Karriere das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Wichtigste. Ziele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die Zukunft: gutes Einkommen,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eigenes Haus und Familie.</a:t>
            </a:r>
          </a:p>
          <a:p>
            <a:pPr algn="l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Luisa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Wer ich bin,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weiß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ich selbst nicht so recht.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Manchmal bin ich traurig, lustig und nachdenklich zugleich.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Auf jeden Fall bin ich sehr gesellig, sitze gern mit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anderen zusammen und tanze. Ich 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träume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davon,</a:t>
            </a:r>
          </a:p>
          <a:p>
            <a:pPr algn="l"/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Tennisspielerin zu werden.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7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hat was gesagt?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928780"/>
              </p:ext>
            </p:extLst>
          </p:nvPr>
        </p:nvGraphicFramePr>
        <p:xfrm>
          <a:off x="714373" y="724535"/>
          <a:ext cx="10772777" cy="34503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143251"/>
                <a:gridCol w="7629526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Christoph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will Designer werden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Katharina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Kämpferin gegen Hunger und Armut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Nabila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will Ingenieur werden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will Polizistin werden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Florian, Clarissa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will Tennisspielerin werden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Luisa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 Ziele für die Zukunft: gutes Einkommen,     eigenes</a:t>
                      </a:r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de-DE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 und Familie.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482126"/>
              </p:ext>
            </p:extLst>
          </p:nvPr>
        </p:nvGraphicFramePr>
        <p:xfrm>
          <a:off x="2303462" y="4848751"/>
          <a:ext cx="8128002" cy="149489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74744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74744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70940" y="5401987"/>
            <a:ext cx="478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9457987" y="5443537"/>
            <a:ext cx="529312" cy="8402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09736" y="5443537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1023" y="5443537"/>
            <a:ext cx="548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80719" y="5401987"/>
            <a:ext cx="516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48989" y="5443537"/>
            <a:ext cx="396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68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987</Words>
  <Application>Microsoft Office PowerPoint</Application>
  <PresentationFormat>Широкоэкранный</PresentationFormat>
  <Paragraphs>213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TimesNewRomanPSMT</vt:lpstr>
      <vt:lpstr>Trebuchet MS</vt:lpstr>
      <vt:lpstr>Wingdings</vt:lpstr>
      <vt:lpstr>Тема Office</vt:lpstr>
      <vt:lpstr>Office Theme</vt:lpstr>
      <vt:lpstr>DEUTSCH</vt:lpstr>
      <vt:lpstr>PLAN DER STUNDE:</vt:lpstr>
      <vt:lpstr>Welchen Beruf haben diese Personen?</vt:lpstr>
      <vt:lpstr>Welchen Beruf haben diese Personen?</vt:lpstr>
      <vt:lpstr>Können Sie folgende Berufe identifizieren?</vt:lpstr>
      <vt:lpstr>Lesen Sie den Text</vt:lpstr>
      <vt:lpstr>Lesen Sie den Text</vt:lpstr>
      <vt:lpstr>Lesen Sie den Text</vt:lpstr>
      <vt:lpstr>Wer hat was gesagt?</vt:lpstr>
      <vt:lpstr>Antworten auf die Fragen! Weil-Sätze</vt:lpstr>
      <vt:lpstr>Nebensätze</vt:lpstr>
      <vt:lpstr>Презентация PowerPoint</vt:lpstr>
      <vt:lpstr> WANN?   WENN…</vt:lpstr>
      <vt:lpstr>WARUM?WEIL…                                                                                                                        </vt:lpstr>
      <vt:lpstr>Презентация PowerPoint</vt:lpstr>
      <vt:lpstr>Презентация PowerPoint</vt:lpstr>
      <vt:lpstr>Aufgabe für selbstständige Arbeit</vt:lpstr>
      <vt:lpstr>Ende der Stunde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Пользователь</dc:creator>
  <cp:lastModifiedBy>User</cp:lastModifiedBy>
  <cp:revision>17</cp:revision>
  <dcterms:created xsi:type="dcterms:W3CDTF">2021-02-09T08:07:11Z</dcterms:created>
  <dcterms:modified xsi:type="dcterms:W3CDTF">2021-02-11T09:24:17Z</dcterms:modified>
</cp:coreProperties>
</file>