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  <p:sldMasterId id="2147484440" r:id="rId10"/>
  </p:sldMasterIdLst>
  <p:notesMasterIdLst>
    <p:notesMasterId r:id="rId39"/>
  </p:notesMasterIdLst>
  <p:sldIdLst>
    <p:sldId id="1435" r:id="rId11"/>
    <p:sldId id="1604" r:id="rId12"/>
    <p:sldId id="1605" r:id="rId13"/>
    <p:sldId id="1606" r:id="rId14"/>
    <p:sldId id="1607" r:id="rId15"/>
    <p:sldId id="1632" r:id="rId16"/>
    <p:sldId id="1609" r:id="rId17"/>
    <p:sldId id="1610" r:id="rId18"/>
    <p:sldId id="1611" r:id="rId19"/>
    <p:sldId id="1612" r:id="rId20"/>
    <p:sldId id="1615" r:id="rId21"/>
    <p:sldId id="1616" r:id="rId22"/>
    <p:sldId id="1617" r:id="rId23"/>
    <p:sldId id="1618" r:id="rId24"/>
    <p:sldId id="1619" r:id="rId25"/>
    <p:sldId id="1620" r:id="rId26"/>
    <p:sldId id="1621" r:id="rId27"/>
    <p:sldId id="1622" r:id="rId28"/>
    <p:sldId id="1623" r:id="rId29"/>
    <p:sldId id="1626" r:id="rId30"/>
    <p:sldId id="1627" r:id="rId31"/>
    <p:sldId id="1628" r:id="rId32"/>
    <p:sldId id="1629" r:id="rId33"/>
    <p:sldId id="1639" r:id="rId34"/>
    <p:sldId id="1637" r:id="rId35"/>
    <p:sldId id="1636" r:id="rId36"/>
    <p:sldId id="1638" r:id="rId37"/>
    <p:sldId id="1631" r:id="rId3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604"/>
            <p14:sldId id="1605"/>
            <p14:sldId id="1606"/>
            <p14:sldId id="1607"/>
            <p14:sldId id="1632"/>
            <p14:sldId id="1609"/>
            <p14:sldId id="1610"/>
            <p14:sldId id="1611"/>
            <p14:sldId id="1612"/>
            <p14:sldId id="1615"/>
            <p14:sldId id="1616"/>
            <p14:sldId id="1617"/>
            <p14:sldId id="1618"/>
            <p14:sldId id="1619"/>
            <p14:sldId id="1620"/>
            <p14:sldId id="1621"/>
            <p14:sldId id="1622"/>
            <p14:sldId id="1623"/>
            <p14:sldId id="1626"/>
            <p14:sldId id="1627"/>
            <p14:sldId id="1628"/>
            <p14:sldId id="1629"/>
            <p14:sldId id="1639"/>
            <p14:sldId id="1637"/>
            <p14:sldId id="1636"/>
            <p14:sldId id="1638"/>
            <p14:sldId id="163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  <a:srgbClr val="328682"/>
    <a:srgbClr val="FFFFFF"/>
    <a:srgbClr val="DDDDDD"/>
    <a:srgbClr val="B2B2B2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7" autoAdjust="0"/>
    <p:restoredTop sz="71037" autoAdjust="0"/>
  </p:normalViewPr>
  <p:slideViewPr>
    <p:cSldViewPr snapToObjects="1">
      <p:cViewPr varScale="1">
        <p:scale>
          <a:sx n="229" d="100"/>
          <a:sy n="229" d="100"/>
        </p:scale>
        <p:origin x="972" y="18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4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1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7" y="1006566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97869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22782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7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5888081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81330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7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565297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0126114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336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7212405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557750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847858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9928918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96266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1983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64405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911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20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4836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582315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24280059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788197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5914500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5975694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0560487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375648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020997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593059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7226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616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96389005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79402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724354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550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232078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974311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916597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7092648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9172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4985002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352130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6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6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6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6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47754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6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6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6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6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789553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9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9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9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493910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9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9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9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58826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1441787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1441787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36963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1441787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1441787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94597211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1345860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7281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5452534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0286425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573290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282385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3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0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3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0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1509464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3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0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3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0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238515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3747903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28339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527547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4373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l" defTabSz="574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574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658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5.xml"/><Relationship Id="rId18" Type="http://schemas.openxmlformats.org/officeDocument/2006/relationships/slideLayout" Target="../slideLayouts/slideLayout540.xml"/><Relationship Id="rId26" Type="http://schemas.openxmlformats.org/officeDocument/2006/relationships/slideLayout" Target="../slideLayouts/slideLayout548.xml"/><Relationship Id="rId39" Type="http://schemas.openxmlformats.org/officeDocument/2006/relationships/slideLayout" Target="../slideLayouts/slideLayout561.xml"/><Relationship Id="rId21" Type="http://schemas.openxmlformats.org/officeDocument/2006/relationships/slideLayout" Target="../slideLayouts/slideLayout543.xml"/><Relationship Id="rId34" Type="http://schemas.openxmlformats.org/officeDocument/2006/relationships/slideLayout" Target="../slideLayouts/slideLayout556.xml"/><Relationship Id="rId42" Type="http://schemas.openxmlformats.org/officeDocument/2006/relationships/slideLayout" Target="../slideLayouts/slideLayout564.xml"/><Relationship Id="rId47" Type="http://schemas.openxmlformats.org/officeDocument/2006/relationships/slideLayout" Target="../slideLayouts/slideLayout569.xml"/><Relationship Id="rId50" Type="http://schemas.openxmlformats.org/officeDocument/2006/relationships/slideLayout" Target="../slideLayouts/slideLayout572.xml"/><Relationship Id="rId55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24.xml"/><Relationship Id="rId16" Type="http://schemas.openxmlformats.org/officeDocument/2006/relationships/slideLayout" Target="../slideLayouts/slideLayout538.xml"/><Relationship Id="rId20" Type="http://schemas.openxmlformats.org/officeDocument/2006/relationships/slideLayout" Target="../slideLayouts/slideLayout542.xml"/><Relationship Id="rId29" Type="http://schemas.openxmlformats.org/officeDocument/2006/relationships/slideLayout" Target="../slideLayouts/slideLayout551.xml"/><Relationship Id="rId41" Type="http://schemas.openxmlformats.org/officeDocument/2006/relationships/slideLayout" Target="../slideLayouts/slideLayout563.xml"/><Relationship Id="rId54" Type="http://schemas.openxmlformats.org/officeDocument/2006/relationships/slideLayout" Target="../slideLayouts/slideLayout57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24" Type="http://schemas.openxmlformats.org/officeDocument/2006/relationships/slideLayout" Target="../slideLayouts/slideLayout546.xml"/><Relationship Id="rId32" Type="http://schemas.openxmlformats.org/officeDocument/2006/relationships/slideLayout" Target="../slideLayouts/slideLayout554.xml"/><Relationship Id="rId37" Type="http://schemas.openxmlformats.org/officeDocument/2006/relationships/slideLayout" Target="../slideLayouts/slideLayout559.xml"/><Relationship Id="rId40" Type="http://schemas.openxmlformats.org/officeDocument/2006/relationships/slideLayout" Target="../slideLayouts/slideLayout562.xml"/><Relationship Id="rId45" Type="http://schemas.openxmlformats.org/officeDocument/2006/relationships/slideLayout" Target="../slideLayouts/slideLayout567.xml"/><Relationship Id="rId53" Type="http://schemas.openxmlformats.org/officeDocument/2006/relationships/slideLayout" Target="../slideLayouts/slideLayout575.xml"/><Relationship Id="rId58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27.xml"/><Relationship Id="rId15" Type="http://schemas.openxmlformats.org/officeDocument/2006/relationships/slideLayout" Target="../slideLayouts/slideLayout537.xml"/><Relationship Id="rId23" Type="http://schemas.openxmlformats.org/officeDocument/2006/relationships/slideLayout" Target="../slideLayouts/slideLayout545.xml"/><Relationship Id="rId28" Type="http://schemas.openxmlformats.org/officeDocument/2006/relationships/slideLayout" Target="../slideLayouts/slideLayout550.xml"/><Relationship Id="rId36" Type="http://schemas.openxmlformats.org/officeDocument/2006/relationships/slideLayout" Target="../slideLayouts/slideLayout558.xml"/><Relationship Id="rId49" Type="http://schemas.openxmlformats.org/officeDocument/2006/relationships/slideLayout" Target="../slideLayouts/slideLayout571.xml"/><Relationship Id="rId57" Type="http://schemas.openxmlformats.org/officeDocument/2006/relationships/slideLayout" Target="../slideLayouts/slideLayout57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32.xml"/><Relationship Id="rId19" Type="http://schemas.openxmlformats.org/officeDocument/2006/relationships/slideLayout" Target="../slideLayouts/slideLayout541.xml"/><Relationship Id="rId31" Type="http://schemas.openxmlformats.org/officeDocument/2006/relationships/slideLayout" Target="../slideLayouts/slideLayout553.xml"/><Relationship Id="rId44" Type="http://schemas.openxmlformats.org/officeDocument/2006/relationships/slideLayout" Target="../slideLayouts/slideLayout566.xml"/><Relationship Id="rId52" Type="http://schemas.openxmlformats.org/officeDocument/2006/relationships/slideLayout" Target="../slideLayouts/slideLayout57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slideLayout" Target="../slideLayouts/slideLayout536.xml"/><Relationship Id="rId22" Type="http://schemas.openxmlformats.org/officeDocument/2006/relationships/slideLayout" Target="../slideLayouts/slideLayout544.xml"/><Relationship Id="rId27" Type="http://schemas.openxmlformats.org/officeDocument/2006/relationships/slideLayout" Target="../slideLayouts/slideLayout549.xml"/><Relationship Id="rId30" Type="http://schemas.openxmlformats.org/officeDocument/2006/relationships/slideLayout" Target="../slideLayouts/slideLayout552.xml"/><Relationship Id="rId35" Type="http://schemas.openxmlformats.org/officeDocument/2006/relationships/slideLayout" Target="../slideLayouts/slideLayout557.xml"/><Relationship Id="rId43" Type="http://schemas.openxmlformats.org/officeDocument/2006/relationships/slideLayout" Target="../slideLayouts/slideLayout565.xml"/><Relationship Id="rId48" Type="http://schemas.openxmlformats.org/officeDocument/2006/relationships/slideLayout" Target="../slideLayouts/slideLayout570.xml"/><Relationship Id="rId56" Type="http://schemas.openxmlformats.org/officeDocument/2006/relationships/slideLayout" Target="../slideLayouts/slideLayout578.xml"/><Relationship Id="rId8" Type="http://schemas.openxmlformats.org/officeDocument/2006/relationships/slideLayout" Target="../slideLayouts/slideLayout530.xml"/><Relationship Id="rId51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34.xml"/><Relationship Id="rId17" Type="http://schemas.openxmlformats.org/officeDocument/2006/relationships/slideLayout" Target="../slideLayouts/slideLayout539.xml"/><Relationship Id="rId25" Type="http://schemas.openxmlformats.org/officeDocument/2006/relationships/slideLayout" Target="../slideLayouts/slideLayout547.xml"/><Relationship Id="rId33" Type="http://schemas.openxmlformats.org/officeDocument/2006/relationships/slideLayout" Target="../slideLayouts/slideLayout555.xml"/><Relationship Id="rId38" Type="http://schemas.openxmlformats.org/officeDocument/2006/relationships/slideLayout" Target="../slideLayouts/slideLayout560.xml"/><Relationship Id="rId46" Type="http://schemas.openxmlformats.org/officeDocument/2006/relationships/slideLayout" Target="../slideLayouts/slideLayout568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7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3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4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65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  <p:sldLayoutId id="2147484454" r:id="rId14"/>
    <p:sldLayoutId id="2147484455" r:id="rId15"/>
    <p:sldLayoutId id="2147484456" r:id="rId16"/>
    <p:sldLayoutId id="2147484457" r:id="rId17"/>
    <p:sldLayoutId id="2147484458" r:id="rId18"/>
    <p:sldLayoutId id="2147484459" r:id="rId19"/>
    <p:sldLayoutId id="2147484460" r:id="rId20"/>
    <p:sldLayoutId id="2147484461" r:id="rId21"/>
    <p:sldLayoutId id="2147484462" r:id="rId22"/>
    <p:sldLayoutId id="2147484463" r:id="rId23"/>
    <p:sldLayoutId id="2147484464" r:id="rId24"/>
    <p:sldLayoutId id="2147484465" r:id="rId25"/>
    <p:sldLayoutId id="2147484466" r:id="rId26"/>
    <p:sldLayoutId id="2147484467" r:id="rId27"/>
    <p:sldLayoutId id="2147484468" r:id="rId28"/>
    <p:sldLayoutId id="2147484469" r:id="rId29"/>
    <p:sldLayoutId id="2147484470" r:id="rId30"/>
    <p:sldLayoutId id="2147484471" r:id="rId31"/>
    <p:sldLayoutId id="2147484472" r:id="rId32"/>
    <p:sldLayoutId id="2147484473" r:id="rId33"/>
    <p:sldLayoutId id="2147484474" r:id="rId34"/>
    <p:sldLayoutId id="2147484475" r:id="rId35"/>
    <p:sldLayoutId id="2147484476" r:id="rId36"/>
    <p:sldLayoutId id="2147484477" r:id="rId37"/>
    <p:sldLayoutId id="2147484478" r:id="rId38"/>
    <p:sldLayoutId id="2147484479" r:id="rId39"/>
    <p:sldLayoutId id="2147484480" r:id="rId40"/>
    <p:sldLayoutId id="2147484481" r:id="rId41"/>
    <p:sldLayoutId id="2147484482" r:id="rId42"/>
    <p:sldLayoutId id="2147484483" r:id="rId43"/>
    <p:sldLayoutId id="2147484484" r:id="rId44"/>
    <p:sldLayoutId id="2147484485" r:id="rId45"/>
    <p:sldLayoutId id="2147484486" r:id="rId46"/>
    <p:sldLayoutId id="2147484487" r:id="rId47"/>
    <p:sldLayoutId id="2147484488" r:id="rId48"/>
    <p:sldLayoutId id="2147484489" r:id="rId49"/>
    <p:sldLayoutId id="2147484490" r:id="rId50"/>
    <p:sldLayoutId id="2147484491" r:id="rId51"/>
    <p:sldLayoutId id="2147484492" r:id="rId52"/>
    <p:sldLayoutId id="2147484493" r:id="rId53"/>
    <p:sldLayoutId id="2147484494" r:id="rId54"/>
    <p:sldLayoutId id="2147484495" r:id="rId55"/>
    <p:sldLayoutId id="2147484496" r:id="rId56"/>
    <p:sldLayoutId id="2147484497" r:id="rId57"/>
    <p:sldLayoutId id="2147484498" r:id="rId58"/>
  </p:sldLayoutIdLst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2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865"/>
            <a:ext cx="3054716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535909" y="228549"/>
            <a:ext cx="1008112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92854" y="264629"/>
            <a:ext cx="898855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8" y="1206045"/>
            <a:ext cx="4964299" cy="444975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 algn="ctr">
              <a:spcAft>
                <a:spcPts val="1200"/>
              </a:spcAft>
            </a:pPr>
            <a:r>
              <a:rPr lang="en-US" sz="2400" b="1" spc="5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spc="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spc="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47" y="2060605"/>
            <a:ext cx="1402787" cy="10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9" y="1980084"/>
            <a:ext cx="1541291" cy="10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342" y="1857687"/>
            <a:ext cx="138909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645" y="72295"/>
            <a:ext cx="1493181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5-masala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54461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gidroksid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eritmasi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orqali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davomoda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o‘tkazildi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Katodda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ajralgan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vodorod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hajmini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toping.</a:t>
            </a:r>
            <a:endParaRPr lang="ru-RU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5" y="1764060"/>
            <a:ext cx="1512168" cy="122413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68" y="1692228"/>
            <a:ext cx="3122993" cy="13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7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3421" y="496574"/>
                <a:ext cx="5400600" cy="2561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endParaRPr lang="ru-RU" sz="1050" dirty="0" smtClean="0">
                  <a:solidFill>
                    <a:prstClr val="black"/>
                  </a:solidFill>
                  <a:latin typeface="Calibri"/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Ishqor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eritmasining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elektroliz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tenglamasi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tuzladi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:</a:t>
                </a:r>
                <a:endParaRPr lang="ru-RU" sz="11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marL="457200" lvl="0">
                  <a:lnSpc>
                    <a:spcPct val="107000"/>
                  </a:lnSpc>
                </a:pP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KOH+2H</a:t>
                </a:r>
                <a:r>
                  <a:rPr lang="en-US" sz="1400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O→2H</a:t>
                </a:r>
                <a:r>
                  <a:rPr lang="en-US" sz="1400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+O</a:t>
                </a:r>
                <a:r>
                  <a:rPr lang="en-US" sz="1400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+KOH.</a:t>
                </a:r>
                <a:endParaRPr lang="ru-RU" sz="11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2)   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Elektrolizga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uchragan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modda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suv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hisoblanganligi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uchun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Faradey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formulasi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bo‘yicha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suvning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massasi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topiladi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.</a:t>
                </a:r>
                <a:endParaRPr lang="ru-RU" sz="11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marL="457200" lvl="0">
                  <a:lnSpc>
                    <a:spcPct val="107000"/>
                  </a:lnSpc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𝑬𝑰𝒕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𝟐𝟔</m:t>
                        </m:r>
                        <m:r>
                          <a:rPr lang="en-US" sz="1400" b="1" i="1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11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sz="11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𝟗</m:t>
                        </m:r>
                        <m:r>
                          <a:rPr lang="en-US" sz="11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∗</m:t>
                        </m:r>
                        <m:r>
                          <a:rPr lang="en-US" sz="11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𝟏</m:t>
                        </m:r>
                        <m:r>
                          <a:rPr lang="en-US" sz="11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,</m:t>
                        </m:r>
                        <m:r>
                          <a:rPr lang="en-US" sz="11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𝟐</m:t>
                        </m:r>
                        <m:r>
                          <a:rPr lang="en-US" sz="11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∗</m:t>
                        </m:r>
                        <m:r>
                          <a:rPr lang="en-US" sz="11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𝟑</m:t>
                        </m:r>
                      </m:num>
                      <m:den>
                        <m:r>
                          <a:rPr lang="en-US" sz="11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𝟐𝟔</m:t>
                        </m:r>
                        <m:r>
                          <a:rPr lang="en-US" sz="11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,</m:t>
                        </m:r>
                        <m:r>
                          <a:rPr lang="en-US" sz="11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11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=1,12gr </a:t>
                </a:r>
                <a:r>
                  <a:rPr lang="en-US" sz="11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suv</a:t>
                </a:r>
                <a:endPara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3)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Parchalangan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suv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molekulasidan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ajrajgan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vodorod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hajmi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topiladi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:</a:t>
                </a:r>
                <a:endParaRPr lang="ru-RU" sz="11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marL="457200" lvl="0">
                  <a:lnSpc>
                    <a:spcPct val="107000"/>
                  </a:lnSpc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36-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--------44,8</a:t>
                </a:r>
                <a:endParaRPr lang="ru-RU" sz="11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marL="45720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1,2--------x.              x=1,5 l H</a:t>
                </a:r>
                <a:r>
                  <a:rPr lang="en-US" sz="1400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.  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Javob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: 1,5 l H</a:t>
                </a:r>
                <a:r>
                  <a:rPr lang="en-US" sz="1400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</a:t>
                </a:r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.</a:t>
                </a:r>
                <a:endParaRPr lang="ru-RU" sz="11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1" y="496574"/>
                <a:ext cx="5400600" cy="2561535"/>
              </a:xfrm>
              <a:prstGeom prst="rect">
                <a:avLst/>
              </a:prstGeom>
              <a:blipFill>
                <a:blip r:embed="rId2"/>
                <a:stretch>
                  <a:fillRect l="-339" b="-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015629" y="107877"/>
            <a:ext cx="1603567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Yechimi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:</a:t>
            </a:r>
            <a:endParaRPr lang="ru-RU" sz="1400" b="1" dirty="0">
              <a:solidFill>
                <a:schemeClr val="bg1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17" y="2340124"/>
            <a:ext cx="1050801" cy="7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9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37" y="539924"/>
            <a:ext cx="5184576" cy="262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Olimlar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hayvonot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dunyosiga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oid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qiziq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faktni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aniqlashgan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sharining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tropic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mintaqasidagi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cho‘llarda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savannalarda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yashovchi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o‘txo‘r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hayvonlar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Afrika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ekvatorial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o‘rmonlarida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yashaydigan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o‘txo‘rlardan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ancha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yirikroq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bo‘lar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ekan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Begemot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fil,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jirafa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kiyiklar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Savannadagi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jirafadan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yomg‘irlar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yog‘adigan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ekvatorial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o‘rmonlardagi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jirafaning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gavdasi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kichikroq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bo‘lishiga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sabab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bor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Qizig‘i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shundaki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yomg‘ir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ko‘p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yog‘adigan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hududda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barglar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yemish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doimo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yetarli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Shunday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bo‘lsa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-da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yerda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yashaydigan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hayvonlarning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gavdasi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kichik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Nima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?</a:t>
            </a:r>
            <a:endParaRPr lang="ru-RU" sz="1100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597" y="107876"/>
            <a:ext cx="2255320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Savol</a:t>
            </a:r>
            <a:endParaRPr lang="ru-RU" sz="2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799764"/>
            <a:ext cx="5472608" cy="13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Olimlarning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bir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necha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yillik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kuzatishlari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shuni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ko‘rsatadiki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yomg‘ir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suvlari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yerdagi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kerakli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tuzlarni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yuvib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, (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kaliy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natriy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kalsiy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temir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alyuminiy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elementlari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kamayishiga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sabab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bo‘lar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ekan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 Shu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sababli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suyak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yaxshi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rivojlanmaydi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ru-RU" sz="1200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9320" y="35868"/>
            <a:ext cx="1542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Javob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4" y="576688"/>
            <a:ext cx="554461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07000"/>
              </a:lnSpc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Qadimgi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Zarafshon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vohasida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yashagan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ota-bobolarimiz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bir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g‘aroyib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shug‘ullanishgan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indent="266700" algn="just">
              <a:lnSpc>
                <a:spcPct val="107000"/>
              </a:lnSpc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Erta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bahorda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tushayotgan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suvlarga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katta-katta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qo‘y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po‘stinlarini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tashlab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qo‘yishib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ma’lum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muddat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turgach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po‘stinlarni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suvdan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olishib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quritib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so‘ng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yoqishgan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ularga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qanday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samara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bergan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573" y="0"/>
            <a:ext cx="2111304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Savol</a:t>
            </a:r>
            <a:endParaRPr lang="ru-RU" sz="2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37" y="651036"/>
            <a:ext cx="5184576" cy="149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Biron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narsani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tutib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olish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uchun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po‘stinni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suvga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tashlab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qo‘yiladi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bu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aniq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Quritib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yoqib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yuborilsa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tog‘dan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suv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oqib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tushgan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oltin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zarralari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aniq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ko‘rina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boshlaydi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marL="457200"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Bu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oltinni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toppish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jarayoni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edi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3661" y="35868"/>
            <a:ext cx="1436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Javob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1660289"/>
            <a:ext cx="1224136" cy="128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29" y="858499"/>
            <a:ext cx="345638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Negadir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g‘ozlarning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aynan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o‘ng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qanotlari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XX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asrgacha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juda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qadrlangan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Buning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boisi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nimada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?</a:t>
            </a:r>
            <a:endParaRPr lang="ru-RU" sz="16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573" y="72295"/>
            <a:ext cx="2664296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Savol</a:t>
            </a:r>
            <a:endParaRPr lang="ru-RU" sz="2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05" y="611932"/>
            <a:ext cx="203604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3805" y="2941036"/>
            <a:ext cx="632046" cy="1911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5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421" y="924931"/>
            <a:ext cx="4032448" cy="155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Temir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pero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XIX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asrning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ikkinchi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yarmidan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keyin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paydo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bo‘lgan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Ungacha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g‘ozlarning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patidan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foydalanilgan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Aynan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o‘ng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qanot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pati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qo‘lda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yaxshi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turgan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1328" y="107877"/>
            <a:ext cx="1326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Javob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01" y="755948"/>
            <a:ext cx="11881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29" y="683802"/>
            <a:ext cx="540060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Ibtidoiy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tuzum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davrida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insonda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u 18 ta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XVII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asrga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kelib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25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ko‘paydi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XIX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asrda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47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yetdi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XX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boshida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54 ta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oxirida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97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Bu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raqamlar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nimani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bildiradi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?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105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5589" y="107876"/>
            <a:ext cx="1967288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Savol</a:t>
            </a:r>
            <a:endParaRPr lang="ru-RU" sz="2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27" y="1980084"/>
            <a:ext cx="203740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8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3" y="569542"/>
            <a:ext cx="547260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Inson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tana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a’zosida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kimyoviy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elementlarning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shunchasi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mavjud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1613" y="35868"/>
            <a:ext cx="195661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white"/>
                </a:solidFill>
                <a:latin typeface="Arial"/>
                <a:ea typeface="Calibri"/>
                <a:cs typeface="Arial"/>
              </a:rPr>
              <a:t>Javob</a:t>
            </a:r>
            <a:r>
              <a:rPr lang="en-US" sz="2400" b="1" dirty="0">
                <a:solidFill>
                  <a:prstClr val="white"/>
                </a:solidFill>
                <a:latin typeface="Arial"/>
                <a:ea typeface="Calibri"/>
                <a:cs typeface="Arial"/>
              </a:rPr>
              <a:t>:</a:t>
            </a:r>
            <a:endParaRPr lang="ru-RU" sz="1800" b="1" dirty="0">
              <a:solidFill>
                <a:prstClr val="white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1" y="1332012"/>
            <a:ext cx="2664296" cy="13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253" y="827956"/>
            <a:ext cx="116854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-masala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3421" y="606967"/>
            <a:ext cx="5472608" cy="2437590"/>
          </a:xfrm>
        </p:spPr>
        <p:txBody>
          <a:bodyPr/>
          <a:lstStyle/>
          <a:p>
            <a:pPr marL="0" indent="179388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5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Cu, Fe, Al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Zn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metallari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aralashmasiga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o‘yuvchi</a:t>
            </a:r>
            <a:r>
              <a:rPr lang="en-US" sz="165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ishqor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qo‘shilganda</a:t>
            </a:r>
            <a:r>
              <a:rPr lang="en-US" sz="165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11,2 </a:t>
            </a:r>
            <a:r>
              <a:rPr lang="en-US" sz="165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litr</a:t>
            </a:r>
            <a:r>
              <a:rPr lang="en-US" sz="165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(n.sh.)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ajralib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chiqdi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65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Boshlang‘ich</a:t>
            </a:r>
            <a:r>
              <a:rPr lang="en-US" sz="165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aralashma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konsentrlangan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nitrat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kislota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bilan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ta’sirlashtirilganda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13,44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litr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(n.sh.)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ajralib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chiqdi</a:t>
            </a:r>
            <a:r>
              <a:rPr lang="en-US" sz="165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0" indent="179388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5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Aralashmada</a:t>
            </a:r>
            <a:r>
              <a:rPr lang="en-US" sz="165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rux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alyuminiyning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mol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nisbati</a:t>
            </a:r>
            <a:r>
              <a:rPr lang="en-US" sz="165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1:1. </a:t>
            </a:r>
            <a:r>
              <a:rPr lang="en-US" sz="165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Boshlang‘ich</a:t>
            </a:r>
            <a:r>
              <a:rPr lang="en-US" sz="165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aralashmada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temirning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massasi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ni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massasidan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5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grammga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ko‘p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en-US" sz="165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179388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5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Misni</a:t>
            </a:r>
            <a:r>
              <a:rPr lang="en-US" sz="165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massasini</a:t>
            </a:r>
            <a:r>
              <a:rPr lang="en-US" sz="16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(g) toping</a:t>
            </a:r>
            <a:r>
              <a:rPr lang="en-US" sz="165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6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29" y="617438"/>
            <a:ext cx="532859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21,6 g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suyultirilgan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ta’sirlashganda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qanday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hajm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n.sh.l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azot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(II)-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1533" y="107876"/>
            <a:ext cx="3096344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-masala</a:t>
            </a:r>
            <a:endParaRPr lang="ru-RU" sz="2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05" y="1818307"/>
            <a:ext cx="1996164" cy="90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7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5429" y="539923"/>
                <a:ext cx="5472608" cy="2684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21,6 g</a:t>
                </a:r>
                <a:r>
                  <a:rPr lang="ru-RU" sz="1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                                                      Х</a:t>
                </a:r>
                <a:endParaRPr lang="ru-RU" sz="2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 marL="304800"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Al </a:t>
                </a:r>
                <a:r>
                  <a:rPr lang="en-US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+ 4HNO</a:t>
                </a:r>
                <a:r>
                  <a:rPr lang="en-US" sz="2400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3</a:t>
                </a:r>
                <a:r>
                  <a:rPr lang="en-US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= Al(NO</a:t>
                </a:r>
                <a:r>
                  <a:rPr lang="en-US" sz="2400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3</a:t>
                </a:r>
                <a:r>
                  <a:rPr lang="en-US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)</a:t>
                </a:r>
                <a:r>
                  <a:rPr lang="en-US" sz="2400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3</a:t>
                </a:r>
                <a:r>
                  <a:rPr lang="en-US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+ NO +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2H</a:t>
                </a:r>
                <a:r>
                  <a:rPr lang="en-US" sz="1600" b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2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O</a:t>
                </a:r>
                <a:endPara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ts val="940"/>
                  </a:lnSpc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 </a:t>
                </a:r>
                <a:r>
                  <a:rPr lang="ru-RU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      27                                                                              22,4</a:t>
                </a:r>
                <a:endPara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n-US" sz="1800" b="1" i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proporsiya</a:t>
                </a:r>
                <a:r>
                  <a:rPr lang="en-US" sz="1800" b="1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tuzib</a:t>
                </a:r>
                <a:r>
                  <a:rPr lang="en-US" sz="1800" b="1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hosil</a:t>
                </a:r>
                <a:r>
                  <a:rPr lang="en-US" sz="1800" b="1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1800" b="1" i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bo‘lgan</a:t>
                </a:r>
                <a:r>
                  <a:rPr lang="en-US" sz="1800" b="1" i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1800" b="1" i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NO</a:t>
                </a:r>
                <a:r>
                  <a:rPr lang="en-US" sz="1800" b="1" i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h</a:t>
                </a:r>
                <a:r>
                  <a:rPr lang="en-US" sz="1800" b="1" i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ajmini</a:t>
                </a:r>
                <a:r>
                  <a:rPr lang="en-US" sz="1800" b="1" i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</a:t>
                </a:r>
                <a:r>
                  <a:rPr lang="en-US" sz="18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topamiz</a:t>
                </a:r>
                <a:r>
                  <a:rPr lang="en-US" sz="18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.</a:t>
                </a:r>
                <a:endParaRPr lang="ru-RU" sz="1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449580" algn="l"/>
                    <a:tab pos="899160" algn="l"/>
                    <a:tab pos="1348740" algn="l"/>
                    <a:tab pos="1798320" algn="l"/>
                    <a:tab pos="2247900" algn="l"/>
                    <a:tab pos="3149600" algn="ctr"/>
                  </a:tabLst>
                </a:pPr>
                <a:r>
                  <a:rPr lang="en-US" sz="18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		   	</a:t>
                </a:r>
                <a:r>
                  <a:rPr lang="en-US" sz="1800" b="1" i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x </a:t>
                </a:r>
                <a:r>
                  <a:rPr lang="en-US" sz="18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800" b="1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𝟐𝟏</m:t>
                        </m:r>
                        <m:r>
                          <a:rPr lang="en-US" sz="1800" b="1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sz="1800" b="1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𝟔</m:t>
                        </m:r>
                        <m:r>
                          <a:rPr lang="en-US" sz="1800" b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∙</m:t>
                        </m:r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𝟐𝟐</m:t>
                        </m:r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𝟒</m:t>
                        </m:r>
                      </m:num>
                      <m:den>
                        <m:r>
                          <a:rPr lang="en-US" sz="1800" b="1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= </a:t>
                </a:r>
                <a:r>
                  <a:rPr lang="en-US" sz="18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17,72 L 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hosil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bo‘ladi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.	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		</a:t>
                </a:r>
                <a:endParaRPr lang="ru-RU" sz="1400" b="1" dirty="0">
                  <a:solidFill>
                    <a:srgbClr val="0070C0"/>
                  </a:solidFill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ctr">
                  <a:spcBef>
                    <a:spcPts val="580"/>
                  </a:spcBef>
                  <a:defRPr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:endParaRPr lang="ru-RU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9" y="539923"/>
                <a:ext cx="5472608" cy="2684196"/>
              </a:xfrm>
              <a:prstGeom prst="rect">
                <a:avLst/>
              </a:prstGeom>
              <a:blipFill>
                <a:blip r:embed="rId2"/>
                <a:stretch>
                  <a:fillRect l="-891" t="-1364" r="-10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53" y="2628156"/>
            <a:ext cx="1368152" cy="4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7597" y="160139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683940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050" lvl="0" indent="228600"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10,4 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massali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xrom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zarur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Cr</a:t>
            </a:r>
            <a:r>
              <a:rPr lang="en-US" sz="2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2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alyuminiynnng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massalarini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hisoblang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3284" y="107876"/>
            <a:ext cx="2116561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7-masala</a:t>
            </a:r>
            <a:endParaRPr lang="ru-RU" sz="2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45" y="1980084"/>
            <a:ext cx="14977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6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1" y="471075"/>
            <a:ext cx="561602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9050" indent="228600" algn="ctr"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Cr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+2Al=Al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+2Cr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19050" indent="228600" algn="just">
              <a:spcAft>
                <a:spcPts val="0"/>
              </a:spcAft>
            </a:pPr>
            <a:r>
              <a:rPr lang="en-US" sz="20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en-US" sz="20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proporsiya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usuli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</a:t>
            </a: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19050" indent="228600" algn="just">
              <a:spcAft>
                <a:spcPts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tenglamasiga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ko‘ra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proporsiya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tuzamiz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104:10,4=152:</a:t>
            </a:r>
            <a:r>
              <a:rPr lang="en-US" sz="1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1905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Cr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kerak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19050" indent="228600" algn="ctr"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104:10,4=54:</a:t>
            </a:r>
            <a:r>
              <a:rPr lang="en-US" sz="1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</a:p>
          <a:p>
            <a:pPr marR="19050" indent="228600" algn="ctr"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                      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Al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kerak</a:t>
            </a: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spcBef>
                <a:spcPts val="580"/>
              </a:spcBef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5" y="1722545"/>
            <a:ext cx="1095375" cy="3714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57" y="2330748"/>
            <a:ext cx="1009650" cy="3714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7597" y="160139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573" y="67806"/>
            <a:ext cx="272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11932"/>
            <a:ext cx="3527797" cy="245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Kech </a:t>
            </a:r>
            <a:r>
              <a:rPr lang="uz-Cyrl-U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kuzda yerni shudgor qilgach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fermer </a:t>
            </a:r>
            <a:r>
              <a:rPr lang="uz-Cyrl-U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</a:t>
            </a:r>
            <a:r>
              <a:rPr lang="uz-Cyrl-U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 ikki quyonni urmoqchi 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ldi.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uz-Cyrl-U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ishqoriy muhitli yerga superfosfat 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gitini </a:t>
            </a:r>
            <a:r>
              <a:rPr lang="uz-Cyrl-U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sepib 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ordi.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Ammo,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bahorda </a:t>
            </a:r>
            <a:r>
              <a:rPr lang="uz-Cyrl-U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kutgan natijaga erishmadi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Sababini </a:t>
            </a:r>
            <a:r>
              <a:rPr lang="uz-Cyrl-U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tushuntiring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Fermer </a:t>
            </a:r>
            <a:r>
              <a:rPr lang="uz-Cyrl-U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qaerda adashdi</a:t>
            </a:r>
            <a:r>
              <a:rPr lang="uz-Cyrl-UZ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89" y="755948"/>
            <a:ext cx="194421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13" y="107876"/>
            <a:ext cx="1955013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Javob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587863"/>
            <a:ext cx="3888432" cy="2616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yeridagi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tarkibida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Ca(OH)</a:t>
            </a:r>
            <a:r>
              <a:rPr lang="en-US" sz="1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ko‘p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miqdorda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bo’lgan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Superfosfat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o‘g‘iti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solingach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quyidagi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sodir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Ca(H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sz="1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+Ca(OH)</a:t>
            </a:r>
            <a:r>
              <a:rPr lang="en-US" sz="1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uz-Cyrl-U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Ca(PO</a:t>
            </a:r>
            <a:r>
              <a:rPr lang="en-US" sz="1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+4H</a:t>
            </a:r>
            <a:r>
              <a:rPr lang="en-US" sz="1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Hosil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bo‘lgan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cho‘kma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hosildorlikning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pasayishiga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sabab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bo‘lgan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Demak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fermer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yeriga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o‘git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solishda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adashgan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Unga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maxsus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soha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vakillari-agrokimyogarlar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maslahatlashishni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taklif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qilamiz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853" y="653413"/>
            <a:ext cx="1560827" cy="1171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321" y="1980084"/>
            <a:ext cx="1532359" cy="10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37" y="107876"/>
            <a:ext cx="518457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Yosh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tomorqachi</a:t>
            </a:r>
            <a:r>
              <a:rPr lang="uz-Cyrl-UZ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topshirig‘i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611933"/>
            <a:ext cx="33123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</a:t>
            </a:r>
            <a:r>
              <a:rPr lang="en-US" sz="1400" dirty="0" err="1" smtClean="0"/>
              <a:t>Bir</a:t>
            </a:r>
            <a:r>
              <a:rPr lang="en-US" sz="1400" dirty="0" smtClean="0"/>
              <a:t> </a:t>
            </a:r>
            <a:r>
              <a:rPr lang="en-US" sz="1400" dirty="0" err="1"/>
              <a:t>yoshgina</a:t>
            </a:r>
            <a:r>
              <a:rPr lang="en-US" sz="1400" dirty="0"/>
              <a:t> </a:t>
            </a:r>
            <a:r>
              <a:rPr lang="en-US" sz="1400" dirty="0" err="1"/>
              <a:t>yigit</a:t>
            </a:r>
            <a:r>
              <a:rPr lang="en-US" sz="1400" dirty="0"/>
              <a:t> </a:t>
            </a:r>
            <a:r>
              <a:rPr lang="en-US" sz="1400" dirty="0" err="1" smtClean="0"/>
              <a:t>o‘z</a:t>
            </a:r>
            <a:r>
              <a:rPr lang="en-US" sz="1400" dirty="0" smtClean="0"/>
              <a:t> </a:t>
            </a:r>
            <a:r>
              <a:rPr lang="en-US" sz="1400" dirty="0" err="1"/>
              <a:t>tomorqasida</a:t>
            </a:r>
            <a:r>
              <a:rPr lang="en-US" sz="1400" dirty="0"/>
              <a:t> </a:t>
            </a:r>
            <a:r>
              <a:rPr lang="en-US" sz="1400" dirty="0" err="1" smtClean="0"/>
              <a:t>o‘g‘it</a:t>
            </a:r>
            <a:r>
              <a:rPr lang="en-US" sz="1400" dirty="0" smtClean="0"/>
              <a:t> </a:t>
            </a:r>
            <a:r>
              <a:rPr lang="en-US" sz="1400" dirty="0" err="1"/>
              <a:t>solishi</a:t>
            </a:r>
            <a:r>
              <a:rPr lang="en-US" sz="1400" dirty="0"/>
              <a:t> </a:t>
            </a:r>
            <a:r>
              <a:rPr lang="en-US" sz="1400" dirty="0" err="1"/>
              <a:t>zarur</a:t>
            </a:r>
            <a:r>
              <a:rPr lang="en-US" sz="1400" dirty="0"/>
              <a:t> </a:t>
            </a:r>
            <a:r>
              <a:rPr lang="en-US" sz="1400" dirty="0" err="1" smtClean="0"/>
              <a:t>bo‘lib</a:t>
            </a:r>
            <a:r>
              <a:rPr lang="en-US" sz="1400" dirty="0" smtClean="0"/>
              <a:t> </a:t>
            </a:r>
            <a:r>
              <a:rPr lang="en-US" sz="1400" dirty="0" err="1"/>
              <a:t>qoldi</a:t>
            </a:r>
            <a:r>
              <a:rPr lang="en-US" sz="1400" dirty="0" smtClean="0"/>
              <a:t>. </a:t>
            </a:r>
            <a:r>
              <a:rPr lang="en-US" sz="1400" dirty="0" err="1" smtClean="0"/>
              <a:t>Shunda</a:t>
            </a:r>
            <a:r>
              <a:rPr lang="en-US" sz="1400" dirty="0" smtClean="0"/>
              <a:t> </a:t>
            </a:r>
            <a:r>
              <a:rPr lang="en-US" sz="1400" dirty="0" err="1"/>
              <a:t>uyiga</a:t>
            </a:r>
            <a:r>
              <a:rPr lang="en-US" sz="1400" dirty="0"/>
              <a:t> </a:t>
            </a:r>
            <a:r>
              <a:rPr lang="en-US" sz="1400" dirty="0" err="1"/>
              <a:t>anchadan</a:t>
            </a:r>
            <a:r>
              <a:rPr lang="en-US" sz="1400" dirty="0"/>
              <a:t> </a:t>
            </a:r>
            <a:r>
              <a:rPr lang="en-US" sz="1400" dirty="0" err="1"/>
              <a:t>buyon</a:t>
            </a:r>
            <a:r>
              <a:rPr lang="en-US" sz="1400" dirty="0"/>
              <a:t> </a:t>
            </a:r>
            <a:r>
              <a:rPr lang="en-US" sz="1400" dirty="0" err="1"/>
              <a:t>turgan</a:t>
            </a:r>
            <a:r>
              <a:rPr lang="en-US" sz="1400" dirty="0"/>
              <a:t> </a:t>
            </a:r>
            <a:r>
              <a:rPr lang="en-US" sz="1400" dirty="0" err="1" smtClean="0"/>
              <a:t>o‘g‘itdan</a:t>
            </a:r>
            <a:r>
              <a:rPr lang="en-US" sz="1400" dirty="0" smtClean="0"/>
              <a:t> </a:t>
            </a:r>
            <a:r>
              <a:rPr lang="en-US" sz="1400" dirty="0" err="1" smtClean="0"/>
              <a:t>foydalanmoqchi</a:t>
            </a:r>
            <a:r>
              <a:rPr lang="en-US" sz="1400" dirty="0"/>
              <a:t> </a:t>
            </a:r>
            <a:r>
              <a:rPr lang="en-US" sz="1400" dirty="0" err="1" smtClean="0"/>
              <a:t>bo‘ldi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Ammo </a:t>
            </a:r>
            <a:r>
              <a:rPr lang="en-US" sz="1400" dirty="0" err="1" smtClean="0"/>
              <a:t>o‘g‘itli</a:t>
            </a:r>
            <a:r>
              <a:rPr lang="en-US" sz="1400" dirty="0" smtClean="0"/>
              <a:t> </a:t>
            </a:r>
            <a:r>
              <a:rPr lang="en-US" sz="1400" dirty="0" err="1"/>
              <a:t>qopning</a:t>
            </a:r>
            <a:r>
              <a:rPr lang="en-US" sz="1400" dirty="0"/>
              <a:t> </a:t>
            </a:r>
            <a:r>
              <a:rPr lang="en-US" sz="1400" dirty="0" err="1"/>
              <a:t>yuza</a:t>
            </a:r>
            <a:r>
              <a:rPr lang="en-US" sz="1400" dirty="0"/>
              <a:t> </a:t>
            </a:r>
            <a:r>
              <a:rPr lang="en-US" sz="1400" dirty="0" err="1"/>
              <a:t>qismidagi</a:t>
            </a:r>
            <a:r>
              <a:rPr lang="en-US" sz="1400" dirty="0"/>
              <a:t> </a:t>
            </a:r>
            <a:r>
              <a:rPr lang="en-US" sz="1400" dirty="0" err="1"/>
              <a:t>nomlar</a:t>
            </a:r>
            <a:r>
              <a:rPr lang="en-US" sz="1400" dirty="0"/>
              <a:t> </a:t>
            </a:r>
            <a:r>
              <a:rPr lang="en-US" sz="1400" dirty="0" err="1" smtClean="0"/>
              <a:t>o‘chib</a:t>
            </a:r>
            <a:r>
              <a:rPr lang="en-US" sz="1400" dirty="0" smtClean="0"/>
              <a:t>, </a:t>
            </a:r>
            <a:r>
              <a:rPr lang="en-US" sz="1400" dirty="0" err="1" smtClean="0"/>
              <a:t>birgina</a:t>
            </a:r>
            <a:r>
              <a:rPr lang="en-US" sz="1400" dirty="0" smtClean="0"/>
              <a:t> </a:t>
            </a:r>
            <a:r>
              <a:rPr lang="en-US" sz="1400" dirty="0" err="1" smtClean="0"/>
              <a:t>quyidagi</a:t>
            </a:r>
            <a:endParaRPr lang="en-US" sz="1400" dirty="0" smtClean="0"/>
          </a:p>
          <a:p>
            <a:r>
              <a:rPr lang="en-US" sz="1400" dirty="0" err="1" smtClean="0"/>
              <a:t>yozuvlar</a:t>
            </a:r>
            <a:r>
              <a:rPr lang="en-US" sz="1400" dirty="0" smtClean="0"/>
              <a:t> </a:t>
            </a:r>
            <a:r>
              <a:rPr lang="en-US" sz="1400" dirty="0" err="1"/>
              <a:t>saqlanib</a:t>
            </a:r>
            <a:r>
              <a:rPr lang="en-US" sz="1400" dirty="0"/>
              <a:t> </a:t>
            </a:r>
            <a:r>
              <a:rPr lang="en-US" sz="1400" dirty="0" err="1" smtClean="0"/>
              <a:t>qolganligini</a:t>
            </a:r>
            <a:r>
              <a:rPr lang="en-US" sz="1400" dirty="0" smtClean="0"/>
              <a:t> </a:t>
            </a:r>
            <a:r>
              <a:rPr lang="en-US" sz="1400" dirty="0" err="1" smtClean="0"/>
              <a:t>ko‘rib</a:t>
            </a:r>
            <a:r>
              <a:rPr lang="en-US" sz="1400" dirty="0" smtClean="0"/>
              <a:t> </a:t>
            </a:r>
            <a:r>
              <a:rPr lang="en-US" sz="1400" dirty="0" err="1" smtClean="0"/>
              <a:t>qoldi</a:t>
            </a:r>
            <a:r>
              <a:rPr lang="en-US" sz="1400" dirty="0" smtClean="0"/>
              <a:t>: </a:t>
            </a:r>
            <a:r>
              <a:rPr lang="en-US" sz="1400" dirty="0" smtClean="0"/>
              <a:t>azot-16,5</a:t>
            </a:r>
            <a:r>
              <a:rPr lang="en-US" sz="1400" dirty="0"/>
              <a:t>%,</a:t>
            </a:r>
            <a:r>
              <a:rPr lang="en-US" sz="1400" dirty="0" smtClean="0"/>
              <a:t>natriy 27%,</a:t>
            </a:r>
          </a:p>
          <a:p>
            <a:r>
              <a:rPr lang="en-US" sz="1400" dirty="0" smtClean="0"/>
              <a:t>kislorod-56,5%.</a:t>
            </a:r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Yigit</a:t>
            </a:r>
            <a:r>
              <a:rPr lang="en-US" sz="1400" dirty="0" smtClean="0"/>
              <a:t> </a:t>
            </a:r>
            <a:r>
              <a:rPr lang="en-US" sz="1400" dirty="0" err="1"/>
              <a:t>bu</a:t>
            </a:r>
            <a:r>
              <a:rPr lang="en-US" sz="1400" dirty="0"/>
              <a:t> </a:t>
            </a:r>
            <a:r>
              <a:rPr lang="en-US" sz="1400" dirty="0" err="1"/>
              <a:t>ma’lumotlar</a:t>
            </a:r>
            <a:r>
              <a:rPr lang="en-US" sz="1400" dirty="0"/>
              <a:t> </a:t>
            </a:r>
            <a:r>
              <a:rPr lang="en-US" sz="1400" dirty="0" err="1"/>
              <a:t>asosida</a:t>
            </a:r>
            <a:r>
              <a:rPr lang="en-US" sz="1400" dirty="0"/>
              <a:t> </a:t>
            </a:r>
            <a:r>
              <a:rPr lang="en-US" sz="1400" dirty="0" err="1"/>
              <a:t>modda</a:t>
            </a:r>
            <a:r>
              <a:rPr lang="en-US" sz="1400" dirty="0"/>
              <a:t> </a:t>
            </a:r>
            <a:r>
              <a:rPr lang="en-US" sz="1400" dirty="0" err="1"/>
              <a:t>formulasini</a:t>
            </a:r>
            <a:r>
              <a:rPr lang="en-US" sz="1400" dirty="0"/>
              <a:t> </a:t>
            </a:r>
            <a:r>
              <a:rPr lang="en-US" sz="1400" dirty="0" err="1"/>
              <a:t>aniqlay</a:t>
            </a:r>
            <a:r>
              <a:rPr lang="en-US" sz="1400" dirty="0"/>
              <a:t> </a:t>
            </a:r>
            <a:r>
              <a:rPr lang="en-US" sz="1400" dirty="0" err="1"/>
              <a:t>oladimi</a:t>
            </a:r>
            <a:r>
              <a:rPr lang="en-US" sz="1400" dirty="0"/>
              <a:t>?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765" y="683940"/>
            <a:ext cx="233739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5634" r="29480" b="49365"/>
          <a:stretch/>
        </p:blipFill>
        <p:spPr>
          <a:xfrm>
            <a:off x="215429" y="1115988"/>
            <a:ext cx="4104455" cy="5223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7598" y="107876"/>
            <a:ext cx="1738988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Javob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89" y="2193260"/>
            <a:ext cx="936104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01" y="2193260"/>
            <a:ext cx="1148950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785" y="752800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Albatta</a:t>
            </a:r>
            <a:r>
              <a:rPr lang="en-US" sz="1600" dirty="0" smtClean="0"/>
              <a:t> </a:t>
            </a:r>
            <a:r>
              <a:rPr lang="en-US" sz="1600" dirty="0" err="1" smtClean="0"/>
              <a:t>aniqlash</a:t>
            </a:r>
            <a:r>
              <a:rPr lang="en-US" sz="1600" dirty="0" smtClean="0"/>
              <a:t> </a:t>
            </a:r>
            <a:r>
              <a:rPr lang="en-US" sz="1600" dirty="0" err="1" smtClean="0"/>
              <a:t>mumkin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9445" y="1620045"/>
            <a:ext cx="5253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Masala </a:t>
            </a:r>
            <a:r>
              <a:rPr lang="en-US" sz="1600" dirty="0" err="1" smtClean="0"/>
              <a:t>tarzida</a:t>
            </a:r>
            <a:r>
              <a:rPr lang="en-US" sz="1600" dirty="0" smtClean="0"/>
              <a:t> </a:t>
            </a:r>
            <a:r>
              <a:rPr lang="en-US" sz="1600" dirty="0" err="1" smtClean="0"/>
              <a:t>yechish</a:t>
            </a:r>
            <a:r>
              <a:rPr lang="en-US" sz="1600" dirty="0" smtClean="0"/>
              <a:t> </a:t>
            </a:r>
            <a:r>
              <a:rPr lang="en-US" sz="1600" dirty="0" err="1" smtClean="0"/>
              <a:t>yo‘li</a:t>
            </a:r>
            <a:r>
              <a:rPr lang="en-US" sz="1600" dirty="0" smtClean="0"/>
              <a:t> </a:t>
            </a:r>
            <a:r>
              <a:rPr lang="en-US" sz="1600" dirty="0" err="1" smtClean="0"/>
              <a:t>bilan</a:t>
            </a:r>
            <a:r>
              <a:rPr lang="en-US" sz="1600" dirty="0" smtClean="0"/>
              <a:t> </a:t>
            </a:r>
            <a:r>
              <a:rPr lang="en-US" sz="1600" dirty="0" err="1" smtClean="0"/>
              <a:t>bu</a:t>
            </a:r>
            <a:r>
              <a:rPr lang="en-US" sz="1600" dirty="0" smtClean="0"/>
              <a:t> NANO</a:t>
            </a:r>
            <a:r>
              <a:rPr lang="en-US" sz="1600" baseline="-25000" dirty="0" smtClean="0"/>
              <a:t>3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  <a:r>
              <a:rPr lang="en-US" sz="1600" dirty="0" err="1" smtClean="0"/>
              <a:t>natriy</a:t>
            </a:r>
            <a:r>
              <a:rPr lang="en-US" sz="1600" dirty="0" smtClean="0"/>
              <a:t> </a:t>
            </a:r>
            <a:r>
              <a:rPr lang="en-US" sz="1600" dirty="0" err="1" smtClean="0"/>
              <a:t>nitrat</a:t>
            </a:r>
            <a:r>
              <a:rPr lang="en-US" sz="1600" dirty="0" smtClean="0"/>
              <a:t> </a:t>
            </a:r>
            <a:r>
              <a:rPr lang="en-US" sz="1600" dirty="0" err="1" smtClean="0"/>
              <a:t>o‘g‘ti</a:t>
            </a:r>
            <a:r>
              <a:rPr lang="en-US" sz="1600" dirty="0" smtClean="0"/>
              <a:t> </a:t>
            </a:r>
            <a:r>
              <a:rPr lang="en-US" sz="1600" dirty="0" err="1" smtClean="0"/>
              <a:t>ekanligini</a:t>
            </a:r>
            <a:r>
              <a:rPr lang="en-US" sz="1600" dirty="0" smtClean="0"/>
              <a:t> </a:t>
            </a:r>
            <a:r>
              <a:rPr lang="en-US" sz="1600" dirty="0" err="1" smtClean="0"/>
              <a:t>aniqlash</a:t>
            </a:r>
            <a:r>
              <a:rPr lang="en-US" sz="1600" dirty="0" smtClean="0"/>
              <a:t> </a:t>
            </a:r>
            <a:r>
              <a:rPr lang="en-US" sz="1600" dirty="0" err="1" smtClean="0"/>
              <a:t>mumkin</a:t>
            </a:r>
            <a:r>
              <a:rPr lang="en-US" sz="1600" dirty="0" smtClean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53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29" y="611932"/>
            <a:ext cx="5256584" cy="216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100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odam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tarkibida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180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kaliy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6,5 mg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kalsiy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bor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Agar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odam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organizmidagi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o‘rta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hisobda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bo‘lsa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uning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tarkibida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qancha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kalsiy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atomlari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Massasi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2,1 g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temir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(III)-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oksidi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kirishganda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necha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oksidi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Hajmi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massasi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g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kalsiy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qo‘shilganda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bo‘lgan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kalsiy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gidroksidining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ulushini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hisoblang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Massasi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3,42 g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ishqoriy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metal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ta’sirlashganda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sharoitda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0,448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vodorod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ajraldi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Bu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429" y="107876"/>
            <a:ext cx="5184575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bajarish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topshiriqlar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Yechimi</a:t>
            </a:r>
            <a:r>
              <a:rPr lang="en-US" sz="2000" dirty="0" smtClean="0"/>
              <a:t>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47838" y="719705"/>
                <a:ext cx="2631888" cy="1924373"/>
              </a:xfrm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Al+NaOH+3H2O=Na[Al(OH)4</a:t>
                </a:r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]+1,5H</a:t>
                </a:r>
                <a:r>
                  <a:rPr 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</a:t>
                </a:r>
                <a:endParaRPr lang="ru-RU" sz="7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Zn+2NaOH+2H2O=&gt;Na2[Zn(OH)4]+H</a:t>
                </a:r>
                <a:r>
                  <a:rPr lang="en-US" sz="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</a:t>
                </a:r>
                <a:endParaRPr lang="ru-RU" sz="6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H</a:t>
                </a:r>
                <a:r>
                  <a:rPr 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</a:t>
                </a:r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(n</a:t>
                </a:r>
                <a:r>
                  <a:rPr lang="en-US" sz="11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100" b="1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11,2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100" b="1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22,4</m:t>
                        </m:r>
                      </m:den>
                    </m:f>
                  </m:oMath>
                </a14:m>
                <a:r>
                  <a:rPr lang="en-US" sz="11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=0,5 </a:t>
                </a:r>
                <a:r>
                  <a:rPr lang="en-US" sz="11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mol</a:t>
                </a:r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endParaRPr lang="ru-RU" sz="1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 </a:t>
                </a:r>
                <a:endParaRPr lang="ru-RU" sz="1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Cu+4HNO3=&gt;Cu(NO3)2+2NO2+2H2O</a:t>
                </a:r>
                <a:endParaRPr lang="ru-RU" sz="1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Zn+4HNO3=&gt;Zn(NO3)2+2NO2+2H2O</a:t>
                </a:r>
                <a:endParaRPr lang="ru-RU" sz="1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NO</a:t>
                </a:r>
                <a:r>
                  <a:rPr 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</a:t>
                </a:r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(n) </a:t>
                </a:r>
                <a:r>
                  <a:rPr lang="en-US" sz="11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100" b="1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100" b="1" i="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1100" b="1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100" b="1" i="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44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100" b="1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22,4</m:t>
                        </m:r>
                      </m:den>
                    </m:f>
                  </m:oMath>
                </a14:m>
                <a:r>
                  <a:rPr lang="en-US" sz="11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=0,6 </a:t>
                </a:r>
                <a:r>
                  <a:rPr lang="en-US" sz="11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mol</a:t>
                </a:r>
                <a:endParaRPr lang="ru-RU" sz="1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47838" y="719705"/>
                <a:ext cx="2631888" cy="1924373"/>
              </a:xfrm>
              <a:blipFill>
                <a:blip r:embed="rId2"/>
                <a:stretch>
                  <a:fillRect l="-3248" t="-1899" r="-232"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958313" y="611932"/>
            <a:ext cx="2664296" cy="2318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88" lvl="0" indent="-107988" defTabSz="575936">
              <a:lnSpc>
                <a:spcPct val="115000"/>
              </a:lnSpc>
              <a:spcBef>
                <a:spcPct val="20000"/>
              </a:spcBef>
              <a:buClr>
                <a:srgbClr val="4E67C8"/>
              </a:buClr>
              <a:buFont typeface="Arial" panose="020B0604020202020204" pitchFamily="34" charset="0"/>
              <a:buChar char="•"/>
            </a:pPr>
            <a:r>
              <a:rPr lang="en-US" sz="1100" kern="800" spc="-6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</a:t>
            </a:r>
            <a:r>
              <a:rPr lang="en-US" sz="800" kern="800" spc="-6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100" kern="800" spc="-6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(n) </a:t>
            </a: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=13,44÷22,4=0,6 </a:t>
            </a:r>
            <a:r>
              <a:rPr lang="en-US" sz="1100" kern="800" spc="-6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mol</a:t>
            </a:r>
            <a:endParaRPr lang="ru-RU" sz="1000" kern="800" spc="-6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7988" lvl="0" indent="-107988" defTabSz="575936">
              <a:lnSpc>
                <a:spcPct val="115000"/>
              </a:lnSpc>
              <a:spcBef>
                <a:spcPct val="20000"/>
              </a:spcBef>
              <a:buClr>
                <a:srgbClr val="4E67C8"/>
              </a:buClr>
              <a:buFont typeface="Arial" panose="020B0604020202020204" pitchFamily="34" charset="0"/>
              <a:buChar char="•"/>
            </a:pP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Zn(n)=Al(n) </a:t>
            </a:r>
            <a:endParaRPr lang="ru-RU" sz="1000" kern="800" spc="-6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7988" lvl="0" indent="-107988" defTabSz="575936">
              <a:lnSpc>
                <a:spcPct val="115000"/>
              </a:lnSpc>
              <a:spcBef>
                <a:spcPct val="20000"/>
              </a:spcBef>
              <a:buClr>
                <a:srgbClr val="4E67C8"/>
              </a:buClr>
              <a:buFont typeface="Arial" panose="020B0604020202020204" pitchFamily="34" charset="0"/>
              <a:buChar char="•"/>
            </a:pP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Fe=Al+Cu+5</a:t>
            </a:r>
            <a:endParaRPr lang="ru-RU" sz="1000" kern="800" spc="-6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7988" lvl="0" indent="-107988" defTabSz="575936">
              <a:lnSpc>
                <a:spcPct val="115000"/>
              </a:lnSpc>
              <a:spcBef>
                <a:spcPct val="20000"/>
              </a:spcBef>
              <a:buClr>
                <a:srgbClr val="4E67C8"/>
              </a:buClr>
              <a:buFont typeface="Arial" panose="020B0604020202020204" pitchFamily="34" charset="0"/>
              <a:buChar char="•"/>
            </a:pP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1,5(Al)+(Zn)=0,5</a:t>
            </a:r>
            <a:endParaRPr lang="ru-RU" sz="1000" kern="800" spc="-6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7988" lvl="0" indent="-107988" defTabSz="575936">
              <a:lnSpc>
                <a:spcPct val="115000"/>
              </a:lnSpc>
              <a:spcBef>
                <a:spcPct val="20000"/>
              </a:spcBef>
              <a:buClr>
                <a:srgbClr val="4E67C8"/>
              </a:buClr>
              <a:buFont typeface="Arial" panose="020B0604020202020204" pitchFamily="34" charset="0"/>
              <a:buChar char="•"/>
            </a:pP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2(Cu)+2(Zn)=0,6</a:t>
            </a:r>
            <a:endParaRPr lang="ru-RU" sz="1000" kern="800" spc="-6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7988" lvl="0" indent="-107988" defTabSz="575936">
              <a:lnSpc>
                <a:spcPct val="115000"/>
              </a:lnSpc>
              <a:spcBef>
                <a:spcPct val="20000"/>
              </a:spcBef>
              <a:buClr>
                <a:srgbClr val="4E67C8"/>
              </a:buClr>
              <a:buFont typeface="Arial" panose="020B0604020202020204" pitchFamily="34" charset="0"/>
              <a:buChar char="•"/>
            </a:pP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Al=</a:t>
            </a:r>
            <a:r>
              <a:rPr lang="en-US" sz="1100" kern="800" spc="-6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</a:t>
            </a: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</a:t>
            </a:r>
            <a:endParaRPr lang="ru-RU" sz="1000" kern="800" spc="-6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7988" lvl="0" indent="-107988" defTabSz="575936">
              <a:lnSpc>
                <a:spcPct val="115000"/>
              </a:lnSpc>
              <a:spcBef>
                <a:spcPct val="20000"/>
              </a:spcBef>
              <a:buClr>
                <a:srgbClr val="4E67C8"/>
              </a:buClr>
              <a:buFont typeface="Arial" panose="020B0604020202020204" pitchFamily="34" charset="0"/>
              <a:buChar char="•"/>
            </a:pP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56(Fe)=27(Al)+64(Cu)+5</a:t>
            </a:r>
            <a:endParaRPr lang="ru-RU" sz="1000" kern="800" spc="-6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7988" lvl="0" indent="-107988" defTabSz="575936">
              <a:lnSpc>
                <a:spcPct val="115000"/>
              </a:lnSpc>
              <a:spcBef>
                <a:spcPct val="20000"/>
              </a:spcBef>
              <a:buClr>
                <a:srgbClr val="4E67C8"/>
              </a:buClr>
              <a:buFont typeface="Arial" panose="020B0604020202020204" pitchFamily="34" charset="0"/>
              <a:buChar char="•"/>
            </a:pP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Cu=0,1</a:t>
            </a:r>
            <a:r>
              <a:rPr lang="en-US" sz="1100" kern="800" spc="-6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Fe=0,3</a:t>
            </a:r>
            <a:r>
              <a:rPr lang="en-US" sz="1100" kern="800" spc="-6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Al=0,2</a:t>
            </a:r>
            <a:r>
              <a:rPr lang="en-US" sz="1100" kern="800" spc="-6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Zn=0,2</a:t>
            </a:r>
            <a:r>
              <a:rPr lang="en-US" sz="1100" kern="800" spc="-6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ru-RU" sz="1000" kern="800" spc="-6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7988" lvl="0" indent="-107988" defTabSz="575936">
              <a:lnSpc>
                <a:spcPct val="115000"/>
              </a:lnSpc>
              <a:spcBef>
                <a:spcPct val="20000"/>
              </a:spcBef>
              <a:buClr>
                <a:srgbClr val="4E67C8"/>
              </a:buClr>
              <a:buFont typeface="Arial" panose="020B0604020202020204" pitchFamily="34" charset="0"/>
              <a:buChar char="•"/>
            </a:pPr>
            <a:r>
              <a:rPr lang="en-US" sz="1100" kern="800" spc="-6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Cu(m) 64×0,1=6,4 g </a:t>
            </a:r>
            <a:endParaRPr lang="ru-RU" sz="1000" kern="800" spc="-6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7988" lvl="0" indent="-107988" defTabSz="575936">
              <a:spcBef>
                <a:spcPct val="20000"/>
              </a:spcBef>
              <a:buClr>
                <a:srgbClr val="4E67C8"/>
              </a:buClr>
              <a:buFont typeface="Arial" panose="020B0604020202020204" pitchFamily="34" charset="0"/>
              <a:buChar char="•"/>
            </a:pPr>
            <a:r>
              <a:rPr lang="en-US" sz="1100" kern="800" spc="-6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J: 6,4. </a:t>
            </a:r>
            <a:endParaRPr lang="ru-RU" sz="1100" kern="800" spc="-6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3200903" y="1392675"/>
            <a:ext cx="77724" cy="36004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13" y="512923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Ikkita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yorliqsiz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sklyankada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magniy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ruh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bo‘laklari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mavjud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Bu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metallarni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farqini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aniqlang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1613" y="65095"/>
            <a:ext cx="2088232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-masala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37" y="1908076"/>
            <a:ext cx="10795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4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3754" y="62869"/>
            <a:ext cx="1508059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Yechimi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400600" cy="220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og‘irlikdagi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metallarning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xlorid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reaksiyasi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chiqayotgan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vodorodning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hajmini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o‘lchash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Rux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ta’sirida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taxminan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chiqadi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tenglamasi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Mg+2HCl=MgCl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↑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Zn+2HCl=ZnCl</a:t>
            </a:r>
            <a:r>
              <a:rPr lang="uz-Cyrl-UZ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uz-Cyrl-UZ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+H</a:t>
            </a:r>
            <a:r>
              <a:rPr lang="uz-Cyrl-UZ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uz-Cyrl-UZ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↑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uz-Cyrl-UZ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r(Zn)</a:t>
            </a:r>
            <a:r>
              <a:rPr lang="uz-Cyrl-U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=65. 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400" baseline="-25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(Mg)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=24.   65:24=2,5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9" descr="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41" y="1620044"/>
            <a:ext cx="1848380" cy="13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7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57589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200" spc="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kern="1200" spc="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200" spc="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3-masala</a:t>
            </a:r>
            <a:r>
              <a:rPr lang="ru-RU" sz="2400" kern="1200" spc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kern="1200" spc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152167" cy="1676998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smtClean="0">
                <a:solidFill>
                  <a:srgbClr val="0070C0"/>
                </a:solidFill>
                <a:ea typeface="Calibri"/>
              </a:rPr>
              <a:t>  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3,2 g III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valentli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metalI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gidroksididan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7,7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 metal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nitrat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olindi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qaysi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metal?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09" y="1260004"/>
            <a:ext cx="798645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629" y="62869"/>
            <a:ext cx="1652075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Yechimi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400600" cy="2517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Me(OH)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→Me(NO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metallning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atom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massasini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deb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belgilab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quyidagicha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proporsiya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tuzamiz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(x+51)--------(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x+186)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3,2-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---→7,7   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x=45-bu </a:t>
            </a:r>
          </a:p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metallning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atom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massasi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bo‘lgan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metal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skandiydir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Javob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    Sk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621" y="35868"/>
            <a:ext cx="1944216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4-masala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539924"/>
            <a:ext cx="547260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plastinkasi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suvga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tushirib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qo‘yilganda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bo‘ladigan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jarayonlarni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tahlil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qiling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Гулзинат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43" y="1290898"/>
            <a:ext cx="801805" cy="16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1548036"/>
            <a:ext cx="1656184" cy="12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69" y="1548036"/>
            <a:ext cx="1656184" cy="12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614" y="107876"/>
            <a:ext cx="1436050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Yechish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611931"/>
            <a:ext cx="5616624" cy="247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yerda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korroziyasi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vujudga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kelgan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bunga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sabab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plastinkada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birikmasi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mavjud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Bu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birikma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galvanic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qiladi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Fe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o‘tib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OH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ionlarini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biriktirib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Fe(OH)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aylanadi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Fe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plastinka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yemirila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boshlaydi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Bu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jarayonlarni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quyidagi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tenglamalar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ifodalash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mumkin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4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Fe=2e</a:t>
            </a:r>
            <a:r>
              <a:rPr lang="en-US" sz="14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2Fe</a:t>
            </a:r>
            <a:r>
              <a:rPr lang="en-US" sz="14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=4OH→2(Fe(OH) →2Fe(OH)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4Fe(OH)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O+O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US" sz="1400" b="1" strike="sngStrike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4Fe(OH)</a:t>
            </a:r>
            <a:r>
              <a:rPr lang="en-US" sz="1400" b="1" strike="sngStrike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strike="sngStrik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4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+4e=2(OH)</a:t>
            </a:r>
            <a:r>
              <a:rPr lang="en-US" sz="14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153896</TotalTime>
  <Words>972</Words>
  <Application>Microsoft Office PowerPoint</Application>
  <PresentationFormat>Произвольный</PresentationFormat>
  <Paragraphs>156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28</vt:i4>
      </vt:variant>
    </vt:vector>
  </HeadingPairs>
  <TitlesOfParts>
    <vt:vector size="45" baseType="lpstr">
      <vt:lpstr>Arial</vt:lpstr>
      <vt:lpstr>Arial Black</vt:lpstr>
      <vt:lpstr>Calibri</vt:lpstr>
      <vt:lpstr>Cambria Math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KIMYO </vt:lpstr>
      <vt:lpstr>1-masala</vt:lpstr>
      <vt:lpstr>Yechimi:</vt:lpstr>
      <vt:lpstr>Презентация PowerPoint</vt:lpstr>
      <vt:lpstr>Презентация PowerPoint</vt:lpstr>
      <vt:lpstr> 3-masala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1818</cp:revision>
  <dcterms:created xsi:type="dcterms:W3CDTF">2014-10-08T23:03:32Z</dcterms:created>
  <dcterms:modified xsi:type="dcterms:W3CDTF">2021-02-17T09:06:16Z</dcterms:modified>
</cp:coreProperties>
</file>