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  <p:sldMasterId id="2147484440" r:id="rId10"/>
  </p:sldMasterIdLst>
  <p:notesMasterIdLst>
    <p:notesMasterId r:id="rId40"/>
  </p:notesMasterIdLst>
  <p:sldIdLst>
    <p:sldId id="1435" r:id="rId11"/>
    <p:sldId id="1503" r:id="rId12"/>
    <p:sldId id="1572" r:id="rId13"/>
    <p:sldId id="1575" r:id="rId14"/>
    <p:sldId id="1574" r:id="rId15"/>
    <p:sldId id="1576" r:id="rId16"/>
    <p:sldId id="1577" r:id="rId17"/>
    <p:sldId id="1583" r:id="rId18"/>
    <p:sldId id="1584" r:id="rId19"/>
    <p:sldId id="1598" r:id="rId20"/>
    <p:sldId id="1580" r:id="rId21"/>
    <p:sldId id="1581" r:id="rId22"/>
    <p:sldId id="1582" r:id="rId23"/>
    <p:sldId id="1579" r:id="rId24"/>
    <p:sldId id="1578" r:id="rId25"/>
    <p:sldId id="1589" r:id="rId26"/>
    <p:sldId id="1588" r:id="rId27"/>
    <p:sldId id="1587" r:id="rId28"/>
    <p:sldId id="1586" r:id="rId29"/>
    <p:sldId id="1585" r:id="rId30"/>
    <p:sldId id="1590" r:id="rId31"/>
    <p:sldId id="1591" r:id="rId32"/>
    <p:sldId id="1592" r:id="rId33"/>
    <p:sldId id="1593" r:id="rId34"/>
    <p:sldId id="1594" r:id="rId35"/>
    <p:sldId id="1597" r:id="rId36"/>
    <p:sldId id="1599" r:id="rId37"/>
    <p:sldId id="1600" r:id="rId38"/>
    <p:sldId id="1601" r:id="rId3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03"/>
            <p14:sldId id="1572"/>
            <p14:sldId id="1575"/>
            <p14:sldId id="1574"/>
            <p14:sldId id="1576"/>
            <p14:sldId id="1577"/>
            <p14:sldId id="1583"/>
            <p14:sldId id="1584"/>
            <p14:sldId id="1598"/>
            <p14:sldId id="1580"/>
            <p14:sldId id="1581"/>
            <p14:sldId id="1582"/>
            <p14:sldId id="1579"/>
            <p14:sldId id="1578"/>
            <p14:sldId id="1589"/>
            <p14:sldId id="1588"/>
            <p14:sldId id="1587"/>
            <p14:sldId id="1586"/>
            <p14:sldId id="1585"/>
            <p14:sldId id="1590"/>
            <p14:sldId id="1591"/>
            <p14:sldId id="1592"/>
            <p14:sldId id="1593"/>
            <p14:sldId id="1594"/>
            <p14:sldId id="1597"/>
            <p14:sldId id="1599"/>
            <p14:sldId id="1600"/>
            <p14:sldId id="160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70C0"/>
    <a:srgbClr val="328682"/>
    <a:srgbClr val="000000"/>
    <a:srgbClr val="660066"/>
    <a:srgbClr val="FFFFFF"/>
    <a:srgbClr val="DDDDDD"/>
    <a:srgbClr val="B2B2B2"/>
    <a:srgbClr val="80808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7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1158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75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5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7" y="1006566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613401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49926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8543330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619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21738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98292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834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2622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458574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91194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224063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123206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313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474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366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970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45176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49242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0812136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74321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1305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821050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0689331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159985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105281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31925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357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081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68935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860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616404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53723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465634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701236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085410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7215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081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938481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3649234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54994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0525684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587968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47444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83966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373270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7465635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9458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513201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8048658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8863068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9052896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135977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8499540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3438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044338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643868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7425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l" defTabSz="574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5747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32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5.xml"/><Relationship Id="rId18" Type="http://schemas.openxmlformats.org/officeDocument/2006/relationships/slideLayout" Target="../slideLayouts/slideLayout540.xml"/><Relationship Id="rId26" Type="http://schemas.openxmlformats.org/officeDocument/2006/relationships/slideLayout" Target="../slideLayouts/slideLayout548.xml"/><Relationship Id="rId39" Type="http://schemas.openxmlformats.org/officeDocument/2006/relationships/slideLayout" Target="../slideLayouts/slideLayout561.xml"/><Relationship Id="rId21" Type="http://schemas.openxmlformats.org/officeDocument/2006/relationships/slideLayout" Target="../slideLayouts/slideLayout543.xml"/><Relationship Id="rId34" Type="http://schemas.openxmlformats.org/officeDocument/2006/relationships/slideLayout" Target="../slideLayouts/slideLayout556.xml"/><Relationship Id="rId42" Type="http://schemas.openxmlformats.org/officeDocument/2006/relationships/slideLayout" Target="../slideLayouts/slideLayout564.xml"/><Relationship Id="rId47" Type="http://schemas.openxmlformats.org/officeDocument/2006/relationships/slideLayout" Target="../slideLayouts/slideLayout569.xml"/><Relationship Id="rId50" Type="http://schemas.openxmlformats.org/officeDocument/2006/relationships/slideLayout" Target="../slideLayouts/slideLayout572.xml"/><Relationship Id="rId55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38.xml"/><Relationship Id="rId20" Type="http://schemas.openxmlformats.org/officeDocument/2006/relationships/slideLayout" Target="../slideLayouts/slideLayout542.xml"/><Relationship Id="rId29" Type="http://schemas.openxmlformats.org/officeDocument/2006/relationships/slideLayout" Target="../slideLayouts/slideLayout551.xml"/><Relationship Id="rId41" Type="http://schemas.openxmlformats.org/officeDocument/2006/relationships/slideLayout" Target="../slideLayouts/slideLayout563.xml"/><Relationship Id="rId54" Type="http://schemas.openxmlformats.org/officeDocument/2006/relationships/slideLayout" Target="../slideLayouts/slideLayout57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24" Type="http://schemas.openxmlformats.org/officeDocument/2006/relationships/slideLayout" Target="../slideLayouts/slideLayout546.xml"/><Relationship Id="rId32" Type="http://schemas.openxmlformats.org/officeDocument/2006/relationships/slideLayout" Target="../slideLayouts/slideLayout554.xml"/><Relationship Id="rId37" Type="http://schemas.openxmlformats.org/officeDocument/2006/relationships/slideLayout" Target="../slideLayouts/slideLayout559.xml"/><Relationship Id="rId40" Type="http://schemas.openxmlformats.org/officeDocument/2006/relationships/slideLayout" Target="../slideLayouts/slideLayout562.xml"/><Relationship Id="rId45" Type="http://schemas.openxmlformats.org/officeDocument/2006/relationships/slideLayout" Target="../slideLayouts/slideLayout567.xml"/><Relationship Id="rId53" Type="http://schemas.openxmlformats.org/officeDocument/2006/relationships/slideLayout" Target="../slideLayouts/slideLayout575.xml"/><Relationship Id="rId58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37.xml"/><Relationship Id="rId23" Type="http://schemas.openxmlformats.org/officeDocument/2006/relationships/slideLayout" Target="../slideLayouts/slideLayout545.xml"/><Relationship Id="rId28" Type="http://schemas.openxmlformats.org/officeDocument/2006/relationships/slideLayout" Target="../slideLayouts/slideLayout550.xml"/><Relationship Id="rId36" Type="http://schemas.openxmlformats.org/officeDocument/2006/relationships/slideLayout" Target="../slideLayouts/slideLayout558.xml"/><Relationship Id="rId49" Type="http://schemas.openxmlformats.org/officeDocument/2006/relationships/slideLayout" Target="../slideLayouts/slideLayout571.xml"/><Relationship Id="rId57" Type="http://schemas.openxmlformats.org/officeDocument/2006/relationships/slideLayout" Target="../slideLayouts/slideLayout57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32.xml"/><Relationship Id="rId19" Type="http://schemas.openxmlformats.org/officeDocument/2006/relationships/slideLayout" Target="../slideLayouts/slideLayout541.xml"/><Relationship Id="rId31" Type="http://schemas.openxmlformats.org/officeDocument/2006/relationships/slideLayout" Target="../slideLayouts/slideLayout553.xml"/><Relationship Id="rId44" Type="http://schemas.openxmlformats.org/officeDocument/2006/relationships/slideLayout" Target="../slideLayouts/slideLayout566.xml"/><Relationship Id="rId52" Type="http://schemas.openxmlformats.org/officeDocument/2006/relationships/slideLayout" Target="../slideLayouts/slideLayout57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slideLayout" Target="../slideLayouts/slideLayout536.xml"/><Relationship Id="rId22" Type="http://schemas.openxmlformats.org/officeDocument/2006/relationships/slideLayout" Target="../slideLayouts/slideLayout544.xml"/><Relationship Id="rId27" Type="http://schemas.openxmlformats.org/officeDocument/2006/relationships/slideLayout" Target="../slideLayouts/slideLayout549.xml"/><Relationship Id="rId30" Type="http://schemas.openxmlformats.org/officeDocument/2006/relationships/slideLayout" Target="../slideLayouts/slideLayout552.xml"/><Relationship Id="rId35" Type="http://schemas.openxmlformats.org/officeDocument/2006/relationships/slideLayout" Target="../slideLayouts/slideLayout557.xml"/><Relationship Id="rId43" Type="http://schemas.openxmlformats.org/officeDocument/2006/relationships/slideLayout" Target="../slideLayouts/slideLayout565.xml"/><Relationship Id="rId48" Type="http://schemas.openxmlformats.org/officeDocument/2006/relationships/slideLayout" Target="../slideLayouts/slideLayout570.xml"/><Relationship Id="rId56" Type="http://schemas.openxmlformats.org/officeDocument/2006/relationships/slideLayout" Target="../slideLayouts/slideLayout578.xml"/><Relationship Id="rId8" Type="http://schemas.openxmlformats.org/officeDocument/2006/relationships/slideLayout" Target="../slideLayouts/slideLayout530.xml"/><Relationship Id="rId51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34.xml"/><Relationship Id="rId17" Type="http://schemas.openxmlformats.org/officeDocument/2006/relationships/slideLayout" Target="../slideLayouts/slideLayout539.xml"/><Relationship Id="rId25" Type="http://schemas.openxmlformats.org/officeDocument/2006/relationships/slideLayout" Target="../slideLayouts/slideLayout547.xml"/><Relationship Id="rId33" Type="http://schemas.openxmlformats.org/officeDocument/2006/relationships/slideLayout" Target="../slideLayouts/slideLayout555.xml"/><Relationship Id="rId38" Type="http://schemas.openxmlformats.org/officeDocument/2006/relationships/slideLayout" Target="../slideLayouts/slideLayout560.xml"/><Relationship Id="rId46" Type="http://schemas.openxmlformats.org/officeDocument/2006/relationships/slideLayout" Target="../slideLayouts/slideLayout56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7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3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4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63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  <p:sldLayoutId id="2147484457" r:id="rId17"/>
    <p:sldLayoutId id="2147484458" r:id="rId18"/>
    <p:sldLayoutId id="2147484459" r:id="rId19"/>
    <p:sldLayoutId id="2147484460" r:id="rId20"/>
    <p:sldLayoutId id="2147484461" r:id="rId21"/>
    <p:sldLayoutId id="2147484462" r:id="rId22"/>
    <p:sldLayoutId id="2147484463" r:id="rId23"/>
    <p:sldLayoutId id="2147484464" r:id="rId24"/>
    <p:sldLayoutId id="2147484465" r:id="rId25"/>
    <p:sldLayoutId id="2147484466" r:id="rId26"/>
    <p:sldLayoutId id="2147484467" r:id="rId27"/>
    <p:sldLayoutId id="2147484468" r:id="rId28"/>
    <p:sldLayoutId id="2147484469" r:id="rId29"/>
    <p:sldLayoutId id="2147484470" r:id="rId30"/>
    <p:sldLayoutId id="2147484471" r:id="rId31"/>
    <p:sldLayoutId id="2147484472" r:id="rId32"/>
    <p:sldLayoutId id="2147484473" r:id="rId33"/>
    <p:sldLayoutId id="2147484474" r:id="rId34"/>
    <p:sldLayoutId id="2147484475" r:id="rId35"/>
    <p:sldLayoutId id="2147484476" r:id="rId36"/>
    <p:sldLayoutId id="2147484477" r:id="rId37"/>
    <p:sldLayoutId id="2147484478" r:id="rId38"/>
    <p:sldLayoutId id="2147484479" r:id="rId39"/>
    <p:sldLayoutId id="2147484480" r:id="rId40"/>
    <p:sldLayoutId id="2147484481" r:id="rId41"/>
    <p:sldLayoutId id="2147484482" r:id="rId42"/>
    <p:sldLayoutId id="2147484483" r:id="rId43"/>
    <p:sldLayoutId id="2147484484" r:id="rId44"/>
    <p:sldLayoutId id="2147484485" r:id="rId45"/>
    <p:sldLayoutId id="2147484486" r:id="rId46"/>
    <p:sldLayoutId id="2147484487" r:id="rId47"/>
    <p:sldLayoutId id="2147484488" r:id="rId48"/>
    <p:sldLayoutId id="2147484489" r:id="rId49"/>
    <p:sldLayoutId id="2147484490" r:id="rId50"/>
    <p:sldLayoutId id="2147484491" r:id="rId51"/>
    <p:sldLayoutId id="2147484492" r:id="rId52"/>
    <p:sldLayoutId id="2147484493" r:id="rId53"/>
    <p:sldLayoutId id="2147484494" r:id="rId54"/>
    <p:sldLayoutId id="2147484495" r:id="rId55"/>
    <p:sldLayoutId id="2147484496" r:id="rId56"/>
    <p:sldLayoutId id="2147484497" r:id="rId57"/>
    <p:sldLayoutId id="2147484498" r:id="rId58"/>
  </p:sldLayoutIdLst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6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82475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07917" y="228549"/>
            <a:ext cx="936104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63834" y="256279"/>
            <a:ext cx="898855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8" y="1206045"/>
            <a:ext cx="4964299" cy="1645304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 algn="ctr">
              <a:spcAft>
                <a:spcPts val="1200"/>
              </a:spcAft>
            </a:pPr>
            <a:r>
              <a:rPr lang="en-US" sz="2400" b="1" spc="5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pc="5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80" algn="ctr">
              <a:spcAft>
                <a:spcPts val="1200"/>
              </a:spcAft>
            </a:pP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oltinning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68191" cy="1692771"/>
          </a:xfrm>
        </p:spPr>
        <p:txBody>
          <a:bodyPr/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ts val="1200"/>
              </a:spcAft>
              <a:buClrTx/>
              <a:buNone/>
              <a:defRPr/>
            </a:pP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4Ag+2H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+O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→2Ag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S+2H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ts val="1200"/>
              </a:spcAft>
              <a:buClrTx/>
              <a:buNone/>
              <a:defRPr/>
            </a:pP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2Ag+2H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  →Ag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ts val="1200"/>
              </a:spcAft>
              <a:buClrTx/>
              <a:buNone/>
              <a:defRPr/>
            </a:pP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Ag+4HNO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→3AgNO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+NO+2H</a:t>
            </a:r>
            <a:r>
              <a:rPr lang="uz-Cyrl-UZ" sz="20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ts val="1200"/>
              </a:spcAft>
              <a:buClrTx/>
              <a:buNone/>
              <a:defRPr/>
            </a:pPr>
            <a:r>
              <a:rPr lang="uz-Cyrl-UZ" sz="20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uz-Cyrl-UZ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 </a:t>
            </a:r>
            <a:r>
              <a:rPr lang="uz-Cyrl-UZ" sz="20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gidrolizlanmaydi</a:t>
            </a:r>
            <a:r>
              <a:rPr lang="en-US" sz="20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Cyrl-UZ" sz="2000" b="1" kern="1200" spc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Kumush</a:t>
            </a:r>
            <a:r>
              <a:rPr lang="en-US" dirty="0" smtClean="0"/>
              <a:t> </a:t>
            </a:r>
            <a:r>
              <a:rPr lang="en-US" dirty="0" err="1" smtClean="0"/>
              <a:t>birikmalari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96183" cy="1878719"/>
          </a:xfrm>
        </p:spPr>
        <p:txBody>
          <a:bodyPr/>
          <a:lstStyle/>
          <a:p>
            <a:pPr marL="25400" indent="420688" algn="just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kumushning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eng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ishlatiladigan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birikmasidir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­.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Undan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kumushning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boshqa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ko‘zgu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tayyorlashda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3000"/>
              </a:lnSpc>
              <a:spcAft>
                <a:spcPts val="0"/>
              </a:spcAft>
              <a:buNone/>
            </a:pP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6" y="1692052"/>
            <a:ext cx="1303002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1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reaksiya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440199" cy="92333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galogenidlar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reaktiv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ya’ni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bromid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ionidlarni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aniqlashda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ishlatiladigan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moddadir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3" y="1762425"/>
            <a:ext cx="1381831" cy="97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20" y="1762424"/>
            <a:ext cx="1296144" cy="97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12" y="1792173"/>
            <a:ext cx="1224136" cy="9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9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1644"/>
            <a:ext cx="4895533" cy="386260"/>
          </a:xfrm>
        </p:spPr>
        <p:txBody>
          <a:bodyPr/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440200" cy="146501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HCl+AgNO</a:t>
            </a:r>
            <a:r>
              <a:rPr lang="en-US" sz="2800" b="1" baseline="-25000" dirty="0">
                <a:solidFill>
                  <a:srgbClr val="002060"/>
                </a:solidFill>
              </a:rPr>
              <a:t>3</a:t>
            </a:r>
            <a:r>
              <a:rPr lang="en-US" sz="2800" b="1" dirty="0">
                <a:solidFill>
                  <a:srgbClr val="002060"/>
                </a:solidFill>
              </a:rPr>
              <a:t>=?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             HBr+AgNO</a:t>
            </a:r>
            <a:r>
              <a:rPr lang="en-US" sz="2800" b="1" baseline="-25000" dirty="0">
                <a:solidFill>
                  <a:srgbClr val="002060"/>
                </a:solidFill>
              </a:rPr>
              <a:t>3</a:t>
            </a:r>
            <a:r>
              <a:rPr lang="en-US" sz="2800" b="1" dirty="0">
                <a:solidFill>
                  <a:srgbClr val="002060"/>
                </a:solidFill>
              </a:rPr>
              <a:t>=?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                         HJ+AgNO</a:t>
            </a:r>
            <a:r>
              <a:rPr lang="en-US" sz="2800" b="1" baseline="-25000" dirty="0">
                <a:solidFill>
                  <a:srgbClr val="002060"/>
                </a:solidFill>
              </a:rPr>
              <a:t>3</a:t>
            </a:r>
            <a:r>
              <a:rPr lang="en-US" sz="2800" b="1" dirty="0">
                <a:solidFill>
                  <a:srgbClr val="002060"/>
                </a:solidFill>
              </a:rPr>
              <a:t>=?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23519"/>
            <a:ext cx="4895533" cy="386260"/>
          </a:xfrm>
        </p:spPr>
        <p:txBody>
          <a:bodyPr/>
          <a:lstStyle/>
          <a:p>
            <a:r>
              <a:rPr lang="en-US" dirty="0" err="1" smtClean="0"/>
              <a:t>Javob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152167" cy="160659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HCl+AgNO</a:t>
            </a:r>
            <a:r>
              <a:rPr lang="en-US" sz="1800" b="1" baseline="-25000" dirty="0">
                <a:solidFill>
                  <a:srgbClr val="002060"/>
                </a:solidFill>
              </a:rPr>
              <a:t>3</a:t>
            </a:r>
            <a:r>
              <a:rPr lang="en-US" sz="1800" b="1" dirty="0">
                <a:solidFill>
                  <a:srgbClr val="002060"/>
                </a:solidFill>
              </a:rPr>
              <a:t>=</a:t>
            </a:r>
            <a:r>
              <a:rPr lang="en-US" sz="1800" b="1" dirty="0" err="1">
                <a:solidFill>
                  <a:srgbClr val="002060"/>
                </a:solidFill>
              </a:rPr>
              <a:t>AgCl</a:t>
            </a:r>
            <a:r>
              <a:rPr lang="en-US" sz="1800" b="1" dirty="0">
                <a:solidFill>
                  <a:srgbClr val="002060"/>
                </a:solidFill>
              </a:rPr>
              <a:t>↓+HNO</a:t>
            </a:r>
            <a:r>
              <a:rPr lang="en-US" sz="1800" b="1" baseline="-25000" dirty="0">
                <a:solidFill>
                  <a:srgbClr val="002060"/>
                </a:solidFill>
              </a:rPr>
              <a:t>3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       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HBr+AgNO</a:t>
            </a:r>
            <a:r>
              <a:rPr lang="en-US" sz="1800" b="1" baseline="-25000" dirty="0">
                <a:solidFill>
                  <a:srgbClr val="002060"/>
                </a:solidFill>
              </a:rPr>
              <a:t>3</a:t>
            </a:r>
            <a:r>
              <a:rPr lang="en-US" sz="1800" b="1" dirty="0">
                <a:solidFill>
                  <a:srgbClr val="002060"/>
                </a:solidFill>
              </a:rPr>
              <a:t>=</a:t>
            </a:r>
            <a:r>
              <a:rPr lang="en-US" sz="1800" b="1" dirty="0" err="1">
                <a:solidFill>
                  <a:srgbClr val="002060"/>
                </a:solidFill>
              </a:rPr>
              <a:t>AgBr</a:t>
            </a:r>
            <a:r>
              <a:rPr lang="en-US" sz="1800" b="1" dirty="0">
                <a:solidFill>
                  <a:srgbClr val="002060"/>
                </a:solidFill>
              </a:rPr>
              <a:t>↓+HNO</a:t>
            </a:r>
            <a:r>
              <a:rPr lang="en-US" sz="1800" b="1" baseline="-25000" dirty="0">
                <a:solidFill>
                  <a:srgbClr val="002060"/>
                </a:solidFill>
              </a:rPr>
              <a:t>3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                        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                  HJ+AgNO</a:t>
            </a:r>
            <a:r>
              <a:rPr lang="en-US" sz="1800" b="1" baseline="-25000" dirty="0">
                <a:solidFill>
                  <a:srgbClr val="002060"/>
                </a:solidFill>
              </a:rPr>
              <a:t>3</a:t>
            </a:r>
            <a:r>
              <a:rPr lang="en-US" sz="1800" b="1" dirty="0">
                <a:solidFill>
                  <a:srgbClr val="002060"/>
                </a:solidFill>
              </a:rPr>
              <a:t>=</a:t>
            </a:r>
            <a:r>
              <a:rPr lang="en-US" sz="1800" b="1" dirty="0" err="1">
                <a:solidFill>
                  <a:srgbClr val="002060"/>
                </a:solidFill>
              </a:rPr>
              <a:t>AgJ</a:t>
            </a:r>
            <a:r>
              <a:rPr lang="en-US" sz="1800" b="1" dirty="0">
                <a:solidFill>
                  <a:srgbClr val="002060"/>
                </a:solidFill>
              </a:rPr>
              <a:t>↓+HNO</a:t>
            </a:r>
            <a:r>
              <a:rPr lang="en-US" sz="1800" b="1" baseline="-25000" dirty="0">
                <a:solidFill>
                  <a:srgbClr val="002060"/>
                </a:solidFill>
              </a:rPr>
              <a:t>3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Autofit/>
          </a:bodyPr>
          <a:lstStyle/>
          <a:p>
            <a:pPr marL="25400" lvl="0">
              <a:lnSpc>
                <a:spcPct val="112000"/>
              </a:lnSpc>
              <a:spcBef>
                <a:spcPct val="20000"/>
              </a:spcBef>
            </a:pPr>
            <a:r>
              <a:rPr lang="en-US" sz="26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26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26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Ishlatilishi</a:t>
            </a:r>
            <a:r>
              <a:rPr lang="en-US" sz="2600" spc="-6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ru-RU" sz="2600" spc="-6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600" spc="-6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611933"/>
            <a:ext cx="2703895" cy="2485039"/>
          </a:xfrm>
        </p:spPr>
        <p:txBody>
          <a:bodyPr/>
          <a:lstStyle/>
          <a:p>
            <a:pPr marL="25400" indent="0" algn="ctr">
              <a:lnSpc>
                <a:spcPct val="112000"/>
              </a:lnSpc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bromid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/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AgBr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/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yorug‘likni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sezuvchi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bo‘lganligi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foto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kinoplyonkalar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tayyorlashda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indent="0" algn="ctr">
              <a:lnSpc>
                <a:spcPct val="112000"/>
              </a:lnSpc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15" y="629433"/>
            <a:ext cx="2291580" cy="24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26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26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Ishlatilishi</a:t>
            </a:r>
            <a:r>
              <a:rPr lang="en-US" sz="2600" spc="-6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ru-RU" sz="2600" spc="-6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600" spc="-6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90494"/>
              </p:ext>
            </p:extLst>
          </p:nvPr>
        </p:nvGraphicFramePr>
        <p:xfrm>
          <a:off x="373738" y="827956"/>
          <a:ext cx="5062538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Документ" r:id="rId3" imgW="5061992" imgH="1713350" progId="Word.Document.12">
                  <p:embed/>
                </p:oleObj>
              </mc:Choice>
              <mc:Fallback>
                <p:oleObj name="Документ" r:id="rId3" imgW="5061992" imgH="1713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738" y="827956"/>
                        <a:ext cx="5062538" cy="171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6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81656"/>
            <a:ext cx="4895533" cy="386260"/>
          </a:xfrm>
        </p:spPr>
        <p:txBody>
          <a:bodyPr>
            <a:normAutofit fontScale="90000"/>
          </a:bodyPr>
          <a:lstStyle/>
          <a:p>
            <a:pPr marL="25400" lvl="0" indent="288290">
              <a:lnSpc>
                <a:spcPct val="115000"/>
              </a:lnSpc>
              <a:spcBef>
                <a:spcPct val="20000"/>
              </a:spcBef>
            </a:pPr>
            <a:r>
              <a:rPr lang="en-US" sz="24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24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24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24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(Au</a:t>
            </a:r>
            <a:r>
              <a:rPr lang="en-US" sz="24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24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24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429" y="619986"/>
            <a:ext cx="3279960" cy="2512226"/>
          </a:xfrm>
        </p:spPr>
        <p:txBody>
          <a:bodyPr/>
          <a:lstStyle/>
          <a:p>
            <a:pPr marL="254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yumshoq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plastik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cho‘ziluvchan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sariq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rangli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metall. </a:t>
            </a:r>
            <a:r>
              <a:rPr lang="ru-RU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Moss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shkalasi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bo‘yicha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qattiqligi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2,5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16" y="611933"/>
            <a:ext cx="195907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67" y="1848021"/>
            <a:ext cx="1959073" cy="12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24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2400" spc="-6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24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spc="-6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(Au</a:t>
            </a:r>
            <a:r>
              <a:rPr lang="en-US" sz="24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2400" spc="-6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2400" spc="-6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171" y="712044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Oltindan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qalinligi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0,0002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mm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gacha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yupqa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qog‘ozlar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tayyorlash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yoki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 g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oltindan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3,5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km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ham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ingichka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sim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tayyorlash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mumkin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71" y="611932"/>
            <a:ext cx="194421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24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2400" spc="-6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24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spc="-6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(Au</a:t>
            </a:r>
            <a:r>
              <a:rPr lang="en-US" sz="24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2400" spc="-6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2400" spc="-6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445" y="914480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Issiqlik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tokini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yaxshi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o‘tkazadi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Zichligi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19,32 g/cm3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9" y="611933"/>
            <a:ext cx="21602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3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30" y="68394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insonlarga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qadimdan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ma’lum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qimmatbaho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metall. 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324" y="23751"/>
            <a:ext cx="241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(Ag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25" y="638579"/>
            <a:ext cx="2244346" cy="241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Tabiatda</a:t>
            </a:r>
            <a:r>
              <a:rPr lang="en-US" sz="2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uchrashi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719304"/>
            <a:ext cx="4608511" cy="221599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tabiatda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asosan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sof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tug‘ma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uchraydigan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tabiatda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yombi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holida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mayda-mayda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holatda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tog‘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jinslarida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sochilib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joylashgan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Dengiz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suvining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</a:t>
            </a:r>
            <a:r>
              <a:rPr lang="en-US" b="1" dirty="0" smtClean="0">
                <a:solidFill>
                  <a:srgbClr val="0070C0"/>
                </a:solidFill>
              </a:rPr>
              <a:t>m</a:t>
            </a:r>
            <a:r>
              <a:rPr lang="en-US" b="1" baseline="30000" dirty="0" smtClean="0">
                <a:solidFill>
                  <a:srgbClr val="0070C0"/>
                </a:solidFill>
              </a:rPr>
              <a:t>3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0,008 g,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hujayralarda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qonda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0,01-0,05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mg/kg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uchraydi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Makkajo‘xori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doni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popugida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49" y="818068"/>
            <a:ext cx="68218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Olinishi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429" y="579779"/>
            <a:ext cx="5472608" cy="2414507"/>
          </a:xfrm>
        </p:spPr>
        <p:txBody>
          <a:bodyPr/>
          <a:lstStyle/>
          <a:p>
            <a:pPr marL="38100" indent="0" algn="just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Oltinning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rudasidan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ajratib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rudani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yuvish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usulidan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foydalaniladi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1970"/>
              </a:lnSpc>
              <a:buNone/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Sanoatda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esa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asosiy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rudadan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oltinning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sianidli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kompleks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tuzini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ajratib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ya’ni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sianlash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usulidan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foydalaniladi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140"/>
              </a:lnSpc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09512" indent="0"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4Au + 8KCN + O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+ 2H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= 4K[Au(CN)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 + 4KOH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590"/>
              </a:lnSpc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8100" indent="0" algn="just">
              <a:lnSpc>
                <a:spcPct val="132000"/>
              </a:lnSpc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K[Au(CN)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kompleks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tuzga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rux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ettirilsa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,­</a:t>
            </a:r>
          </a:p>
          <a:p>
            <a:pPr marL="38100" indent="0" algn="just">
              <a:lnSpc>
                <a:spcPct val="132000"/>
              </a:lnSpc>
              <a:buNone/>
            </a:pP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kompleks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siqib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135"/>
              </a:lnSpc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09512" indent="0"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2K[Au(CN)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 + Zn = K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[Zn(CN)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 + 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2Au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75" y="2340124"/>
            <a:ext cx="1092783" cy="77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6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pc="-6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2000" spc="-6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(Au</a:t>
            </a:r>
            <a:r>
              <a:rPr lang="en-US" sz="20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611933"/>
            <a:ext cx="5472608" cy="2307427"/>
          </a:xfrm>
        </p:spPr>
        <p:txBody>
          <a:bodyPr/>
          <a:lstStyle/>
          <a:p>
            <a:pPr marL="3810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Oltindan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tayyorlangan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zargarlik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buyumlarini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ko‘rgansiz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U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jihatdan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passiv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Deyarli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reak­siyalarga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kirishmaydi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faqat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ya’ni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kislotani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1:3 </a:t>
            </a:r>
            <a:r>
              <a:rPr lang="en-US" sz="16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mol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nisbatdagi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aralashmasi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lnSpc>
                <a:spcPts val="1610"/>
              </a:lnSpc>
              <a:spcAft>
                <a:spcPts val="0"/>
              </a:spcAft>
              <a:buNone/>
            </a:pPr>
            <a:r>
              <a:rPr lang="en-US" sz="11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1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09512" indent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 + Au + HNO</a:t>
            </a:r>
            <a:r>
              <a:rPr lang="en-US" sz="1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+ 3HCl = AuCl</a:t>
            </a:r>
            <a:r>
              <a:rPr lang="en-US" sz="1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NO + 2H</a:t>
            </a:r>
            <a:r>
              <a:rPr lang="en-US" sz="1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</a:t>
            </a:r>
            <a:r>
              <a:rPr lang="en-US" sz="12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(1)</a:t>
            </a:r>
            <a:endParaRPr lang="ru-RU" sz="1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09512" indent="0"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HNO</a:t>
            </a:r>
            <a:r>
              <a:rPr lang="en-US" sz="1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+ 3HCl = AuCl</a:t>
            </a:r>
            <a:r>
              <a:rPr lang="en-US" sz="1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NO + 2H</a:t>
            </a:r>
            <a:r>
              <a:rPr lang="en-US" sz="1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(1)</a:t>
            </a:r>
            <a:endParaRPr lang="ru-RU" sz="10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69" y="2196108"/>
            <a:ext cx="1259843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5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AuCl</a:t>
            </a:r>
            <a:r>
              <a:rPr lang="en-US" sz="2000" spc="-6" baseline="-25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ortiqcha</a:t>
            </a:r>
            <a:r>
              <a:rPr lang="en-US" sz="1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olingan</a:t>
            </a:r>
            <a:r>
              <a:rPr lang="en-US" sz="1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1546" y="585683"/>
            <a:ext cx="5400599" cy="2412199"/>
          </a:xfrm>
        </p:spPr>
        <p:txBody>
          <a:bodyPr/>
          <a:lstStyle/>
          <a:p>
            <a:pPr marL="38100" indent="0" algn="just">
              <a:lnSpc>
                <a:spcPct val="126000"/>
              </a:lnSpc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AuCl</a:t>
            </a:r>
            <a:r>
              <a:rPr lang="en-U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ortiqcha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olingan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birikib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H[AuCl</a:t>
            </a:r>
            <a:r>
              <a:rPr lang="en-U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tarkibli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kompleks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birikmani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 marL="38100" indent="0" algn="ctr">
              <a:lnSpc>
                <a:spcPct val="126000"/>
              </a:lnSpc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AuCl</a:t>
            </a:r>
            <a:r>
              <a:rPr lang="ru-RU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HCl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H[AuCl</a:t>
            </a:r>
            <a:r>
              <a:rPr lang="ru-RU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 (2)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reaksiyalarni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umumlashtirib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quyidagicha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yakuniy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reaksiyani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yozish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mumkin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14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96812" indent="0" algn="ctr">
              <a:spcAft>
                <a:spcPts val="0"/>
              </a:spcAft>
              <a:buNone/>
              <a:tabLst>
                <a:tab pos="3581400" algn="l"/>
              </a:tabLst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 + HNO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+ 4HCl = H[AuCl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 + NO	+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2H</a:t>
            </a:r>
            <a:r>
              <a:rPr lang="en-U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pc="-6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2000" spc="-6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(Au</a:t>
            </a:r>
            <a:r>
              <a:rPr lang="en-US" sz="2000" spc="-6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68192" cy="1449499"/>
          </a:xfrm>
        </p:spPr>
        <p:txBody>
          <a:bodyPr/>
          <a:lstStyle/>
          <a:p>
            <a:pPr marL="2540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kukunlari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xlorli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yoki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150°C da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reak­siyaga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2Au + 3Cl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= 2AuCl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95" y="1043980"/>
            <a:ext cx="1298898" cy="18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132269"/>
            <a:ext cx="5616029" cy="386260"/>
          </a:xfrm>
        </p:spPr>
        <p:txBody>
          <a:bodyPr>
            <a:noAutofit/>
          </a:bodyPr>
          <a:lstStyle/>
          <a:p>
            <a:r>
              <a:rPr lang="en-US" sz="1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583 </a:t>
            </a:r>
            <a:r>
              <a:rPr lang="en-US" sz="18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probali</a:t>
            </a:r>
            <a:r>
              <a:rPr lang="en-US" sz="1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degan</a:t>
            </a:r>
            <a:r>
              <a:rPr lang="en-US" sz="1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so‘zda</a:t>
            </a:r>
            <a:r>
              <a:rPr lang="en-US" sz="1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siz</a:t>
            </a:r>
            <a:r>
              <a:rPr lang="en-US" sz="1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nimani</a:t>
            </a:r>
            <a:r>
              <a:rPr lang="en-US" sz="1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tushunsiz</a:t>
            </a:r>
            <a:r>
              <a:rPr lang="en-US" sz="1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663844"/>
            <a:ext cx="4248473" cy="2468368"/>
          </a:xfrm>
        </p:spPr>
        <p:txBody>
          <a:bodyPr/>
          <a:lstStyle/>
          <a:p>
            <a:pPr marL="2540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qimmatbaho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zargarlik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Ammo u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yumshoq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Shuning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zargarlik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texnik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buyumlar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tayyorlash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yoki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qilgan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qotishmalaridan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foydalaniladi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­.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Masalan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oltindan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tayyorlangan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buyumga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qo‘yil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tamg‘a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shu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buyumdagi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oltinning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foiz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miqdorini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bildiradi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583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probali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degan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so‘z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o‘sha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buyumda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58,3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%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tashkil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deganidir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44" y="683940"/>
            <a:ext cx="1296143" cy="16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693455"/>
            <a:ext cx="5296183" cy="1107996"/>
          </a:xfrm>
        </p:spPr>
        <p:txBody>
          <a:bodyPr/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uz-Latn-UZ" sz="24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n</a:t>
            </a:r>
            <a:r>
              <a:rPr lang="en-US" sz="24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uz-Latn-UZ" sz="24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barcha </a:t>
            </a:r>
            <a:r>
              <a:rPr lang="uz-Latn-UZ" sz="24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</a:t>
            </a:r>
            <a:r>
              <a:rPr lang="en-US" sz="24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Latn-UZ" sz="24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 </a:t>
            </a:r>
            <a:r>
              <a:rPr lang="uz-Latn-UZ" sz="24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termik beqaror, qizdirilganda oson parchalanib oltinga </a:t>
            </a:r>
            <a:r>
              <a:rPr lang="uz-Latn-UZ" sz="24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24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2400" b="1" kern="1200" spc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33" y="1975258"/>
            <a:ext cx="2685765" cy="115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1-masala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68192" cy="13857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 gr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oltin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mis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qotishmasidan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b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585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probali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785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probali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qotishma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olish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qaysi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metalldan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qancha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qo‘shish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9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27384"/>
            <a:ext cx="4895533" cy="33864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en-US" sz="20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Yechimi</a:t>
            </a:r>
            <a:r>
              <a:rPr lang="en-US" sz="2000" spc="-6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4936144" cy="298030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Clr>
                <a:srgbClr val="4E67C8"/>
              </a:buClr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m(Au)= 20×0,585=11,7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 Au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223541" y="1043980"/>
                <a:ext cx="4176464" cy="190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l" defTabSz="575936" rtl="0" eaLnBrk="1" fontAlgn="auto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E67C8"/>
                  </a:buClr>
                  <a:buSzTx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1" i="1" u="none" strike="noStrike" kern="800" cap="none" spc="-6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1" i="0" u="none" strike="noStrike" kern="800" cap="none" spc="-6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11,7+</m:t>
                        </m:r>
                        <m:r>
                          <m:rPr>
                            <m:nor/>
                          </m:rPr>
                          <a:rPr kumimoji="0" lang="en-US" sz="2000" b="1" i="0" u="none" strike="noStrike" kern="800" cap="none" spc="-6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ru-RU" sz="1600" b="1" i="0" u="none" strike="noStrike" kern="800" cap="none" spc="-6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1" i="0" u="none" strike="noStrike" kern="800" cap="none" spc="-6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20+</m:t>
                        </m:r>
                        <m:r>
                          <m:rPr>
                            <m:nor/>
                          </m:rPr>
                          <a:rPr kumimoji="0" lang="en-US" sz="2000" b="1" i="0" u="none" strike="noStrike" kern="800" cap="none" spc="-6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ru-RU" sz="1600" b="1" i="0" u="none" strike="noStrike" kern="800" cap="none" spc="-6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1" i="0" u="none" strike="noStrike" kern="800" cap="none" spc="-6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=</a:t>
                </a:r>
                <a:r>
                  <a:rPr kumimoji="0" lang="en-US" sz="2000" b="1" i="0" u="none" strike="noStrike" kern="800" cap="none" spc="-6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0,785</a:t>
                </a:r>
              </a:p>
              <a:p>
                <a:pPr marR="0" lvl="0" algn="l" defTabSz="575936" rtl="0" eaLnBrk="1" fontAlgn="auto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E67C8"/>
                  </a:buClr>
                  <a:buSzTx/>
                  <a:tabLst/>
                  <a:defRPr/>
                </a:pPr>
                <a:r>
                  <a:rPr kumimoji="0" lang="en-US" sz="2000" b="1" i="0" u="none" strike="noStrike" kern="800" cap="none" spc="-6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15,7+0,785x=11,7+x</a:t>
                </a:r>
              </a:p>
              <a:p>
                <a:pPr marR="0" lvl="0" algn="l" defTabSz="575936" rtl="0" eaLnBrk="1" fontAlgn="auto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E67C8"/>
                  </a:buClr>
                  <a:buSzTx/>
                  <a:tabLst/>
                  <a:defRPr/>
                </a:pPr>
                <a:r>
                  <a:rPr kumimoji="0" lang="en-US" sz="2000" b="1" i="0" u="none" strike="noStrike" kern="800" cap="none" spc="-6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4=0,215x</a:t>
                </a:r>
              </a:p>
              <a:p>
                <a:pPr marR="0" lvl="0" algn="l" defTabSz="575936" rtl="0" eaLnBrk="1" fontAlgn="auto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E67C8"/>
                  </a:buClr>
                  <a:buSzTx/>
                  <a:tabLst/>
                  <a:defRPr/>
                </a:pPr>
                <a:r>
                  <a:rPr kumimoji="0" lang="en-US" sz="2000" b="1" i="0" u="none" strike="noStrike" kern="800" cap="none" spc="-6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X=18,6 </a:t>
                </a:r>
                <a:r>
                  <a:rPr kumimoji="0" lang="en-US" sz="2000" b="1" i="0" u="none" strike="noStrike" kern="800" cap="none" spc="-6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bor</a:t>
                </a:r>
                <a:endParaRPr kumimoji="0" lang="ru-RU" sz="1600" b="1" i="0" u="none" strike="noStrike" kern="800" cap="none" spc="-6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41" y="1043980"/>
                <a:ext cx="4176464" cy="1906612"/>
              </a:xfrm>
              <a:prstGeom prst="rect">
                <a:avLst/>
              </a:prstGeom>
              <a:blipFill>
                <a:blip r:embed="rId2"/>
                <a:stretch>
                  <a:fillRect l="-1606" b="-44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2"/>
          </p:nvPr>
        </p:nvSpPr>
        <p:spPr>
          <a:xfrm>
            <a:off x="215429" y="721307"/>
            <a:ext cx="5400600" cy="2020040"/>
          </a:xfrm>
        </p:spPr>
        <p:txBody>
          <a:bodyPr/>
          <a:lstStyle/>
          <a:p>
            <a:pPr lvl="0">
              <a:lnSpc>
                <a:spcPct val="105000"/>
              </a:lnSpc>
              <a:buFont typeface="Wingdings" panose="05000000000000000000" pitchFamily="2" charset="2"/>
              <a:buChar char="Ø"/>
              <a:tabLst>
                <a:tab pos="228600" algn="l"/>
                <a:tab pos="647700" algn="l"/>
              </a:tabLst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konlari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O‘zbekistonning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qaysi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hudud­larida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joylashgan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lnSpc>
                <a:spcPct val="105000"/>
              </a:lnSpc>
              <a:buFont typeface="Wingdings" panose="05000000000000000000" pitchFamily="2" charset="2"/>
              <a:buChar char="Ø"/>
              <a:tabLst>
                <a:tab pos="228600" algn="l"/>
                <a:tab pos="647700" algn="l"/>
              </a:tabLst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Oltinning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o‘ziga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fizik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xossalarini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ayting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ts val="135"/>
              </a:lnSpc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28600" algn="l"/>
                <a:tab pos="647700" algn="l"/>
              </a:tabLst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Nima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zanglamaydi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lnSpc>
                <a:spcPts val="135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28600" algn="l"/>
                <a:tab pos="647700" algn="l"/>
              </a:tabLst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aralashgan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qumdan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qanday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oltinni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ajratib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mumkin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485" y="1078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1644"/>
            <a:ext cx="4895533" cy="386260"/>
          </a:xfrm>
        </p:spPr>
        <p:txBody>
          <a:bodyPr/>
          <a:lstStyle/>
          <a:p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899964"/>
            <a:ext cx="5296184" cy="147732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yaltiroq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oq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rangdagi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yumshoq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issiqlikni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yaxshi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o‘tkazadi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Juda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yaxshi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bolg‘alanadi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1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nima</a:t>
            </a:r>
            <a:r>
              <a:rPr lang="en-US" sz="1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r>
              <a:rPr lang="en-US" sz="18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571029"/>
            <a:ext cx="3528392" cy="2499980"/>
          </a:xfrm>
        </p:spPr>
        <p:txBody>
          <a:bodyPr/>
          <a:lstStyle/>
          <a:p>
            <a:pPr marL="25400" indent="0" algn="ctr">
              <a:lnSpc>
                <a:spcPct val="114000"/>
              </a:lnSpc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yumshoq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bo‘lganligi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sababli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yoki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rux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turli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nisbatdagi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qotishmalari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Ya’ni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bunday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qotishmalardan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xil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bezak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buyumlar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uy-ro‘zg‘or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asboblari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tangalar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tayyorlanadi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88" y="588166"/>
            <a:ext cx="1889661" cy="11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88" y="1908076"/>
            <a:ext cx="191089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Kumushning</a:t>
            </a:r>
            <a:r>
              <a:rPr lang="en-US" dirty="0" smtClean="0"/>
              <a:t> </a:t>
            </a:r>
            <a:r>
              <a:rPr lang="en-US" dirty="0" err="1" smtClean="0"/>
              <a:t>foydasi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429" y="611932"/>
            <a:ext cx="5440200" cy="2294987"/>
          </a:xfrm>
        </p:spPr>
        <p:txBody>
          <a:bodyPr/>
          <a:lstStyle/>
          <a:p>
            <a:pPr marL="25400" indent="153988" algn="just">
              <a:lnSpc>
                <a:spcPct val="114000"/>
              </a:lnSpc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Eramizdan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avvalgi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IV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asrda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Aleksandr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Makedonskiy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qator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davlatlarga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yurish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ketin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Jumla­dan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Hindistonga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yurishi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vaqtida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askarlari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orasida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osh­qozon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­-ichak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kasalligi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tarqaladi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ko‘plab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askarlar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ushbu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kasal­likdan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ketishadi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Qizig‘i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shundaki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kasallik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faqat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oddiy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askarlar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o‘rtasida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tarqaladi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Rahbarlar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o‘rtasida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kasallik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uchramaydi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25400" indent="153988" algn="just">
              <a:lnSpc>
                <a:spcPct val="114000"/>
              </a:lnSpc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20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ioni</a:t>
            </a:r>
            <a:r>
              <a:rPr lang="en-US" sz="20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xususiyati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5337" y="558998"/>
            <a:ext cx="5296184" cy="1621085"/>
          </a:xfrm>
        </p:spPr>
        <p:txBody>
          <a:bodyPr/>
          <a:lstStyle/>
          <a:p>
            <a:pPr marL="25400" indent="153988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mikroorganizmlarni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o‘ldirish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xusu­siyatiga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bo‘lganligi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sababli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turli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xildagi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vositalari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tay­yorlanadi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­. 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indent="153988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ioni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[Ag+]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tutgan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uzoq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vaqt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buzil­masdan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saqlanadi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86" y="2124100"/>
            <a:ext cx="33123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4769"/>
            <a:ext cx="4895533" cy="386260"/>
          </a:xfrm>
        </p:spPr>
        <p:txBody>
          <a:bodyPr/>
          <a:lstStyle/>
          <a:p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24175" cy="92333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jihatdan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passiv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Kislorod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hatto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kirishmaydi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37" y="1616020"/>
            <a:ext cx="1512168" cy="157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5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Kislota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tasirlashadi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68191" cy="1391791"/>
          </a:xfrm>
        </p:spPr>
        <p:txBody>
          <a:bodyPr/>
          <a:lstStyle/>
          <a:p>
            <a:pPr marL="25400" indent="0" algn="ctr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Kon­sentrlangan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erib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nitratni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lnSpc>
                <a:spcPts val="150"/>
              </a:lnSpc>
              <a:spcAft>
                <a:spcPts val="0"/>
              </a:spcAft>
              <a:buNone/>
            </a:pP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96812" indent="0" algn="ctr">
              <a:spcAft>
                <a:spcPts val="0"/>
              </a:spcAft>
              <a:buNone/>
              <a:tabLst>
                <a:tab pos="2870200" algn="l"/>
              </a:tabLst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 + 2HNO</a:t>
            </a:r>
            <a:r>
              <a:rPr lang="en-US" sz="2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= AgNO</a:t>
            </a:r>
            <a:r>
              <a:rPr lang="en-US" sz="2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</a:t>
            </a:r>
            <a:r>
              <a:rPr lang="en-US" sz="24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en-US" sz="24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" y="1908076"/>
            <a:ext cx="18002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152167" cy="172354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Qizdirilganda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brom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yod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oltingururt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Ag+CI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AgCI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2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2Ag+Br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AgBr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2Ag+J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AgI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9" y="1332012"/>
            <a:ext cx="251968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153678</TotalTime>
  <Words>696</Words>
  <Application>Microsoft Office PowerPoint</Application>
  <PresentationFormat>Произвольный</PresentationFormat>
  <Paragraphs>102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8" baseType="lpstr">
      <vt:lpstr>Arial</vt:lpstr>
      <vt:lpstr>Arial Black</vt:lpstr>
      <vt:lpstr>Calibri</vt:lpstr>
      <vt:lpstr>Cambria Math</vt:lpstr>
      <vt:lpstr>Open Sans</vt:lpstr>
      <vt:lpstr>Open Sans Light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Документ</vt:lpstr>
      <vt:lpstr>KIMYO </vt:lpstr>
      <vt:lpstr>Презентация PowerPoint</vt:lpstr>
      <vt:lpstr>Fizik xossalari</vt:lpstr>
      <vt:lpstr>Kumush nima uchun ishlatiladi?</vt:lpstr>
      <vt:lpstr>Kumushning foydasi</vt:lpstr>
      <vt:lpstr>Kumush ioni xususiyati</vt:lpstr>
      <vt:lpstr>Kimyoviy xossalari</vt:lpstr>
      <vt:lpstr>Kislota bilan tasirlashadi</vt:lpstr>
      <vt:lpstr>Xossalari</vt:lpstr>
      <vt:lpstr>Презентация PowerPoint</vt:lpstr>
      <vt:lpstr>Kumush birikmalari</vt:lpstr>
      <vt:lpstr>Sifat reaksiya</vt:lpstr>
      <vt:lpstr>Mustaqil ish</vt:lpstr>
      <vt:lpstr>Javob</vt:lpstr>
      <vt:lpstr> Ishlatilishi. </vt:lpstr>
      <vt:lpstr> Ishlatilishi. </vt:lpstr>
      <vt:lpstr> Oltin (Au)  </vt:lpstr>
      <vt:lpstr> Oltin (Au)  </vt:lpstr>
      <vt:lpstr> Oltin (Au)  </vt:lpstr>
      <vt:lpstr>Tabiatda uchrashi</vt:lpstr>
      <vt:lpstr>Olinishi</vt:lpstr>
      <vt:lpstr>Oltin (Au)</vt:lpstr>
      <vt:lpstr>AuCl3 ortiqcha olingan xlorid kislota bilan</vt:lpstr>
      <vt:lpstr>Oltin (Au)</vt:lpstr>
      <vt:lpstr>583 probali degan so‘zda siz nimani tushunsiz?</vt:lpstr>
      <vt:lpstr>Xossalari</vt:lpstr>
      <vt:lpstr>1-masala</vt:lpstr>
      <vt:lpstr>Yechimi: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1763</cp:revision>
  <dcterms:created xsi:type="dcterms:W3CDTF">2014-10-08T23:03:32Z</dcterms:created>
  <dcterms:modified xsi:type="dcterms:W3CDTF">2021-02-17T09:21:30Z</dcterms:modified>
</cp:coreProperties>
</file>