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0" r:id="rId3"/>
    <p:sldId id="256" r:id="rId4"/>
    <p:sldId id="266" r:id="rId5"/>
    <p:sldId id="258" r:id="rId6"/>
    <p:sldId id="259" r:id="rId7"/>
    <p:sldId id="260" r:id="rId8"/>
    <p:sldId id="261" r:id="rId9"/>
    <p:sldId id="262" r:id="rId10"/>
    <p:sldId id="263" r:id="rId11"/>
    <p:sldId id="264" r:id="rId12"/>
    <p:sldId id="267" r:id="rId13"/>
    <p:sldId id="265" r:id="rId14"/>
    <p:sldId id="257"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248282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342170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377598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51518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90829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58368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58690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57299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13845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37480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5530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1481815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42025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27054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9630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217098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07E23B2-34A2-4316-8DA1-63F18728B720}"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1447580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07E23B2-34A2-4316-8DA1-63F18728B720}" type="datetimeFigureOut">
              <a:rPr lang="ru-RU" smtClean="0"/>
              <a:t>28.01.2021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2996559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07E23B2-34A2-4316-8DA1-63F18728B720}" type="datetimeFigureOut">
              <a:rPr lang="ru-RU" smtClean="0"/>
              <a:t>28.01.2021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186714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7E23B2-34A2-4316-8DA1-63F18728B720}" type="datetimeFigureOut">
              <a:rPr lang="ru-RU" smtClean="0"/>
              <a:t>28.01.2021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180123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07E23B2-34A2-4316-8DA1-63F18728B720}"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3401568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07E23B2-34A2-4316-8DA1-63F18728B720}"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E9166-125C-46F6-B999-40D15B5C4392}" type="slidenum">
              <a:rPr lang="ru-RU" smtClean="0"/>
              <a:t>‹#›</a:t>
            </a:fld>
            <a:endParaRPr lang="ru-RU"/>
          </a:p>
        </p:txBody>
      </p:sp>
    </p:spTree>
    <p:extLst>
      <p:ext uri="{BB962C8B-B14F-4D97-AF65-F5344CB8AC3E}">
        <p14:creationId xmlns:p14="http://schemas.microsoft.com/office/powerpoint/2010/main" val="85564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7E23B2-34A2-4316-8DA1-63F18728B720}" type="datetimeFigureOut">
              <a:rPr lang="ru-RU" smtClean="0"/>
              <a:t>28.01.2021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E9166-125C-46F6-B999-40D15B5C4392}" type="slidenum">
              <a:rPr lang="ru-RU" smtClean="0"/>
              <a:t>‹#›</a:t>
            </a:fld>
            <a:endParaRPr lang="ru-RU"/>
          </a:p>
        </p:txBody>
      </p:sp>
    </p:spTree>
    <p:extLst>
      <p:ext uri="{BB962C8B-B14F-4D97-AF65-F5344CB8AC3E}">
        <p14:creationId xmlns:p14="http://schemas.microsoft.com/office/powerpoint/2010/main" val="4039316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D246A-D6A5-4C74-85E4-2EBB5890F275}" type="datetimeFigureOut">
              <a:rPr lang="ru-RU" smtClean="0">
                <a:solidFill>
                  <a:prstClr val="black">
                    <a:tint val="75000"/>
                  </a:prstClr>
                </a:solidFill>
              </a:rPr>
              <a:pPr/>
              <a:t>28.01.2021</a:t>
            </a:fld>
            <a:endParaRPr lang="ru-RU">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52657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www.drogenmachtweltschmerz.de/drogen/"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71500" y="122237"/>
            <a:ext cx="10929938" cy="1577975"/>
          </a:xfrm>
          <a:solidFill>
            <a:srgbClr val="00B0F0"/>
          </a:solidFill>
        </p:spPr>
        <p:txBody>
          <a:bodyPr>
            <a:normAutofit/>
          </a:bodyPr>
          <a:lstStyle/>
          <a:p>
            <a:r>
              <a:rPr lang="de-DE" sz="8000" b="1" dirty="0" smtClean="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571500" y="2187575"/>
            <a:ext cx="10929938" cy="4070349"/>
          </a:xfrm>
          <a:ln w="38100"/>
        </p:spPr>
        <p:style>
          <a:lnRef idx="2">
            <a:schemeClr val="accent4"/>
          </a:lnRef>
          <a:fillRef idx="1">
            <a:schemeClr val="lt1"/>
          </a:fillRef>
          <a:effectRef idx="0">
            <a:schemeClr val="accent4"/>
          </a:effectRef>
          <a:fontRef idx="minor">
            <a:schemeClr val="dk1"/>
          </a:fontRef>
        </p:style>
        <p:txBody>
          <a:bodyPr/>
          <a:lstStyle/>
          <a:p>
            <a:r>
              <a:rPr lang="de-DE" sz="4000" b="1" dirty="0" smtClean="0">
                <a:solidFill>
                  <a:srgbClr val="00B0F0"/>
                </a:solidFill>
                <a:latin typeface="Arial" panose="020B0604020202020204" pitchFamily="34" charset="0"/>
                <a:cs typeface="Arial" panose="020B0604020202020204" pitchFamily="34" charset="0"/>
              </a:rPr>
              <a:t>THEMA DER STUNDE:</a:t>
            </a:r>
          </a:p>
          <a:p>
            <a:r>
              <a:rPr lang="de-DE" sz="6000" b="1" dirty="0" smtClean="0">
                <a:solidFill>
                  <a:srgbClr val="7030A0"/>
                </a:solidFill>
                <a:latin typeface="Arial" panose="020B0604020202020204" pitchFamily="34" charset="0"/>
                <a:cs typeface="Arial" panose="020B0604020202020204" pitchFamily="34" charset="0"/>
              </a:rPr>
              <a:t>„Globale Probleme“</a:t>
            </a:r>
          </a:p>
          <a:p>
            <a:endParaRPr lang="de-DE" sz="6000" dirty="0" smtClean="0">
              <a:latin typeface="Arial" panose="020B0604020202020204" pitchFamily="34" charset="0"/>
              <a:cs typeface="Arial" panose="020B0604020202020204" pitchFamily="34" charset="0"/>
            </a:endParaRPr>
          </a:p>
        </p:txBody>
      </p:sp>
      <p:sp>
        <p:nvSpPr>
          <p:cNvPr id="6" name="Прямоугольник 5"/>
          <p:cNvSpPr/>
          <p:nvPr/>
        </p:nvSpPr>
        <p:spPr>
          <a:xfrm>
            <a:off x="9544050" y="242887"/>
            <a:ext cx="1343025"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smtClean="0">
                <a:solidFill>
                  <a:prstClr val="white"/>
                </a:solidFill>
                <a:latin typeface="Arial" panose="020B0604020202020204" pitchFamily="34" charset="0"/>
                <a:cs typeface="Arial" panose="020B0604020202020204" pitchFamily="34" charset="0"/>
              </a:rPr>
              <a:t>9</a:t>
            </a:r>
            <a:endParaRPr lang="de-DE" sz="5400" dirty="0">
              <a:solidFill>
                <a:prstClr val="white"/>
              </a:solidFill>
              <a:latin typeface="Arial" panose="020B0604020202020204" pitchFamily="34" charset="0"/>
              <a:cs typeface="Arial" panose="020B0604020202020204" pitchFamily="34" charset="0"/>
            </a:endParaRPr>
          </a:p>
          <a:p>
            <a:pPr algn="ctr"/>
            <a:r>
              <a:rPr lang="ru-RU" sz="3200" dirty="0">
                <a:solidFill>
                  <a:prstClr val="white"/>
                </a:solidFill>
                <a:latin typeface="Arial" panose="020B0604020202020204" pitchFamily="34" charset="0"/>
                <a:cs typeface="Arial" panose="020B0604020202020204" pitchFamily="34" charset="0"/>
              </a:rPr>
              <a:t>класс</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428" y="408260"/>
            <a:ext cx="1364098" cy="1005927"/>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9949" y="3719290"/>
            <a:ext cx="3813040" cy="2314073"/>
          </a:xfrm>
          <a:prstGeom prst="rect">
            <a:avLst/>
          </a:prstGeom>
        </p:spPr>
      </p:pic>
    </p:spTree>
    <p:extLst>
      <p:ext uri="{BB962C8B-B14F-4D97-AF65-F5344CB8AC3E}">
        <p14:creationId xmlns:p14="http://schemas.microsoft.com/office/powerpoint/2010/main" val="2850996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Richtig/falsch-Übung</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3200" b="1"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813881608"/>
              </p:ext>
            </p:extLst>
          </p:nvPr>
        </p:nvGraphicFramePr>
        <p:xfrm>
          <a:off x="314327" y="719664"/>
          <a:ext cx="11530014" cy="5979520"/>
        </p:xfrm>
        <a:graphic>
          <a:graphicData uri="http://schemas.openxmlformats.org/drawingml/2006/table">
            <a:tbl>
              <a:tblPr firstRow="1" bandRow="1">
                <a:tableStyleId>{16D9F66E-5EB9-4882-86FB-DCBF35E3C3E4}</a:tableStyleId>
              </a:tblPr>
              <a:tblGrid>
                <a:gridCol w="9829798"/>
                <a:gridCol w="871538"/>
                <a:gridCol w="828678"/>
              </a:tblGrid>
              <a:tr h="1151980">
                <a:tc>
                  <a:txBody>
                    <a:bodyPr/>
                    <a:lstStyle/>
                    <a:p>
                      <a:pPr algn="l"/>
                      <a:r>
                        <a:rPr lang="de-DE" sz="2800" b="0" i="0" u="none" strike="noStrike" baseline="0" dirty="0" smtClean="0">
                          <a:latin typeface="Arial" panose="020B0604020202020204" pitchFamily="34" charset="0"/>
                          <a:cs typeface="Arial" panose="020B0604020202020204" pitchFamily="34" charset="0"/>
                        </a:rPr>
                        <a:t>1. Hunter ist ein ausgebildeter Drogenspurhund und</a:t>
                      </a:r>
                    </a:p>
                    <a:p>
                      <a:pPr algn="l"/>
                      <a:r>
                        <a:rPr lang="de-DE" sz="2800" b="0" i="0" u="none" strike="noStrike" baseline="0" dirty="0" smtClean="0">
                          <a:latin typeface="Arial" panose="020B0604020202020204" pitchFamily="34" charset="0"/>
                          <a:cs typeface="Arial" panose="020B0604020202020204" pitchFamily="34" charset="0"/>
                        </a:rPr>
                        <a:t>hilft Alberts bei der Suche nach Drogenkurieren.</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151980">
                <a:tc>
                  <a:txBody>
                    <a:bodyPr/>
                    <a:lstStyle/>
                    <a:p>
                      <a:r>
                        <a:rPr lang="de-DE" sz="2800" b="0" i="0" u="none" strike="noStrike" baseline="0" dirty="0" smtClean="0">
                          <a:latin typeface="Arial" panose="020B0604020202020204" pitchFamily="34" charset="0"/>
                          <a:cs typeface="Arial" panose="020B0604020202020204" pitchFamily="34" charset="0"/>
                        </a:rPr>
                        <a:t>2. Alberts hat dem Tier Drogen gegeben.</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151980">
                <a:tc>
                  <a:txBody>
                    <a:bodyPr/>
                    <a:lstStyle/>
                    <a:p>
                      <a:pPr algn="l"/>
                      <a:r>
                        <a:rPr lang="de-DE" sz="2800" b="0" i="0" u="none" strike="noStrike" baseline="0" dirty="0" smtClean="0">
                          <a:latin typeface="Arial" panose="020B0604020202020204" pitchFamily="34" charset="0"/>
                          <a:cs typeface="Arial" panose="020B0604020202020204" pitchFamily="34" charset="0"/>
                        </a:rPr>
                        <a:t>3. Der Fahrer, der in seinem Wagen Kokain transportiert</a:t>
                      </a:r>
                    </a:p>
                    <a:p>
                      <a:pPr algn="l"/>
                      <a:r>
                        <a:rPr lang="de-DE" sz="2800" b="0" i="0" u="none" strike="noStrike" baseline="0" dirty="0" smtClean="0">
                          <a:latin typeface="Arial" panose="020B0604020202020204" pitchFamily="34" charset="0"/>
                          <a:cs typeface="Arial" panose="020B0604020202020204" pitchFamily="34" charset="0"/>
                        </a:rPr>
                        <a:t>hat, wurde für zwei Jahre verhaftet.</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330392">
                <a:tc>
                  <a:txBody>
                    <a:bodyPr/>
                    <a:lstStyle/>
                    <a:p>
                      <a:pPr algn="l"/>
                      <a:r>
                        <a:rPr lang="de-DE" sz="2800" b="0" i="0" u="none" strike="noStrike" baseline="0" dirty="0" smtClean="0">
                          <a:latin typeface="Arial" panose="020B0604020202020204" pitchFamily="34" charset="0"/>
                          <a:cs typeface="Arial" panose="020B0604020202020204" pitchFamily="34" charset="0"/>
                        </a:rPr>
                        <a:t>4. Der Beamte im Zollhäuschen hat einen Wagen</a:t>
                      </a:r>
                    </a:p>
                    <a:p>
                      <a:pPr algn="l"/>
                      <a:r>
                        <a:rPr lang="de-DE" sz="2800" b="0" i="0" u="none" strike="noStrike" baseline="0" dirty="0" smtClean="0">
                          <a:latin typeface="Arial" panose="020B0604020202020204" pitchFamily="34" charset="0"/>
                          <a:cs typeface="Arial" panose="020B0604020202020204" pitchFamily="34" charset="0"/>
                        </a:rPr>
                        <a:t>angehalten, ein altersschwaches Auto mit vier</a:t>
                      </a:r>
                    </a:p>
                    <a:p>
                      <a:pPr algn="l"/>
                      <a:r>
                        <a:rPr lang="de-DE" sz="2800" b="0" i="0" u="none" strike="noStrike" baseline="0" dirty="0" smtClean="0">
                          <a:latin typeface="Arial" panose="020B0604020202020204" pitchFamily="34" charset="0"/>
                          <a:cs typeface="Arial" panose="020B0604020202020204" pitchFamily="34" charset="0"/>
                        </a:rPr>
                        <a:t>jungen Freaks.</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151980">
                <a:tc>
                  <a:txBody>
                    <a:bodyPr/>
                    <a:lstStyle/>
                    <a:p>
                      <a:pPr algn="l"/>
                      <a:r>
                        <a:rPr lang="de-DE" sz="2800" b="0" i="0" u="none" strike="noStrike" baseline="0" dirty="0" smtClean="0">
                          <a:latin typeface="Arial" panose="020B0604020202020204" pitchFamily="34" charset="0"/>
                          <a:cs typeface="Arial" panose="020B0604020202020204" pitchFamily="34" charset="0"/>
                        </a:rPr>
                        <a:t>5. In den holländischen </a:t>
                      </a:r>
                      <a:r>
                        <a:rPr lang="de-DE" sz="2800" b="0" i="0" u="none" strike="noStrike" baseline="0" dirty="0" err="1" smtClean="0">
                          <a:latin typeface="Arial" panose="020B0604020202020204" pitchFamily="34" charset="0"/>
                          <a:cs typeface="Arial" panose="020B0604020202020204" pitchFamily="34" charset="0"/>
                        </a:rPr>
                        <a:t>Koffieshops</a:t>
                      </a:r>
                      <a:r>
                        <a:rPr lang="de-DE" sz="2800" b="0" i="0" u="none" strike="noStrike" baseline="0" dirty="0" smtClean="0">
                          <a:latin typeface="Arial" panose="020B0604020202020204" pitchFamily="34" charset="0"/>
                          <a:cs typeface="Arial" panose="020B0604020202020204" pitchFamily="34" charset="0"/>
                        </a:rPr>
                        <a:t> wird Haschisch</a:t>
                      </a:r>
                    </a:p>
                    <a:p>
                      <a:pPr algn="l"/>
                      <a:r>
                        <a:rPr lang="de-DE" sz="2800" b="0" i="0" u="none" strike="noStrike" baseline="0" dirty="0" smtClean="0">
                          <a:latin typeface="Arial" panose="020B0604020202020204" pitchFamily="34" charset="0"/>
                          <a:cs typeface="Arial" panose="020B0604020202020204" pitchFamily="34" charset="0"/>
                        </a:rPr>
                        <a:t>verkauft.</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dirty="0"/>
                    </a:p>
                  </a:txBody>
                  <a:tcPr/>
                </a:tc>
              </a:tr>
            </a:tbl>
          </a:graphicData>
        </a:graphic>
      </p:graphicFrame>
      <p:sp>
        <p:nvSpPr>
          <p:cNvPr id="3" name="Прямоугольник 2"/>
          <p:cNvSpPr/>
          <p:nvPr/>
        </p:nvSpPr>
        <p:spPr>
          <a:xfrm>
            <a:off x="10329861" y="5624661"/>
            <a:ext cx="518091"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R</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10329862" y="4591348"/>
            <a:ext cx="518091"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R</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1163231" y="3355420"/>
            <a:ext cx="466794"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F</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11137583" y="2091035"/>
            <a:ext cx="466794"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F</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0347042" y="1052274"/>
            <a:ext cx="518091"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R</a:t>
            </a:r>
            <a:endParaRPr lang="ru-RU" sz="36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60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Richtig/falsch-Übung</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3200" b="1"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18762765"/>
              </p:ext>
            </p:extLst>
          </p:nvPr>
        </p:nvGraphicFramePr>
        <p:xfrm>
          <a:off x="314327" y="719664"/>
          <a:ext cx="11530013" cy="4827540"/>
        </p:xfrm>
        <a:graphic>
          <a:graphicData uri="http://schemas.openxmlformats.org/drawingml/2006/table">
            <a:tbl>
              <a:tblPr firstRow="1" bandRow="1">
                <a:tableStyleId>{16D9F66E-5EB9-4882-86FB-DCBF35E3C3E4}</a:tableStyleId>
              </a:tblPr>
              <a:tblGrid>
                <a:gridCol w="9829798"/>
                <a:gridCol w="885825"/>
                <a:gridCol w="814390"/>
              </a:tblGrid>
              <a:tr h="1151980">
                <a:tc>
                  <a:txBody>
                    <a:bodyPr/>
                    <a:lstStyle/>
                    <a:p>
                      <a:pPr algn="l"/>
                      <a:r>
                        <a:rPr lang="de-DE" sz="2800" b="0" i="0" u="none" strike="noStrike" baseline="0" dirty="0" smtClean="0">
                          <a:latin typeface="TimesNewRomanPSMT"/>
                        </a:rPr>
                        <a:t>6. Die Schmuggler gehören selten allen sozialen</a:t>
                      </a:r>
                    </a:p>
                    <a:p>
                      <a:pPr algn="l"/>
                      <a:r>
                        <a:rPr lang="de-DE" sz="2800" b="0" i="0" u="none" strike="noStrike" baseline="0" dirty="0" smtClean="0">
                          <a:latin typeface="TimesNewRomanPSMT"/>
                        </a:rPr>
                        <a:t>Schichten an.</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151980">
                <a:tc>
                  <a:txBody>
                    <a:bodyPr/>
                    <a:lstStyle/>
                    <a:p>
                      <a:pPr algn="l"/>
                      <a:r>
                        <a:rPr lang="de-DE" sz="2800" b="0" i="0" u="none" strike="noStrike" baseline="0" dirty="0" smtClean="0">
                          <a:latin typeface="TimesNewRomanPSMT"/>
                        </a:rPr>
                        <a:t>7. Alberts und sein Kollege haben jedes Jahr zwischen</a:t>
                      </a:r>
                    </a:p>
                    <a:p>
                      <a:pPr algn="l"/>
                      <a:r>
                        <a:rPr lang="de-DE" sz="2800" b="0" i="0" u="none" strike="noStrike" baseline="0" dirty="0" smtClean="0">
                          <a:latin typeface="TimesNewRomanPSMT"/>
                        </a:rPr>
                        <a:t>300 und 400 Kuriere gefangen.</a:t>
                      </a:r>
                      <a:endParaRPr lang="ru-RU" sz="2800"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a:p>
                  </a:txBody>
                  <a:tcPr/>
                </a:tc>
              </a:tr>
              <a:tr h="1151980">
                <a:tc>
                  <a:txBody>
                    <a:bodyPr/>
                    <a:lstStyle/>
                    <a:p>
                      <a:pPr algn="l"/>
                      <a:r>
                        <a:rPr lang="de-DE" sz="2800" b="0" i="0" u="none" strike="noStrike" baseline="0" dirty="0" smtClean="0">
                          <a:latin typeface="TimesNewRomanPSMT"/>
                        </a:rPr>
                        <a:t>8. Die Frau hatte Kokain in der Unterhose versteckt.</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a:p>
                  </a:txBody>
                  <a:tcPr/>
                </a:tc>
              </a:tr>
              <a:tr h="1330392">
                <a:tc>
                  <a:txBody>
                    <a:bodyPr/>
                    <a:lstStyle/>
                    <a:p>
                      <a:pPr algn="l"/>
                      <a:r>
                        <a:rPr lang="de-DE" sz="2800" b="0" i="0" u="none" strike="noStrike" baseline="0" dirty="0" smtClean="0">
                          <a:latin typeface="TimesNewRomanPSMT"/>
                        </a:rPr>
                        <a:t>9. Der Mann hatte bereits sein Haus und sein</a:t>
                      </a:r>
                    </a:p>
                    <a:p>
                      <a:pPr algn="l"/>
                      <a:r>
                        <a:rPr lang="de-DE" sz="2800" b="0" i="0" u="none" strike="noStrike" baseline="0" dirty="0" smtClean="0">
                          <a:latin typeface="TimesNewRomanPSMT"/>
                        </a:rPr>
                        <a:t>Geschäft verkauft, um seinem Sohn diese</a:t>
                      </a:r>
                    </a:p>
                    <a:p>
                      <a:pPr algn="l"/>
                      <a:r>
                        <a:rPr lang="de-DE" sz="2800" b="0" i="0" u="none" strike="noStrike" baseline="0" dirty="0" smtClean="0">
                          <a:latin typeface="TimesNewRomanPSMT"/>
                        </a:rPr>
                        <a:t>Ersatzdroge zu kaufen.</a:t>
                      </a:r>
                      <a:endParaRPr lang="ru-RU" sz="2800" dirty="0">
                        <a:latin typeface="Arial" panose="020B0604020202020204" pitchFamily="34" charset="0"/>
                        <a:cs typeface="Arial" panose="020B0604020202020204" pitchFamily="34" charset="0"/>
                      </a:endParaRPr>
                    </a:p>
                  </a:txBody>
                  <a:tcPr/>
                </a:tc>
                <a:tc>
                  <a:txBody>
                    <a:bodyPr/>
                    <a:lstStyle/>
                    <a:p>
                      <a:endParaRPr lang="ru-RU"/>
                    </a:p>
                  </a:txBody>
                  <a:tcPr/>
                </a:tc>
                <a:tc>
                  <a:txBody>
                    <a:bodyPr/>
                    <a:lstStyle/>
                    <a:p>
                      <a:endParaRPr lang="ru-RU" dirty="0"/>
                    </a:p>
                  </a:txBody>
                  <a:tcPr/>
                </a:tc>
              </a:tr>
            </a:tbl>
          </a:graphicData>
        </a:graphic>
      </p:graphicFrame>
      <p:sp>
        <p:nvSpPr>
          <p:cNvPr id="6" name="Прямоугольник 5"/>
          <p:cNvSpPr/>
          <p:nvPr/>
        </p:nvSpPr>
        <p:spPr>
          <a:xfrm>
            <a:off x="10342278" y="4538960"/>
            <a:ext cx="518091"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R</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1268039" y="3313003"/>
            <a:ext cx="466794"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F</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10342279" y="2066151"/>
            <a:ext cx="518091"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R</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1268040" y="782567"/>
            <a:ext cx="466794"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F</a:t>
            </a:r>
            <a:endParaRPr lang="ru-RU" sz="36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625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Ergänzen Sie die Lücken</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Autofit/>
          </a:bodyPr>
          <a:lstStyle/>
          <a:p>
            <a:pPr algn="l"/>
            <a:r>
              <a:rPr lang="de-DE" dirty="0">
                <a:latin typeface="Arial" panose="020B0604020202020204" pitchFamily="34" charset="0"/>
                <a:cs typeface="Arial" panose="020B0604020202020204" pitchFamily="34" charset="0"/>
              </a:rPr>
              <a:t>Hunter beginnt seinen Dienst an der </a:t>
            </a:r>
            <a:r>
              <a:rPr lang="de-DE" dirty="0" smtClean="0">
                <a:latin typeface="Arial" panose="020B0604020202020204" pitchFamily="34" charset="0"/>
                <a:cs typeface="Arial" panose="020B0604020202020204" pitchFamily="34" charset="0"/>
              </a:rPr>
              <a:t>________ . </a:t>
            </a:r>
            <a:r>
              <a:rPr lang="de-DE" dirty="0">
                <a:latin typeface="Arial" panose="020B0604020202020204" pitchFamily="34" charset="0"/>
                <a:cs typeface="Arial" panose="020B0604020202020204" pitchFamily="34" charset="0"/>
              </a:rPr>
              <a:t>Er unterstutzt Alberts bei der </a:t>
            </a:r>
            <a:r>
              <a:rPr lang="de-DE" dirty="0" smtClean="0">
                <a:latin typeface="Arial" panose="020B0604020202020204" pitchFamily="34" charset="0"/>
                <a:cs typeface="Arial" panose="020B0604020202020204" pitchFamily="34" charset="0"/>
              </a:rPr>
              <a:t>_______ nach </a:t>
            </a:r>
            <a:r>
              <a:rPr lang="de-DE" dirty="0">
                <a:latin typeface="Arial" panose="020B0604020202020204" pitchFamily="34" charset="0"/>
                <a:cs typeface="Arial" panose="020B0604020202020204" pitchFamily="34" charset="0"/>
              </a:rPr>
              <a:t>Drogenkurieren. Alberts versichert, dass man dem </a:t>
            </a:r>
            <a:r>
              <a:rPr lang="de-DE" dirty="0" smtClean="0">
                <a:latin typeface="Arial" panose="020B0604020202020204" pitchFamily="34" charset="0"/>
                <a:cs typeface="Arial" panose="020B0604020202020204" pitchFamily="34" charset="0"/>
              </a:rPr>
              <a:t>______ keine Drogen gegeben </a:t>
            </a:r>
            <a:r>
              <a:rPr lang="de-DE" dirty="0">
                <a:latin typeface="Arial" panose="020B0604020202020204" pitchFamily="34" charset="0"/>
                <a:cs typeface="Arial" panose="020B0604020202020204" pitchFamily="34" charset="0"/>
              </a:rPr>
              <a:t>hat. An diesem Freitagabend haben die </a:t>
            </a:r>
            <a:r>
              <a:rPr lang="de-DE" dirty="0" smtClean="0">
                <a:latin typeface="Arial" panose="020B0604020202020204" pitchFamily="34" charset="0"/>
                <a:cs typeface="Arial" panose="020B0604020202020204" pitchFamily="34" charset="0"/>
              </a:rPr>
              <a:t>________________ </a:t>
            </a:r>
            <a:r>
              <a:rPr lang="de-DE" dirty="0">
                <a:latin typeface="Arial" panose="020B0604020202020204" pitchFamily="34" charset="0"/>
                <a:cs typeface="Arial" panose="020B0604020202020204" pitchFamily="34" charset="0"/>
              </a:rPr>
              <a:t>schon beim zweiten </a:t>
            </a:r>
            <a:r>
              <a:rPr lang="de-DE" dirty="0" smtClean="0">
                <a:latin typeface="Arial" panose="020B0604020202020204" pitchFamily="34" charset="0"/>
                <a:cs typeface="Arial" panose="020B0604020202020204" pitchFamily="34" charset="0"/>
              </a:rPr>
              <a:t>kontrollierten __________  </a:t>
            </a:r>
            <a:r>
              <a:rPr lang="de-DE" dirty="0">
                <a:latin typeface="Arial" panose="020B0604020202020204" pitchFamily="34" charset="0"/>
                <a:cs typeface="Arial" panose="020B0604020202020204" pitchFamily="34" charset="0"/>
              </a:rPr>
              <a:t>Erfolg. Sie finden bei dem 55 </a:t>
            </a:r>
            <a:r>
              <a:rPr lang="de-DE" dirty="0" smtClean="0">
                <a:latin typeface="Arial" panose="020B0604020202020204" pitchFamily="34" charset="0"/>
                <a:cs typeface="Arial" panose="020B0604020202020204" pitchFamily="34" charset="0"/>
              </a:rPr>
              <a:t>jährigen ___________ </a:t>
            </a:r>
            <a:r>
              <a:rPr lang="de-DE" dirty="0">
                <a:latin typeface="Arial" panose="020B0604020202020204" pitchFamily="34" charset="0"/>
                <a:cs typeface="Arial" panose="020B0604020202020204" pitchFamily="34" charset="0"/>
              </a:rPr>
              <a:t>150 Gramm Kokain.</a:t>
            </a:r>
          </a:p>
          <a:p>
            <a:pPr algn="l"/>
            <a:r>
              <a:rPr lang="de-DE" dirty="0">
                <a:latin typeface="Arial" panose="020B0604020202020204" pitchFamily="34" charset="0"/>
                <a:cs typeface="Arial" panose="020B0604020202020204" pitchFamily="34" charset="0"/>
              </a:rPr>
              <a:t>Ein schlechter Stundenlohn </a:t>
            </a:r>
            <a:r>
              <a:rPr lang="de-DE" dirty="0" smtClean="0">
                <a:latin typeface="Arial" panose="020B0604020202020204" pitchFamily="34" charset="0"/>
                <a:cs typeface="Arial" panose="020B0604020202020204" pitchFamily="34" charset="0"/>
              </a:rPr>
              <a:t>für </a:t>
            </a:r>
            <a:r>
              <a:rPr lang="de-DE" dirty="0">
                <a:latin typeface="Arial" panose="020B0604020202020204" pitchFamily="34" charset="0"/>
                <a:cs typeface="Arial" panose="020B0604020202020204" pitchFamily="34" charset="0"/>
              </a:rPr>
              <a:t>zwei Jahre </a:t>
            </a:r>
            <a:r>
              <a:rPr lang="de-DE" dirty="0" smtClean="0">
                <a:latin typeface="Arial" panose="020B0604020202020204" pitchFamily="34" charset="0"/>
                <a:cs typeface="Arial" panose="020B0604020202020204" pitchFamily="34" charset="0"/>
              </a:rPr>
              <a:t>_____________, </a:t>
            </a:r>
            <a:r>
              <a:rPr lang="de-DE" dirty="0">
                <a:latin typeface="Arial" panose="020B0604020202020204" pitchFamily="34" charset="0"/>
                <a:cs typeface="Arial" panose="020B0604020202020204" pitchFamily="34" charset="0"/>
              </a:rPr>
              <a:t>die ihm in Deutschland drohen.</a:t>
            </a:r>
          </a:p>
          <a:p>
            <a:pPr algn="l"/>
            <a:r>
              <a:rPr lang="de-DE" dirty="0">
                <a:latin typeface="Arial" panose="020B0604020202020204" pitchFamily="34" charset="0"/>
                <a:cs typeface="Arial" panose="020B0604020202020204" pitchFamily="34" charset="0"/>
              </a:rPr>
              <a:t>Der Beamte im </a:t>
            </a:r>
            <a:r>
              <a:rPr lang="de-DE" dirty="0" smtClean="0">
                <a:latin typeface="Arial" panose="020B0604020202020204" pitchFamily="34" charset="0"/>
                <a:cs typeface="Arial" panose="020B0604020202020204" pitchFamily="34" charset="0"/>
              </a:rPr>
              <a:t>Zollhäuschen </a:t>
            </a:r>
            <a:r>
              <a:rPr lang="de-DE" dirty="0">
                <a:latin typeface="Arial" panose="020B0604020202020204" pitchFamily="34" charset="0"/>
                <a:cs typeface="Arial" panose="020B0604020202020204" pitchFamily="34" charset="0"/>
              </a:rPr>
              <a:t>hat einen Wagen </a:t>
            </a:r>
            <a:r>
              <a:rPr lang="de-DE" dirty="0" smtClean="0">
                <a:latin typeface="Arial" panose="020B0604020202020204" pitchFamily="34" charset="0"/>
                <a:cs typeface="Arial" panose="020B0604020202020204" pitchFamily="34" charset="0"/>
              </a:rPr>
              <a:t>______________, </a:t>
            </a:r>
            <a:r>
              <a:rPr lang="de-DE" dirty="0">
                <a:latin typeface="Arial" panose="020B0604020202020204" pitchFamily="34" charset="0"/>
                <a:cs typeface="Arial" panose="020B0604020202020204" pitchFamily="34" charset="0"/>
              </a:rPr>
              <a:t>ein altersschwaches </a:t>
            </a:r>
            <a:r>
              <a:rPr lang="de-DE" dirty="0" smtClean="0">
                <a:latin typeface="Arial" panose="020B0604020202020204" pitchFamily="34" charset="0"/>
                <a:cs typeface="Arial" panose="020B0604020202020204" pitchFamily="34" charset="0"/>
              </a:rPr>
              <a:t>Auto mit </a:t>
            </a:r>
            <a:r>
              <a:rPr lang="de-DE" dirty="0">
                <a:latin typeface="Arial" panose="020B0604020202020204" pitchFamily="34" charset="0"/>
                <a:cs typeface="Arial" panose="020B0604020202020204" pitchFamily="34" charset="0"/>
              </a:rPr>
              <a:t>vier Jungen </a:t>
            </a:r>
            <a:r>
              <a:rPr lang="de-DE" dirty="0" smtClean="0">
                <a:latin typeface="Arial" panose="020B0604020202020204" pitchFamily="34" charset="0"/>
                <a:cs typeface="Arial" panose="020B0604020202020204" pitchFamily="34" charset="0"/>
              </a:rPr>
              <a:t>___________ . </a:t>
            </a:r>
            <a:r>
              <a:rPr lang="de-DE" dirty="0">
                <a:latin typeface="Arial" panose="020B0604020202020204" pitchFamily="34" charset="0"/>
                <a:cs typeface="Arial" panose="020B0604020202020204" pitchFamily="34" charset="0"/>
              </a:rPr>
              <a:t>Die Regelung gilt eigentlich nur </a:t>
            </a:r>
            <a:r>
              <a:rPr lang="de-DE" dirty="0" smtClean="0">
                <a:latin typeface="Arial" panose="020B0604020202020204" pitchFamily="34" charset="0"/>
                <a:cs typeface="Arial" panose="020B0604020202020204" pitchFamily="34" charset="0"/>
              </a:rPr>
              <a:t>für _______________ Beamte, Kaufleute</a:t>
            </a:r>
            <a:r>
              <a:rPr lang="de-DE" dirty="0">
                <a:latin typeface="Arial" panose="020B0604020202020204" pitchFamily="34" charset="0"/>
                <a:cs typeface="Arial" panose="020B0604020202020204" pitchFamily="34" charset="0"/>
              </a:rPr>
              <a:t>, Soldaten, Hausfrauen, Lehrer – die </a:t>
            </a:r>
            <a:r>
              <a:rPr lang="de-DE" dirty="0" smtClean="0">
                <a:latin typeface="Arial" panose="020B0604020202020204" pitchFamily="34" charset="0"/>
                <a:cs typeface="Arial" panose="020B0604020202020204" pitchFamily="34" charset="0"/>
              </a:rPr>
              <a:t>______________ gehören </a:t>
            </a:r>
            <a:r>
              <a:rPr lang="de-DE" dirty="0">
                <a:latin typeface="Arial" panose="020B0604020202020204" pitchFamily="34" charset="0"/>
                <a:cs typeface="Arial" panose="020B0604020202020204" pitchFamily="34" charset="0"/>
              </a:rPr>
              <a:t>allen sozialen </a:t>
            </a:r>
            <a:r>
              <a:rPr lang="de-DE" dirty="0" smtClean="0">
                <a:latin typeface="Arial" panose="020B0604020202020204" pitchFamily="34" charset="0"/>
                <a:cs typeface="Arial" panose="020B0604020202020204" pitchFamily="34" charset="0"/>
              </a:rPr>
              <a:t>_____________ an</a:t>
            </a:r>
            <a:r>
              <a:rPr lang="de-DE" dirty="0">
                <a:latin typeface="Arial" panose="020B0604020202020204" pitchFamily="34" charset="0"/>
                <a:cs typeface="Arial" panose="020B0604020202020204" pitchFamily="34" charset="0"/>
              </a:rPr>
              <a:t>. Meistens sind es Leute mit </a:t>
            </a:r>
            <a:r>
              <a:rPr lang="de-DE" dirty="0" smtClean="0">
                <a:latin typeface="Arial" panose="020B0604020202020204" pitchFamily="34" charset="0"/>
                <a:cs typeface="Arial" panose="020B0604020202020204" pitchFamily="34" charset="0"/>
              </a:rPr>
              <a:t>_______________ </a:t>
            </a:r>
            <a:r>
              <a:rPr lang="de-DE" dirty="0">
                <a:latin typeface="Arial" panose="020B0604020202020204" pitchFamily="34" charset="0"/>
                <a:cs typeface="Arial" panose="020B0604020202020204" pitchFamily="34" charset="0"/>
              </a:rPr>
              <a:t>Problemen. </a:t>
            </a:r>
            <a:r>
              <a:rPr lang="de-DE" dirty="0" smtClean="0">
                <a:latin typeface="Arial" panose="020B0604020202020204" pitchFamily="34" charset="0"/>
                <a:cs typeface="Arial" panose="020B0604020202020204" pitchFamily="34" charset="0"/>
              </a:rPr>
              <a:t>„Manche </a:t>
            </a:r>
            <a:r>
              <a:rPr lang="de-DE" dirty="0">
                <a:latin typeface="Arial" panose="020B0604020202020204" pitchFamily="34" charset="0"/>
                <a:cs typeface="Arial" panose="020B0604020202020204" pitchFamily="34" charset="0"/>
              </a:rPr>
              <a:t>waren einfach zu </a:t>
            </a:r>
            <a:r>
              <a:rPr lang="de-DE" dirty="0" smtClean="0">
                <a:latin typeface="Arial" panose="020B0604020202020204" pitchFamily="34" charset="0"/>
                <a:cs typeface="Arial" panose="020B0604020202020204" pitchFamily="34" charset="0"/>
              </a:rPr>
              <a:t>________“</a:t>
            </a:r>
            <a:endParaRPr lang="de-DE" dirty="0">
              <a:latin typeface="Arial" panose="020B0604020202020204" pitchFamily="34" charset="0"/>
              <a:cs typeface="Arial" panose="020B0604020202020204" pitchFamily="34" charset="0"/>
            </a:endParaRPr>
          </a:p>
          <a:p>
            <a:pPr algn="l"/>
            <a:r>
              <a:rPr lang="de-DE" dirty="0">
                <a:latin typeface="Arial" panose="020B0604020202020204" pitchFamily="34" charset="0"/>
                <a:cs typeface="Arial" panose="020B0604020202020204" pitchFamily="34" charset="0"/>
              </a:rPr>
              <a:t>meint Alberts. Man hatte Kokain in der </a:t>
            </a:r>
            <a:r>
              <a:rPr lang="de-DE" dirty="0" smtClean="0">
                <a:latin typeface="Arial" panose="020B0604020202020204" pitchFamily="34" charset="0"/>
                <a:cs typeface="Arial" panose="020B0604020202020204" pitchFamily="34" charset="0"/>
              </a:rPr>
              <a:t>_____________ </a:t>
            </a:r>
            <a:r>
              <a:rPr lang="de-DE" dirty="0">
                <a:latin typeface="Arial" panose="020B0604020202020204" pitchFamily="34" charset="0"/>
                <a:cs typeface="Arial" panose="020B0604020202020204" pitchFamily="34" charset="0"/>
              </a:rPr>
              <a:t>versteckt. Der Mann hatte </a:t>
            </a:r>
            <a:r>
              <a:rPr lang="de-DE" dirty="0" smtClean="0">
                <a:latin typeface="Arial" panose="020B0604020202020204" pitchFamily="34" charset="0"/>
                <a:cs typeface="Arial" panose="020B0604020202020204" pitchFamily="34" charset="0"/>
              </a:rPr>
              <a:t>bereits sein ________ </a:t>
            </a:r>
            <a:r>
              <a:rPr lang="de-DE" dirty="0">
                <a:latin typeface="Arial" panose="020B0604020202020204" pitchFamily="34" charset="0"/>
                <a:cs typeface="Arial" panose="020B0604020202020204" pitchFamily="34" charset="0"/>
              </a:rPr>
              <a:t>und sein </a:t>
            </a:r>
            <a:r>
              <a:rPr lang="de-DE" dirty="0" smtClean="0">
                <a:latin typeface="Arial" panose="020B0604020202020204" pitchFamily="34" charset="0"/>
                <a:cs typeface="Arial" panose="020B0604020202020204" pitchFamily="34" charset="0"/>
              </a:rPr>
              <a:t>______________ verkauft</a:t>
            </a:r>
            <a:r>
              <a:rPr lang="de-DE" dirty="0">
                <a:latin typeface="Arial" panose="020B0604020202020204" pitchFamily="34" charset="0"/>
                <a:cs typeface="Arial" panose="020B0604020202020204" pitchFamily="34" charset="0"/>
              </a:rPr>
              <a:t>, um seinem Sohn diese </a:t>
            </a:r>
            <a:r>
              <a:rPr lang="de-DE" dirty="0" smtClean="0">
                <a:latin typeface="Arial" panose="020B0604020202020204" pitchFamily="34" charset="0"/>
                <a:cs typeface="Arial" panose="020B0604020202020204" pitchFamily="34" charset="0"/>
              </a:rPr>
              <a:t>_____________  </a:t>
            </a:r>
            <a:r>
              <a:rPr lang="de-DE" dirty="0">
                <a:latin typeface="Arial" panose="020B0604020202020204" pitchFamily="34" charset="0"/>
                <a:cs typeface="Arial" panose="020B0604020202020204" pitchFamily="34" charset="0"/>
              </a:rPr>
              <a:t>zu kaufen.</a:t>
            </a:r>
            <a:endParaRPr lang="de-DE" b="1" dirty="0" smtClean="0">
              <a:solidFill>
                <a:srgbClr val="7030A0"/>
              </a:solidFill>
              <a:latin typeface="Arial" panose="020B0604020202020204" pitchFamily="34" charset="0"/>
              <a:cs typeface="Arial" panose="020B0604020202020204" pitchFamily="34" charset="0"/>
            </a:endParaRPr>
          </a:p>
        </p:txBody>
      </p:sp>
      <p:sp>
        <p:nvSpPr>
          <p:cNvPr id="6" name="Прямоугольник 5"/>
          <p:cNvSpPr/>
          <p:nvPr/>
        </p:nvSpPr>
        <p:spPr>
          <a:xfrm>
            <a:off x="621736" y="5520537"/>
            <a:ext cx="1845377"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Ersatzdroge</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7150344" y="3100279"/>
            <a:ext cx="1710726"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angehalten</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6416810" y="2330246"/>
            <a:ext cx="1588897"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Gefängnis</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1732582" y="1874855"/>
            <a:ext cx="1091967"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Fahrer</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5334774" y="1516785"/>
            <a:ext cx="1149482"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Wagen</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1" name="Прямоугольник 10"/>
          <p:cNvSpPr/>
          <p:nvPr/>
        </p:nvSpPr>
        <p:spPr>
          <a:xfrm>
            <a:off x="8072346" y="1228726"/>
            <a:ext cx="2241319"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Drogenfahnder</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2" name="Прямоугольник 11"/>
          <p:cNvSpPr/>
          <p:nvPr/>
        </p:nvSpPr>
        <p:spPr>
          <a:xfrm>
            <a:off x="9525481" y="919334"/>
            <a:ext cx="703847"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Tier</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3" name="Прямоугольник 12"/>
          <p:cNvSpPr/>
          <p:nvPr/>
        </p:nvSpPr>
        <p:spPr>
          <a:xfrm>
            <a:off x="5334774" y="588870"/>
            <a:ext cx="1194558"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Grenze</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4" name="Прямоугольник 13"/>
          <p:cNvSpPr/>
          <p:nvPr/>
        </p:nvSpPr>
        <p:spPr>
          <a:xfrm>
            <a:off x="486121" y="895436"/>
            <a:ext cx="1058303"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Suche</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5" name="Прямоугольник 14"/>
          <p:cNvSpPr/>
          <p:nvPr/>
        </p:nvSpPr>
        <p:spPr>
          <a:xfrm>
            <a:off x="806319" y="4116172"/>
            <a:ext cx="1829347"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Schmuggler</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6" name="Прямоугольник 15"/>
          <p:cNvSpPr/>
          <p:nvPr/>
        </p:nvSpPr>
        <p:spPr>
          <a:xfrm>
            <a:off x="1732582" y="3740532"/>
            <a:ext cx="1951175"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Niederländer</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7" name="Прямоугольник 16"/>
          <p:cNvSpPr/>
          <p:nvPr/>
        </p:nvSpPr>
        <p:spPr>
          <a:xfrm>
            <a:off x="5837920" y="3489547"/>
            <a:ext cx="1125629"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Freaks</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8" name="Прямоугольник 17"/>
          <p:cNvSpPr/>
          <p:nvPr/>
        </p:nvSpPr>
        <p:spPr>
          <a:xfrm>
            <a:off x="9877404" y="4422675"/>
            <a:ext cx="1040670"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dumm</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19" name="Прямоугольник 18"/>
          <p:cNvSpPr/>
          <p:nvPr/>
        </p:nvSpPr>
        <p:spPr>
          <a:xfrm>
            <a:off x="2278565" y="4419071"/>
            <a:ext cx="1728358"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finanziellen</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20" name="Прямоугольник 19"/>
          <p:cNvSpPr/>
          <p:nvPr/>
        </p:nvSpPr>
        <p:spPr>
          <a:xfrm>
            <a:off x="6127430" y="4106062"/>
            <a:ext cx="1537601"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Schichten</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21" name="Прямоугольник 20"/>
          <p:cNvSpPr/>
          <p:nvPr/>
        </p:nvSpPr>
        <p:spPr>
          <a:xfrm>
            <a:off x="2238329" y="5230923"/>
            <a:ext cx="904415"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Haus</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22" name="Прямоугольник 21"/>
          <p:cNvSpPr/>
          <p:nvPr/>
        </p:nvSpPr>
        <p:spPr>
          <a:xfrm>
            <a:off x="5837920" y="4879127"/>
            <a:ext cx="1606530"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Unterhose</a:t>
            </a:r>
            <a:endParaRPr lang="ru-RU" sz="2400" b="0" cap="none" spc="0" dirty="0">
              <a:ln w="0"/>
              <a:solidFill>
                <a:schemeClr val="tx1"/>
              </a:solidFill>
              <a:latin typeface="Arial" panose="020B0604020202020204" pitchFamily="34" charset="0"/>
              <a:cs typeface="Arial" panose="020B0604020202020204" pitchFamily="34" charset="0"/>
            </a:endParaRPr>
          </a:p>
        </p:txBody>
      </p:sp>
      <p:sp>
        <p:nvSpPr>
          <p:cNvPr id="23" name="Прямоугольник 22"/>
          <p:cNvSpPr/>
          <p:nvPr/>
        </p:nvSpPr>
        <p:spPr>
          <a:xfrm>
            <a:off x="5334774" y="5230922"/>
            <a:ext cx="1415772" cy="461665"/>
          </a:xfrm>
          <a:prstGeom prst="rect">
            <a:avLst/>
          </a:prstGeom>
          <a:noFill/>
        </p:spPr>
        <p:txBody>
          <a:bodyPr wrap="none" lIns="91440" tIns="45720" rIns="91440" bIns="45720">
            <a:spAutoFit/>
          </a:bodyPr>
          <a:lstStyle/>
          <a:p>
            <a:pPr algn="ctr"/>
            <a:r>
              <a:rPr lang="de-DE" sz="2400" b="0" cap="none" spc="0" dirty="0" smtClean="0">
                <a:ln w="0"/>
                <a:solidFill>
                  <a:schemeClr val="tx1"/>
                </a:solidFill>
                <a:latin typeface="Arial" panose="020B0604020202020204" pitchFamily="34" charset="0"/>
                <a:cs typeface="Arial" panose="020B0604020202020204" pitchFamily="34" charset="0"/>
              </a:rPr>
              <a:t>Geschäft</a:t>
            </a:r>
            <a:endParaRPr lang="ru-RU" sz="24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6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500" fill="hold"/>
                                        <p:tgtEl>
                                          <p:spTgt spid="7"/>
                                        </p:tgtEl>
                                        <p:attrNameLst>
                                          <p:attrName>ppt_w</p:attrName>
                                        </p:attrNameLst>
                                      </p:cBhvr>
                                      <p:tavLst>
                                        <p:tav tm="0">
                                          <p:val>
                                            <p:fltVal val="0"/>
                                          </p:val>
                                        </p:tav>
                                        <p:tav tm="100000">
                                          <p:val>
                                            <p:strVal val="#ppt_w"/>
                                          </p:val>
                                        </p:tav>
                                      </p:tavLst>
                                    </p:anim>
                                    <p:anim calcmode="lin" valueType="num">
                                      <p:cBhvr>
                                        <p:cTn id="57" dur="500" fill="hold"/>
                                        <p:tgtEl>
                                          <p:spTgt spid="7"/>
                                        </p:tgtEl>
                                        <p:attrNameLst>
                                          <p:attrName>ppt_h</p:attrName>
                                        </p:attrNameLst>
                                      </p:cBhvr>
                                      <p:tavLst>
                                        <p:tav tm="0">
                                          <p:val>
                                            <p:fltVal val="0"/>
                                          </p:val>
                                        </p:tav>
                                        <p:tav tm="100000">
                                          <p:val>
                                            <p:strVal val="#ppt_h"/>
                                          </p:val>
                                        </p:tav>
                                      </p:tavLst>
                                    </p:anim>
                                    <p:animEffect transition="in" filter="fade">
                                      <p:cBhvr>
                                        <p:cTn id="58" dur="500"/>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20"/>
                                        </p:tgtEl>
                                        <p:attrNameLst>
                                          <p:attrName>style.visibility</p:attrName>
                                        </p:attrNameLst>
                                      </p:cBhvr>
                                      <p:to>
                                        <p:strVal val="visible"/>
                                      </p:to>
                                    </p:set>
                                    <p:anim calcmode="lin" valueType="num">
                                      <p:cBhvr>
                                        <p:cTn id="84" dur="500" fill="hold"/>
                                        <p:tgtEl>
                                          <p:spTgt spid="20"/>
                                        </p:tgtEl>
                                        <p:attrNameLst>
                                          <p:attrName>ppt_w</p:attrName>
                                        </p:attrNameLst>
                                      </p:cBhvr>
                                      <p:tavLst>
                                        <p:tav tm="0">
                                          <p:val>
                                            <p:fltVal val="0"/>
                                          </p:val>
                                        </p:tav>
                                        <p:tav tm="100000">
                                          <p:val>
                                            <p:strVal val="#ppt_w"/>
                                          </p:val>
                                        </p:tav>
                                      </p:tavLst>
                                    </p:anim>
                                    <p:anim calcmode="lin" valueType="num">
                                      <p:cBhvr>
                                        <p:cTn id="85" dur="500" fill="hold"/>
                                        <p:tgtEl>
                                          <p:spTgt spid="20"/>
                                        </p:tgtEl>
                                        <p:attrNameLst>
                                          <p:attrName>ppt_h</p:attrName>
                                        </p:attrNameLst>
                                      </p:cBhvr>
                                      <p:tavLst>
                                        <p:tav tm="0">
                                          <p:val>
                                            <p:fltVal val="0"/>
                                          </p:val>
                                        </p:tav>
                                        <p:tav tm="100000">
                                          <p:val>
                                            <p:strVal val="#ppt_h"/>
                                          </p:val>
                                        </p:tav>
                                      </p:tavLst>
                                    </p:anim>
                                    <p:animEffect transition="in" filter="fade">
                                      <p:cBhvr>
                                        <p:cTn id="86" dur="500"/>
                                        <p:tgtEl>
                                          <p:spTgt spid="20"/>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p:cTn id="91" dur="500" fill="hold"/>
                                        <p:tgtEl>
                                          <p:spTgt spid="19"/>
                                        </p:tgtEl>
                                        <p:attrNameLst>
                                          <p:attrName>ppt_w</p:attrName>
                                        </p:attrNameLst>
                                      </p:cBhvr>
                                      <p:tavLst>
                                        <p:tav tm="0">
                                          <p:val>
                                            <p:fltVal val="0"/>
                                          </p:val>
                                        </p:tav>
                                        <p:tav tm="100000">
                                          <p:val>
                                            <p:strVal val="#ppt_w"/>
                                          </p:val>
                                        </p:tav>
                                      </p:tavLst>
                                    </p:anim>
                                    <p:anim calcmode="lin" valueType="num">
                                      <p:cBhvr>
                                        <p:cTn id="92" dur="500" fill="hold"/>
                                        <p:tgtEl>
                                          <p:spTgt spid="19"/>
                                        </p:tgtEl>
                                        <p:attrNameLst>
                                          <p:attrName>ppt_h</p:attrName>
                                        </p:attrNameLst>
                                      </p:cBhvr>
                                      <p:tavLst>
                                        <p:tav tm="0">
                                          <p:val>
                                            <p:fltVal val="0"/>
                                          </p:val>
                                        </p:tav>
                                        <p:tav tm="100000">
                                          <p:val>
                                            <p:strVal val="#ppt_h"/>
                                          </p:val>
                                        </p:tav>
                                      </p:tavLst>
                                    </p:anim>
                                    <p:animEffect transition="in" filter="fade">
                                      <p:cBhvr>
                                        <p:cTn id="93" dur="500"/>
                                        <p:tgtEl>
                                          <p:spTgt spid="19"/>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anim calcmode="lin" valueType="num">
                                      <p:cBhvr>
                                        <p:cTn id="98" dur="500" fill="hold"/>
                                        <p:tgtEl>
                                          <p:spTgt spid="18"/>
                                        </p:tgtEl>
                                        <p:attrNameLst>
                                          <p:attrName>ppt_w</p:attrName>
                                        </p:attrNameLst>
                                      </p:cBhvr>
                                      <p:tavLst>
                                        <p:tav tm="0">
                                          <p:val>
                                            <p:fltVal val="0"/>
                                          </p:val>
                                        </p:tav>
                                        <p:tav tm="100000">
                                          <p:val>
                                            <p:strVal val="#ppt_w"/>
                                          </p:val>
                                        </p:tav>
                                      </p:tavLst>
                                    </p:anim>
                                    <p:anim calcmode="lin" valueType="num">
                                      <p:cBhvr>
                                        <p:cTn id="99" dur="500" fill="hold"/>
                                        <p:tgtEl>
                                          <p:spTgt spid="18"/>
                                        </p:tgtEl>
                                        <p:attrNameLst>
                                          <p:attrName>ppt_h</p:attrName>
                                        </p:attrNameLst>
                                      </p:cBhvr>
                                      <p:tavLst>
                                        <p:tav tm="0">
                                          <p:val>
                                            <p:fltVal val="0"/>
                                          </p:val>
                                        </p:tav>
                                        <p:tav tm="100000">
                                          <p:val>
                                            <p:strVal val="#ppt_h"/>
                                          </p:val>
                                        </p:tav>
                                      </p:tavLst>
                                    </p:anim>
                                    <p:animEffect transition="in" filter="fade">
                                      <p:cBhvr>
                                        <p:cTn id="100" dur="500"/>
                                        <p:tgtEl>
                                          <p:spTgt spid="1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22"/>
                                        </p:tgtEl>
                                        <p:attrNameLst>
                                          <p:attrName>style.visibility</p:attrName>
                                        </p:attrNameLst>
                                      </p:cBhvr>
                                      <p:to>
                                        <p:strVal val="visible"/>
                                      </p:to>
                                    </p:set>
                                    <p:anim calcmode="lin" valueType="num">
                                      <p:cBhvr>
                                        <p:cTn id="105" dur="500" fill="hold"/>
                                        <p:tgtEl>
                                          <p:spTgt spid="22"/>
                                        </p:tgtEl>
                                        <p:attrNameLst>
                                          <p:attrName>ppt_w</p:attrName>
                                        </p:attrNameLst>
                                      </p:cBhvr>
                                      <p:tavLst>
                                        <p:tav tm="0">
                                          <p:val>
                                            <p:fltVal val="0"/>
                                          </p:val>
                                        </p:tav>
                                        <p:tav tm="100000">
                                          <p:val>
                                            <p:strVal val="#ppt_w"/>
                                          </p:val>
                                        </p:tav>
                                      </p:tavLst>
                                    </p:anim>
                                    <p:anim calcmode="lin" valueType="num">
                                      <p:cBhvr>
                                        <p:cTn id="106" dur="500" fill="hold"/>
                                        <p:tgtEl>
                                          <p:spTgt spid="22"/>
                                        </p:tgtEl>
                                        <p:attrNameLst>
                                          <p:attrName>ppt_h</p:attrName>
                                        </p:attrNameLst>
                                      </p:cBhvr>
                                      <p:tavLst>
                                        <p:tav tm="0">
                                          <p:val>
                                            <p:fltVal val="0"/>
                                          </p:val>
                                        </p:tav>
                                        <p:tav tm="100000">
                                          <p:val>
                                            <p:strVal val="#ppt_h"/>
                                          </p:val>
                                        </p:tav>
                                      </p:tavLst>
                                    </p:anim>
                                    <p:animEffect transition="in" filter="fade">
                                      <p:cBhvr>
                                        <p:cTn id="107" dur="500"/>
                                        <p:tgtEl>
                                          <p:spTgt spid="22"/>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p:cTn id="112" dur="500" fill="hold"/>
                                        <p:tgtEl>
                                          <p:spTgt spid="21"/>
                                        </p:tgtEl>
                                        <p:attrNameLst>
                                          <p:attrName>ppt_w</p:attrName>
                                        </p:attrNameLst>
                                      </p:cBhvr>
                                      <p:tavLst>
                                        <p:tav tm="0">
                                          <p:val>
                                            <p:fltVal val="0"/>
                                          </p:val>
                                        </p:tav>
                                        <p:tav tm="100000">
                                          <p:val>
                                            <p:strVal val="#ppt_w"/>
                                          </p:val>
                                        </p:tav>
                                      </p:tavLst>
                                    </p:anim>
                                    <p:anim calcmode="lin" valueType="num">
                                      <p:cBhvr>
                                        <p:cTn id="113" dur="500" fill="hold"/>
                                        <p:tgtEl>
                                          <p:spTgt spid="21"/>
                                        </p:tgtEl>
                                        <p:attrNameLst>
                                          <p:attrName>ppt_h</p:attrName>
                                        </p:attrNameLst>
                                      </p:cBhvr>
                                      <p:tavLst>
                                        <p:tav tm="0">
                                          <p:val>
                                            <p:fltVal val="0"/>
                                          </p:val>
                                        </p:tav>
                                        <p:tav tm="100000">
                                          <p:val>
                                            <p:strVal val="#ppt_h"/>
                                          </p:val>
                                        </p:tav>
                                      </p:tavLst>
                                    </p:anim>
                                    <p:animEffect transition="in" filter="fade">
                                      <p:cBhvr>
                                        <p:cTn id="114" dur="500"/>
                                        <p:tgtEl>
                                          <p:spTgt spid="21"/>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23"/>
                                        </p:tgtEl>
                                        <p:attrNameLst>
                                          <p:attrName>style.visibility</p:attrName>
                                        </p:attrNameLst>
                                      </p:cBhvr>
                                      <p:to>
                                        <p:strVal val="visible"/>
                                      </p:to>
                                    </p:set>
                                    <p:anim calcmode="lin" valueType="num">
                                      <p:cBhvr>
                                        <p:cTn id="119" dur="500" fill="hold"/>
                                        <p:tgtEl>
                                          <p:spTgt spid="23"/>
                                        </p:tgtEl>
                                        <p:attrNameLst>
                                          <p:attrName>ppt_w</p:attrName>
                                        </p:attrNameLst>
                                      </p:cBhvr>
                                      <p:tavLst>
                                        <p:tav tm="0">
                                          <p:val>
                                            <p:fltVal val="0"/>
                                          </p:val>
                                        </p:tav>
                                        <p:tav tm="100000">
                                          <p:val>
                                            <p:strVal val="#ppt_w"/>
                                          </p:val>
                                        </p:tav>
                                      </p:tavLst>
                                    </p:anim>
                                    <p:anim calcmode="lin" valueType="num">
                                      <p:cBhvr>
                                        <p:cTn id="120" dur="500" fill="hold"/>
                                        <p:tgtEl>
                                          <p:spTgt spid="23"/>
                                        </p:tgtEl>
                                        <p:attrNameLst>
                                          <p:attrName>ppt_h</p:attrName>
                                        </p:attrNameLst>
                                      </p:cBhvr>
                                      <p:tavLst>
                                        <p:tav tm="0">
                                          <p:val>
                                            <p:fltVal val="0"/>
                                          </p:val>
                                        </p:tav>
                                        <p:tav tm="100000">
                                          <p:val>
                                            <p:strVal val="#ppt_h"/>
                                          </p:val>
                                        </p:tav>
                                      </p:tavLst>
                                    </p:anim>
                                    <p:animEffect transition="in" filter="fade">
                                      <p:cBhvr>
                                        <p:cTn id="121" dur="500"/>
                                        <p:tgtEl>
                                          <p:spTgt spid="23"/>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6"/>
                                        </p:tgtEl>
                                        <p:attrNameLst>
                                          <p:attrName>style.visibility</p:attrName>
                                        </p:attrNameLst>
                                      </p:cBhvr>
                                      <p:to>
                                        <p:strVal val="visible"/>
                                      </p:to>
                                    </p:set>
                                    <p:anim calcmode="lin" valueType="num">
                                      <p:cBhvr>
                                        <p:cTn id="126" dur="500" fill="hold"/>
                                        <p:tgtEl>
                                          <p:spTgt spid="6"/>
                                        </p:tgtEl>
                                        <p:attrNameLst>
                                          <p:attrName>ppt_w</p:attrName>
                                        </p:attrNameLst>
                                      </p:cBhvr>
                                      <p:tavLst>
                                        <p:tav tm="0">
                                          <p:val>
                                            <p:fltVal val="0"/>
                                          </p:val>
                                        </p:tav>
                                        <p:tav tm="100000">
                                          <p:val>
                                            <p:strVal val="#ppt_w"/>
                                          </p:val>
                                        </p:tav>
                                      </p:tavLst>
                                    </p:anim>
                                    <p:anim calcmode="lin" valueType="num">
                                      <p:cBhvr>
                                        <p:cTn id="127" dur="500" fill="hold"/>
                                        <p:tgtEl>
                                          <p:spTgt spid="6"/>
                                        </p:tgtEl>
                                        <p:attrNameLst>
                                          <p:attrName>ppt_h</p:attrName>
                                        </p:attrNameLst>
                                      </p:cBhvr>
                                      <p:tavLst>
                                        <p:tav tm="0">
                                          <p:val>
                                            <p:fltVal val="0"/>
                                          </p:val>
                                        </p:tav>
                                        <p:tav tm="100000">
                                          <p:val>
                                            <p:strVal val="#ppt_h"/>
                                          </p:val>
                                        </p:tav>
                                      </p:tavLst>
                                    </p:anim>
                                    <p:animEffect transition="in" filter="fade">
                                      <p:cBhvr>
                                        <p:cTn id="1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Aufgabe für selbstständige Arbeit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r>
              <a:rPr lang="de-DE" sz="4000" b="1" dirty="0" smtClean="0">
                <a:solidFill>
                  <a:schemeClr val="tx1"/>
                </a:solidFill>
                <a:latin typeface="Arial" panose="020B0604020202020204" pitchFamily="34" charset="0"/>
                <a:cs typeface="Arial" panose="020B0604020202020204" pitchFamily="34" charset="0"/>
              </a:rPr>
              <a:t>                                                                      </a:t>
            </a:r>
          </a:p>
          <a:p>
            <a:endParaRPr lang="de-DE" sz="4000" b="1" dirty="0" smtClean="0">
              <a:solidFill>
                <a:schemeClr val="tx1"/>
              </a:solidFill>
              <a:latin typeface="Arial" panose="020B0604020202020204" pitchFamily="34" charset="0"/>
              <a:cs typeface="Arial" panose="020B0604020202020204" pitchFamily="34" charset="0"/>
            </a:endParaRPr>
          </a:p>
          <a:p>
            <a:r>
              <a:rPr lang="de-DE" sz="4000" b="1" dirty="0" smtClean="0">
                <a:solidFill>
                  <a:schemeClr val="tx1"/>
                </a:solidFill>
                <a:latin typeface="Arial" panose="020B0604020202020204" pitchFamily="34" charset="0"/>
                <a:cs typeface="Arial" panose="020B0604020202020204" pitchFamily="34" charset="0"/>
              </a:rPr>
              <a:t>Übung </a:t>
            </a:r>
            <a:r>
              <a:rPr lang="de-DE" sz="4000" b="1" dirty="0" smtClean="0">
                <a:solidFill>
                  <a:schemeClr val="tx1"/>
                </a:solidFill>
                <a:latin typeface="Arial" panose="020B0604020202020204" pitchFamily="34" charset="0"/>
                <a:cs typeface="Arial" panose="020B0604020202020204" pitchFamily="34" charset="0"/>
              </a:rPr>
              <a:t>5,6 Seite </a:t>
            </a:r>
            <a:r>
              <a:rPr lang="de-DE" sz="4000" b="1" dirty="0" smtClean="0">
                <a:solidFill>
                  <a:schemeClr val="tx1"/>
                </a:solidFill>
                <a:latin typeface="Arial" panose="020B0604020202020204" pitchFamily="34" charset="0"/>
                <a:cs typeface="Arial" panose="020B0604020202020204" pitchFamily="34" charset="0"/>
              </a:rPr>
              <a:t>122 </a:t>
            </a:r>
            <a:endParaRPr lang="de-DE" sz="4000" b="1" dirty="0" smtClean="0">
              <a:solidFill>
                <a:schemeClr val="tx1"/>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8611" y="3124198"/>
            <a:ext cx="3119439" cy="3119439"/>
          </a:xfrm>
          <a:prstGeom prst="rect">
            <a:avLst/>
          </a:prstGeom>
        </p:spPr>
      </p:pic>
    </p:spTree>
    <p:extLst>
      <p:ext uri="{BB962C8B-B14F-4D97-AF65-F5344CB8AC3E}">
        <p14:creationId xmlns:p14="http://schemas.microsoft.com/office/powerpoint/2010/main" val="2415204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dirty="0" smtClean="0">
                <a:solidFill>
                  <a:schemeClr val="bg1"/>
                </a:solidFill>
                <a:latin typeface="Arial" panose="020B0604020202020204" pitchFamily="34" charset="0"/>
                <a:cs typeface="Arial" panose="020B0604020202020204" pitchFamily="34" charset="0"/>
              </a:rPr>
              <a:t>PLAN DER STUNDE:</a:t>
            </a:r>
            <a:endParaRPr lang="ru-RU" sz="36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4000" dirty="0" smtClean="0">
              <a:solidFill>
                <a:srgbClr val="7030A0"/>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Assoziationen</a:t>
            </a: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Informationen zum Thema</a:t>
            </a: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Text lesen</a:t>
            </a: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Richtig/falsch-Übung</a:t>
            </a:r>
          </a:p>
          <a:p>
            <a:pPr marL="342900" lvl="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Lückentext</a:t>
            </a:r>
            <a:endParaRPr lang="de-DE" sz="4000" dirty="0">
              <a:solidFill>
                <a:srgbClr val="C00000"/>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solidFill>
                  <a:srgbClr val="C00000"/>
                </a:solidFill>
                <a:latin typeface="Arial" panose="020B0604020202020204" pitchFamily="34" charset="0"/>
                <a:cs typeface="Arial" panose="020B0604020202020204" pitchFamily="34" charset="0"/>
              </a:rPr>
              <a:t>Aufgabe für selbstständige Arbeit</a:t>
            </a:r>
            <a:endParaRPr lang="ru-RU" sz="4000" dirty="0">
              <a:solidFill>
                <a:srgbClr val="C00000"/>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1550" y="3886200"/>
            <a:ext cx="3067051" cy="2155699"/>
          </a:xfrm>
          <a:prstGeom prst="rect">
            <a:avLst/>
          </a:prstGeom>
        </p:spPr>
      </p:pic>
    </p:spTree>
    <p:extLst>
      <p:ext uri="{BB962C8B-B14F-4D97-AF65-F5344CB8AC3E}">
        <p14:creationId xmlns:p14="http://schemas.microsoft.com/office/powerpoint/2010/main" val="4055745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Tatsachen über „</a:t>
            </a:r>
            <a:r>
              <a:rPr lang="de-DE" sz="3600" b="1" dirty="0" err="1" smtClean="0">
                <a:solidFill>
                  <a:schemeClr val="bg1"/>
                </a:solidFill>
                <a:latin typeface="Arial" panose="020B0604020202020204" pitchFamily="34" charset="0"/>
                <a:cs typeface="Arial" panose="020B0604020202020204" pitchFamily="34" charset="0"/>
              </a:rPr>
              <a:t>Nawrus</a:t>
            </a:r>
            <a:r>
              <a:rPr lang="de-DE" sz="3600" b="1" dirty="0" smtClean="0">
                <a:solidFill>
                  <a:schemeClr val="bg1"/>
                </a:solidFill>
                <a:latin typeface="Arial" panose="020B0604020202020204" pitchFamily="34" charset="0"/>
                <a:cs typeface="Arial" panose="020B0604020202020204" pitchFamily="34" charset="0"/>
              </a:rPr>
              <a: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38137" y="641255"/>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r>
              <a:rPr lang="de-DE" sz="3200" b="1" dirty="0">
                <a:solidFill>
                  <a:srgbClr val="000000"/>
                </a:solidFill>
                <a:latin typeface="Arial" panose="020B0604020202020204" pitchFamily="34" charset="0"/>
                <a:cs typeface="Arial" panose="020B0604020202020204" pitchFamily="34" charset="0"/>
              </a:rPr>
              <a:t>GLOBALE PROBLEME</a:t>
            </a:r>
          </a:p>
          <a:p>
            <a:r>
              <a:rPr lang="de-DE" sz="3200" b="1" dirty="0" smtClean="0">
                <a:solidFill>
                  <a:schemeClr val="tx1"/>
                </a:solidFill>
                <a:latin typeface="Arial" panose="020B0604020202020204" pitchFamily="34" charset="0"/>
                <a:cs typeface="Arial" panose="020B0604020202020204" pitchFamily="34" charset="0"/>
              </a:rPr>
              <a:t>Was fällt </a:t>
            </a:r>
            <a:r>
              <a:rPr lang="de-DE" sz="3200" b="1" dirty="0">
                <a:solidFill>
                  <a:schemeClr val="tx1"/>
                </a:solidFill>
                <a:latin typeface="Arial" panose="020B0604020202020204" pitchFamily="34" charset="0"/>
                <a:cs typeface="Arial" panose="020B0604020202020204" pitchFamily="34" charset="0"/>
              </a:rPr>
              <a:t>Ihnen zum </a:t>
            </a:r>
            <a:r>
              <a:rPr lang="de-DE" sz="3200" b="1" dirty="0" smtClean="0">
                <a:solidFill>
                  <a:schemeClr val="tx1"/>
                </a:solidFill>
                <a:latin typeface="Arial" panose="020B0604020202020204" pitchFamily="34" charset="0"/>
                <a:cs typeface="Arial" panose="020B0604020202020204" pitchFamily="34" charset="0"/>
              </a:rPr>
              <a:t>Thema „Drogen“ </a:t>
            </a:r>
            <a:r>
              <a:rPr lang="de-DE" sz="3200" b="1" dirty="0">
                <a:solidFill>
                  <a:schemeClr val="tx1"/>
                </a:solidFill>
                <a:latin typeface="Arial" panose="020B0604020202020204" pitchFamily="34" charset="0"/>
                <a:cs typeface="Arial" panose="020B0604020202020204" pitchFamily="34" charset="0"/>
              </a:rPr>
              <a:t>ein</a:t>
            </a:r>
            <a:r>
              <a:rPr lang="de-DE" sz="3200" b="1" dirty="0" smtClean="0">
                <a:solidFill>
                  <a:schemeClr val="tx1"/>
                </a:solidFill>
                <a:latin typeface="Arial" panose="020B0604020202020204" pitchFamily="34" charset="0"/>
                <a:cs typeface="Arial" panose="020B0604020202020204" pitchFamily="34" charset="0"/>
              </a:rPr>
              <a:t>?</a:t>
            </a:r>
          </a:p>
          <a:p>
            <a:endParaRPr lang="de-DE" sz="3200" b="1" dirty="0" smtClean="0">
              <a:solidFill>
                <a:schemeClr val="tx1"/>
              </a:solidFill>
              <a:latin typeface="Arial" panose="020B0604020202020204" pitchFamily="34" charset="0"/>
              <a:cs typeface="Arial" panose="020B0604020202020204" pitchFamily="34" charset="0"/>
            </a:endParaRPr>
          </a:p>
          <a:p>
            <a:pPr algn="l"/>
            <a:endParaRPr lang="de-DE" sz="3200" b="1" dirty="0" smtClean="0">
              <a:solidFill>
                <a:srgbClr val="7030A0"/>
              </a:solidFill>
              <a:latin typeface="Arial" panose="020B0604020202020204" pitchFamily="34" charset="0"/>
              <a:cs typeface="Arial" panose="020B0604020202020204" pitchFamily="34" charset="0"/>
            </a:endParaRPr>
          </a:p>
        </p:txBody>
      </p:sp>
      <p:sp>
        <p:nvSpPr>
          <p:cNvPr id="2" name="Овал 1"/>
          <p:cNvSpPr/>
          <p:nvPr/>
        </p:nvSpPr>
        <p:spPr>
          <a:xfrm>
            <a:off x="3986212" y="3314701"/>
            <a:ext cx="350043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latin typeface="Arial" panose="020B0604020202020204" pitchFamily="34" charset="0"/>
                <a:cs typeface="Arial" panose="020B0604020202020204" pitchFamily="34" charset="0"/>
              </a:rPr>
              <a:t>Drogen</a:t>
            </a:r>
            <a:endParaRPr lang="ru-RU" sz="3200" dirty="0">
              <a:solidFill>
                <a:schemeClr val="tx1"/>
              </a:solidFill>
              <a:latin typeface="Arial" panose="020B0604020202020204" pitchFamily="34" charset="0"/>
              <a:cs typeface="Arial" panose="020B0604020202020204" pitchFamily="34" charset="0"/>
            </a:endParaRPr>
          </a:p>
        </p:txBody>
      </p:sp>
      <p:sp>
        <p:nvSpPr>
          <p:cNvPr id="3" name="Прямоугольник 2"/>
          <p:cNvSpPr/>
          <p:nvPr/>
        </p:nvSpPr>
        <p:spPr>
          <a:xfrm>
            <a:off x="8629668" y="4163825"/>
            <a:ext cx="1186543"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Mafia</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6" name="Прямоугольник 5"/>
          <p:cNvSpPr/>
          <p:nvPr/>
        </p:nvSpPr>
        <p:spPr>
          <a:xfrm>
            <a:off x="1888364" y="4620398"/>
            <a:ext cx="2074607"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Korruption</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7" name="Прямоугольник 6"/>
          <p:cNvSpPr/>
          <p:nvPr/>
        </p:nvSpPr>
        <p:spPr>
          <a:xfrm>
            <a:off x="1588865" y="2867620"/>
            <a:ext cx="1460657"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Gewalt</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8" name="Прямоугольник 7"/>
          <p:cNvSpPr/>
          <p:nvPr/>
        </p:nvSpPr>
        <p:spPr>
          <a:xfrm>
            <a:off x="5035523" y="5245774"/>
            <a:ext cx="1574470"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Kartelle</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9" name="Прямоугольник 8"/>
          <p:cNvSpPr/>
          <p:nvPr/>
        </p:nvSpPr>
        <p:spPr>
          <a:xfrm>
            <a:off x="3014445" y="2005640"/>
            <a:ext cx="2757486"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Drogenhandel</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0" name="Прямоугольник 9"/>
          <p:cNvSpPr/>
          <p:nvPr/>
        </p:nvSpPr>
        <p:spPr>
          <a:xfrm>
            <a:off x="6354468" y="2329326"/>
            <a:ext cx="2962671"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Drogenkonsum</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1" name="Прямоугольник 10"/>
          <p:cNvSpPr/>
          <p:nvPr/>
        </p:nvSpPr>
        <p:spPr>
          <a:xfrm>
            <a:off x="1890053" y="3771901"/>
            <a:ext cx="1393331"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Polizei</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2" name="Прямоугольник 11"/>
          <p:cNvSpPr/>
          <p:nvPr/>
        </p:nvSpPr>
        <p:spPr>
          <a:xfrm>
            <a:off x="8210906" y="3078286"/>
            <a:ext cx="2212465"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Kriminalität</a:t>
            </a:r>
            <a:endParaRPr lang="ru-RU" sz="3200" b="0" cap="none" spc="0" dirty="0">
              <a:ln w="0"/>
              <a:solidFill>
                <a:schemeClr val="tx1"/>
              </a:solidFill>
              <a:latin typeface="Arial" panose="020B0604020202020204" pitchFamily="34" charset="0"/>
              <a:cs typeface="Arial" panose="020B0604020202020204" pitchFamily="34" charset="0"/>
            </a:endParaRPr>
          </a:p>
        </p:txBody>
      </p:sp>
      <p:sp>
        <p:nvSpPr>
          <p:cNvPr id="13" name="Прямоугольник 12"/>
          <p:cNvSpPr/>
          <p:nvPr/>
        </p:nvSpPr>
        <p:spPr>
          <a:xfrm>
            <a:off x="7117978" y="5205173"/>
            <a:ext cx="2121093" cy="584775"/>
          </a:xfrm>
          <a:prstGeom prst="rect">
            <a:avLst/>
          </a:prstGeom>
          <a:noFill/>
        </p:spPr>
        <p:txBody>
          <a:bodyPr wrap="none" lIns="91440" tIns="45720" rIns="91440" bIns="45720">
            <a:spAutoFit/>
          </a:bodyPr>
          <a:lstStyle/>
          <a:p>
            <a:pPr algn="ctr"/>
            <a:r>
              <a:rPr lang="de-DE" sz="3200" b="0" cap="none" spc="0" dirty="0" smtClean="0">
                <a:ln w="0"/>
                <a:solidFill>
                  <a:schemeClr val="tx1"/>
                </a:solidFill>
                <a:latin typeface="Arial" panose="020B0604020202020204" pitchFamily="34" charset="0"/>
                <a:cs typeface="Arial" panose="020B0604020202020204" pitchFamily="34" charset="0"/>
              </a:rPr>
              <a:t>Rauschgift</a:t>
            </a:r>
            <a:endParaRPr lang="ru-RU" sz="32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562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ppt_w</p:attrName>
                                        </p:attrNameLst>
                                      </p:cBhvr>
                                      <p:tavLst>
                                        <p:tav tm="0">
                                          <p:val>
                                            <p:fltVal val="0"/>
                                          </p:val>
                                        </p:tav>
                                        <p:tav tm="100000">
                                          <p:val>
                                            <p:strVal val="#ppt_w"/>
                                          </p:val>
                                        </p:tav>
                                      </p:tavLst>
                                    </p:anim>
                                    <p:anim calcmode="lin" valueType="num">
                                      <p:cBhvr>
                                        <p:cTn id="50" dur="500" fill="hold"/>
                                        <p:tgtEl>
                                          <p:spTgt spid="6"/>
                                        </p:tgtEl>
                                        <p:attrNameLst>
                                          <p:attrName>ppt_h</p:attrName>
                                        </p:attrNameLst>
                                      </p:cBhvr>
                                      <p:tavLst>
                                        <p:tav tm="0">
                                          <p:val>
                                            <p:fltVal val="0"/>
                                          </p:val>
                                        </p:tav>
                                        <p:tav tm="100000">
                                          <p:val>
                                            <p:strVal val="#ppt_h"/>
                                          </p:val>
                                        </p:tav>
                                      </p:tavLst>
                                    </p:anim>
                                    <p:animEffect transition="in" filter="fade">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500" fill="hold"/>
                                        <p:tgtEl>
                                          <p:spTgt spid="7"/>
                                        </p:tgtEl>
                                        <p:attrNameLst>
                                          <p:attrName>ppt_w</p:attrName>
                                        </p:attrNameLst>
                                      </p:cBhvr>
                                      <p:tavLst>
                                        <p:tav tm="0">
                                          <p:val>
                                            <p:fltVal val="0"/>
                                          </p:val>
                                        </p:tav>
                                        <p:tav tm="100000">
                                          <p:val>
                                            <p:strVal val="#ppt_w"/>
                                          </p:val>
                                        </p:tav>
                                      </p:tavLst>
                                    </p:anim>
                                    <p:anim calcmode="lin" valueType="num">
                                      <p:cBhvr>
                                        <p:cTn id="64" dur="500" fill="hold"/>
                                        <p:tgtEl>
                                          <p:spTgt spid="7"/>
                                        </p:tgtEl>
                                        <p:attrNameLst>
                                          <p:attrName>ppt_h</p:attrName>
                                        </p:attrNameLst>
                                      </p:cBhvr>
                                      <p:tavLst>
                                        <p:tav tm="0">
                                          <p:val>
                                            <p:fltVal val="0"/>
                                          </p:val>
                                        </p:tav>
                                        <p:tav tm="100000">
                                          <p:val>
                                            <p:strVal val="#ppt_h"/>
                                          </p:val>
                                        </p:tav>
                                      </p:tavLst>
                                    </p:anim>
                                    <p:animEffect transition="in" filter="fade">
                                      <p:cBhvr>
                                        <p:cTn id="6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Das globale Problem Drogen</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algn="l"/>
            <a:r>
              <a:rPr lang="de-DE" sz="2800" b="1" dirty="0" smtClean="0">
                <a:solidFill>
                  <a:schemeClr val="tx1"/>
                </a:solidFill>
                <a:latin typeface="Arial" panose="020B0604020202020204" pitchFamily="34" charset="0"/>
                <a:cs typeface="Arial" panose="020B0604020202020204" pitchFamily="34" charset="0"/>
              </a:rPr>
              <a:t>Der illegale Drogenhandel schadet dem Leben der Menschen.</a:t>
            </a:r>
          </a:p>
          <a:p>
            <a:pPr algn="l"/>
            <a:r>
              <a:rPr lang="de-DE" sz="2800" b="1" dirty="0" smtClean="0">
                <a:solidFill>
                  <a:schemeClr val="tx1"/>
                </a:solidFill>
                <a:latin typeface="Arial" panose="020B0604020202020204" pitchFamily="34" charset="0"/>
                <a:cs typeface="Arial" panose="020B0604020202020204" pitchFamily="34" charset="0"/>
              </a:rPr>
              <a:t>Die Süchtigen stehlen Geld, um Drogen zu kaufen.</a:t>
            </a:r>
          </a:p>
          <a:p>
            <a:pPr algn="l"/>
            <a:r>
              <a:rPr lang="de-DE" sz="2800" b="1" dirty="0" smtClean="0">
                <a:solidFill>
                  <a:schemeClr val="tx1"/>
                </a:solidFill>
                <a:latin typeface="Arial" panose="020B0604020202020204" pitchFamily="34" charset="0"/>
                <a:cs typeface="Arial" panose="020B0604020202020204" pitchFamily="34" charset="0"/>
              </a:rPr>
              <a:t>Also, ist die Kriminalität auch gestiegen.</a:t>
            </a:r>
          </a:p>
          <a:p>
            <a:r>
              <a:rPr lang="de-DE" sz="2800" b="1" dirty="0" smtClean="0">
                <a:solidFill>
                  <a:srgbClr val="7030A0"/>
                </a:solidFill>
                <a:latin typeface="Arial" panose="020B0604020202020204" pitchFamily="34" charset="0"/>
                <a:cs typeface="Arial" panose="020B0604020202020204" pitchFamily="34" charset="0"/>
              </a:rPr>
              <a:t>Die Mafia</a:t>
            </a:r>
          </a:p>
          <a:p>
            <a:pPr algn="l"/>
            <a:r>
              <a:rPr lang="de-DE" sz="2800" b="1" dirty="0" smtClean="0">
                <a:solidFill>
                  <a:schemeClr val="tx1"/>
                </a:solidFill>
                <a:latin typeface="Arial" panose="020B0604020202020204" pitchFamily="34" charset="0"/>
                <a:cs typeface="Arial" panose="020B0604020202020204" pitchFamily="34" charset="0"/>
              </a:rPr>
              <a:t>Die südamerikanische Drogenmafia ermordet Menschen und verkauft dann Drogen.</a:t>
            </a:r>
          </a:p>
          <a:p>
            <a:pPr algn="l"/>
            <a:r>
              <a:rPr lang="de-DE" sz="2800" b="1" dirty="0" smtClean="0">
                <a:solidFill>
                  <a:schemeClr val="tx1"/>
                </a:solidFill>
                <a:latin typeface="Arial" panose="020B0604020202020204" pitchFamily="34" charset="0"/>
                <a:cs typeface="Arial" panose="020B0604020202020204" pitchFamily="34" charset="0"/>
              </a:rPr>
              <a:t>Der Drogenmafia Chef bekommt viel Geld für seine Verbrechen.</a:t>
            </a:r>
          </a:p>
          <a:p>
            <a:pPr lvl="0"/>
            <a:r>
              <a:rPr lang="de-DE" sz="2800" b="1" dirty="0">
                <a:solidFill>
                  <a:srgbClr val="7030A0"/>
                </a:solidFill>
                <a:latin typeface="Arial" panose="020B0604020202020204" pitchFamily="34" charset="0"/>
                <a:cs typeface="Arial" panose="020B0604020202020204" pitchFamily="34" charset="0"/>
              </a:rPr>
              <a:t>Drogen und Jugendliche</a:t>
            </a:r>
          </a:p>
          <a:p>
            <a:pPr lvl="0" algn="l"/>
            <a:r>
              <a:rPr lang="de-DE" sz="2800" b="1" dirty="0">
                <a:solidFill>
                  <a:schemeClr val="tx1"/>
                </a:solidFill>
                <a:latin typeface="Arial" panose="020B0604020202020204" pitchFamily="34" charset="0"/>
                <a:cs typeface="Arial" panose="020B0604020202020204" pitchFamily="34" charset="0"/>
              </a:rPr>
              <a:t>Drogen und der Drogenhandel beunruhigen uns.</a:t>
            </a:r>
          </a:p>
          <a:p>
            <a:pPr lvl="0" algn="l"/>
            <a:r>
              <a:rPr lang="de-DE" sz="2800" b="1" dirty="0">
                <a:solidFill>
                  <a:schemeClr val="tx1"/>
                </a:solidFill>
                <a:latin typeface="Arial" panose="020B0604020202020204" pitchFamily="34" charset="0"/>
                <a:cs typeface="Arial" panose="020B0604020202020204" pitchFamily="34" charset="0"/>
              </a:rPr>
              <a:t>Es ist unglaublich, wie viele Jugendliche Drogen nehmen.</a:t>
            </a:r>
          </a:p>
          <a:p>
            <a:pPr lvl="0" algn="l"/>
            <a:r>
              <a:rPr lang="de-DE" sz="2800" b="1" dirty="0">
                <a:solidFill>
                  <a:schemeClr val="tx1"/>
                </a:solidFill>
                <a:latin typeface="Arial" panose="020B0604020202020204" pitchFamily="34" charset="0"/>
                <a:cs typeface="Arial" panose="020B0604020202020204" pitchFamily="34" charset="0"/>
              </a:rPr>
              <a:t>Und wie viele Kinder unter 4 Jahren sterben.</a:t>
            </a:r>
          </a:p>
          <a:p>
            <a:pPr algn="l"/>
            <a:endParaRPr lang="de-DE"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7530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Das globale Problem Drogen</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r>
              <a:rPr lang="de-DE" sz="3200" b="1" dirty="0" smtClean="0">
                <a:solidFill>
                  <a:srgbClr val="7030A0"/>
                </a:solidFill>
                <a:latin typeface="Arial" panose="020B0604020202020204" pitchFamily="34" charset="0"/>
                <a:cs typeface="Arial" panose="020B0604020202020204" pitchFamily="34" charset="0"/>
              </a:rPr>
              <a:t>Drogen und Kriminalität</a:t>
            </a:r>
          </a:p>
          <a:p>
            <a:pPr algn="l"/>
            <a:r>
              <a:rPr lang="de-DE" sz="3200" b="1" dirty="0" smtClean="0">
                <a:solidFill>
                  <a:schemeClr val="tx1"/>
                </a:solidFill>
                <a:latin typeface="Arial" panose="020B0604020202020204" pitchFamily="34" charset="0"/>
                <a:cs typeface="Arial" panose="020B0604020202020204" pitchFamily="34" charset="0"/>
              </a:rPr>
              <a:t>Der Amerikanische DEA (Drug </a:t>
            </a:r>
            <a:r>
              <a:rPr lang="de-DE" sz="3200" b="1" dirty="0" err="1" smtClean="0">
                <a:solidFill>
                  <a:schemeClr val="tx1"/>
                </a:solidFill>
                <a:latin typeface="Arial" panose="020B0604020202020204" pitchFamily="34" charset="0"/>
                <a:cs typeface="Arial" panose="020B0604020202020204" pitchFamily="34" charset="0"/>
              </a:rPr>
              <a:t>Enforcement</a:t>
            </a:r>
            <a:r>
              <a:rPr lang="de-DE" sz="3200" b="1" dirty="0" smtClean="0">
                <a:solidFill>
                  <a:schemeClr val="tx1"/>
                </a:solidFill>
                <a:latin typeface="Arial" panose="020B0604020202020204" pitchFamily="34" charset="0"/>
                <a:cs typeface="Arial" panose="020B0604020202020204" pitchFamily="34" charset="0"/>
              </a:rPr>
              <a:t> Administration- </a:t>
            </a:r>
            <a:r>
              <a:rPr lang="ru-RU" sz="3200" b="1" dirty="0" smtClean="0">
                <a:solidFill>
                  <a:schemeClr val="tx1"/>
                </a:solidFill>
                <a:latin typeface="Arial" panose="020B0604020202020204" pitchFamily="34" charset="0"/>
                <a:cs typeface="Arial" panose="020B0604020202020204" pitchFamily="34" charset="0"/>
              </a:rPr>
              <a:t>управление по борьбе с наркотиками</a:t>
            </a:r>
            <a:r>
              <a:rPr lang="de-DE" sz="3200" b="1" dirty="0" smtClean="0">
                <a:solidFill>
                  <a:schemeClr val="tx1"/>
                </a:solidFill>
                <a:latin typeface="Arial" panose="020B0604020202020204" pitchFamily="34" charset="0"/>
                <a:cs typeface="Arial" panose="020B0604020202020204" pitchFamily="34" charset="0"/>
              </a:rPr>
              <a:t>) hat gesagt, dass Kolumbianischer Kokain mehr Menschen pro Monat tötet als </a:t>
            </a:r>
            <a:r>
              <a:rPr lang="de-DE" sz="3200" b="1" dirty="0" err="1" smtClean="0">
                <a:solidFill>
                  <a:schemeClr val="tx1"/>
                </a:solidFill>
                <a:latin typeface="Arial" panose="020B0604020202020204" pitchFamily="34" charset="0"/>
                <a:cs typeface="Arial" panose="020B0604020202020204" pitchFamily="34" charset="0"/>
              </a:rPr>
              <a:t>gewalltätige</a:t>
            </a:r>
            <a:r>
              <a:rPr lang="de-DE" sz="3200" b="1" dirty="0" smtClean="0">
                <a:solidFill>
                  <a:schemeClr val="tx1"/>
                </a:solidFill>
                <a:latin typeface="Arial" panose="020B0604020202020204" pitchFamily="34" charset="0"/>
                <a:cs typeface="Arial" panose="020B0604020202020204" pitchFamily="34" charset="0"/>
              </a:rPr>
              <a:t> Verbrechen in der Welt.</a:t>
            </a:r>
          </a:p>
          <a:p>
            <a:pPr algn="l"/>
            <a:r>
              <a:rPr lang="de-DE" sz="3200" b="1" dirty="0" smtClean="0">
                <a:solidFill>
                  <a:schemeClr val="tx1"/>
                </a:solidFill>
                <a:latin typeface="Arial" panose="020B0604020202020204" pitchFamily="34" charset="0"/>
                <a:cs typeface="Arial" panose="020B0604020202020204" pitchFamily="34" charset="0"/>
              </a:rPr>
              <a:t>Jedes Jahr sterben viele Jugendliche auf der Straße als Folge.</a:t>
            </a:r>
          </a:p>
          <a:p>
            <a:r>
              <a:rPr lang="de-DE" sz="3200" b="1" dirty="0" smtClean="0">
                <a:solidFill>
                  <a:srgbClr val="7030A0"/>
                </a:solidFill>
                <a:latin typeface="Arial" panose="020B0604020202020204" pitchFamily="34" charset="0"/>
                <a:cs typeface="Arial" panose="020B0604020202020204" pitchFamily="34" charset="0"/>
              </a:rPr>
              <a:t>Illegale und legale Drogen</a:t>
            </a:r>
          </a:p>
          <a:p>
            <a:pPr algn="l"/>
            <a:r>
              <a:rPr lang="de-DE" sz="3200" b="1" dirty="0" smtClean="0">
                <a:solidFill>
                  <a:schemeClr val="tx1"/>
                </a:solidFill>
                <a:latin typeface="Arial" panose="020B0604020202020204" pitchFamily="34" charset="0"/>
                <a:cs typeface="Arial" panose="020B0604020202020204" pitchFamily="34" charset="0"/>
              </a:rPr>
              <a:t>Zu den legalen Drogen werden Nikotin, Alkohol und Kaffee gezählt. Zu den illegalen Drogen zählen LSD, Kokain, Heroin, Ecstasy.</a:t>
            </a:r>
          </a:p>
        </p:txBody>
      </p:sp>
    </p:spTree>
    <p:extLst>
      <p:ext uri="{BB962C8B-B14F-4D97-AF65-F5344CB8AC3E}">
        <p14:creationId xmlns:p14="http://schemas.microsoft.com/office/powerpoint/2010/main" val="238430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Das globale Problem Drogen</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algn="l"/>
            <a:r>
              <a:rPr lang="de-DE" sz="3200" b="1" dirty="0">
                <a:solidFill>
                  <a:srgbClr val="333333"/>
                </a:solidFill>
                <a:latin typeface="Arial" panose="020B0604020202020204" pitchFamily="34" charset="0"/>
              </a:rPr>
              <a:t>Mit der zunehmenden wirtschaftlichen Globalisierung und der Entstehung zahlreicher neuer offener Märkte seit Beginn der 90er Jahre hat auch der weltweite Handel mit illegalen Gütern stark zugenommen. Dazu gehören der globale Handel mit Waffen, Menschen, gefälschten Produkten oder </a:t>
            </a:r>
            <a:r>
              <a:rPr lang="de-DE" sz="3200" b="1" dirty="0">
                <a:solidFill>
                  <a:srgbClr val="550055"/>
                </a:solidFill>
                <a:latin typeface="Arial" panose="020B0604020202020204" pitchFamily="34" charset="0"/>
                <a:hlinkClick r:id="rId2" tooltip="Drogen"/>
              </a:rPr>
              <a:t>Drogen</a:t>
            </a:r>
            <a:r>
              <a:rPr lang="de-DE" sz="3200" b="1" dirty="0">
                <a:solidFill>
                  <a:srgbClr val="333333"/>
                </a:solidFill>
                <a:latin typeface="Arial" panose="020B0604020202020204" pitchFamily="34" charset="0"/>
              </a:rPr>
              <a:t>. Transnationales organisiertes Verbrechen ist ein globales Problem, das als negativer externer Effekt des zunehmenden weltweiten Güterhandels entsteht. Der Drogenhandel ist das umsatzstärkste Segment in der „Schattenglobalisierung“ und hat sich für zahlreiche Staaten inzwischen zu einer handfesten Sicherheitsbedrohung entwickelt.</a:t>
            </a:r>
            <a:endParaRPr lang="de-DE" sz="32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2495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pPr algn="ctr"/>
            <a:r>
              <a:rPr lang="de-DE" sz="3600" b="1" dirty="0" smtClean="0">
                <a:solidFill>
                  <a:schemeClr val="bg1"/>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lnSpcReduction="10000"/>
          </a:bodyPr>
          <a:lstStyle/>
          <a:p>
            <a:r>
              <a:rPr lang="de-DE" sz="3200" b="1" dirty="0" smtClean="0">
                <a:solidFill>
                  <a:srgbClr val="7030A0"/>
                </a:solidFill>
                <a:latin typeface="Arial" panose="020B0604020202020204" pitchFamily="34" charset="0"/>
                <a:cs typeface="Arial" panose="020B0604020202020204" pitchFamily="34" charset="0"/>
              </a:rPr>
              <a:t>Drogenjagd</a:t>
            </a:r>
          </a:p>
          <a:p>
            <a:pPr algn="l">
              <a:lnSpc>
                <a:spcPct val="110000"/>
              </a:lnSpc>
              <a:spcBef>
                <a:spcPts val="0"/>
              </a:spcBef>
            </a:pPr>
            <a:r>
              <a:rPr lang="de-DE" sz="2600" dirty="0">
                <a:latin typeface="Arial" panose="020B0604020202020204" pitchFamily="34" charset="0"/>
                <a:cs typeface="Arial" panose="020B0604020202020204" pitchFamily="34" charset="0"/>
              </a:rPr>
              <a:t>Freitag, 19.00 Uhr. Hinter beginnt seinen Dienst an der Grenze. Er </a:t>
            </a:r>
            <a:r>
              <a:rPr lang="de-DE" sz="2600" dirty="0" smtClean="0">
                <a:latin typeface="Arial" panose="020B0604020202020204" pitchFamily="34" charset="0"/>
                <a:cs typeface="Arial" panose="020B0604020202020204" pitchFamily="34" charset="0"/>
              </a:rPr>
              <a:t>verdient beim </a:t>
            </a:r>
            <a:r>
              <a:rPr lang="de-DE" sz="2600" dirty="0">
                <a:latin typeface="Arial" panose="020B0604020202020204" pitchFamily="34" charset="0"/>
                <a:cs typeface="Arial" panose="020B0604020202020204" pitchFamily="34" charset="0"/>
              </a:rPr>
              <a:t>Zoll 115 Euro im Monat. Die bekommt er von seinem Chef, </a:t>
            </a:r>
            <a:r>
              <a:rPr lang="de-DE" sz="2600" dirty="0" smtClean="0">
                <a:latin typeface="Arial" panose="020B0604020202020204" pitchFamily="34" charset="0"/>
                <a:cs typeface="Arial" panose="020B0604020202020204" pitchFamily="34" charset="0"/>
              </a:rPr>
              <a:t>Dieter Alberts</a:t>
            </a:r>
            <a:r>
              <a:rPr lang="de-DE" sz="2600" dirty="0">
                <a:latin typeface="Arial" panose="020B0604020202020204" pitchFamily="34" charset="0"/>
                <a:cs typeface="Arial" panose="020B0604020202020204" pitchFamily="34" charset="0"/>
              </a:rPr>
              <a:t>, in Form von Naturalien. Hunter ist ein schwarzer Labrador, ein </a:t>
            </a:r>
            <a:r>
              <a:rPr lang="de-DE" sz="2600" dirty="0" smtClean="0">
                <a:latin typeface="Arial" panose="020B0604020202020204" pitchFamily="34" charset="0"/>
                <a:cs typeface="Arial" panose="020B0604020202020204" pitchFamily="34" charset="0"/>
              </a:rPr>
              <a:t>ausgebildeter Drogenspurhund</a:t>
            </a:r>
            <a:r>
              <a:rPr lang="de-DE" sz="2600" dirty="0">
                <a:latin typeface="Arial" panose="020B0604020202020204" pitchFamily="34" charset="0"/>
                <a:cs typeface="Arial" panose="020B0604020202020204" pitchFamily="34" charset="0"/>
              </a:rPr>
              <a:t>. Er unterstutzt Alberts bei der Suche </a:t>
            </a:r>
            <a:r>
              <a:rPr lang="de-DE" sz="2600" dirty="0" smtClean="0">
                <a:latin typeface="Arial" panose="020B0604020202020204" pitchFamily="34" charset="0"/>
                <a:cs typeface="Arial" panose="020B0604020202020204" pitchFamily="34" charset="0"/>
              </a:rPr>
              <a:t>nach Drogenkurieren</a:t>
            </a:r>
            <a:r>
              <a:rPr lang="de-DE" sz="2600" dirty="0">
                <a:latin typeface="Arial" panose="020B0604020202020204" pitchFamily="34" charset="0"/>
                <a:cs typeface="Arial" panose="020B0604020202020204" pitchFamily="34" charset="0"/>
              </a:rPr>
              <a:t>.</a:t>
            </a:r>
          </a:p>
          <a:p>
            <a:pPr algn="l">
              <a:lnSpc>
                <a:spcPct val="110000"/>
              </a:lnSpc>
              <a:spcBef>
                <a:spcPts val="0"/>
              </a:spcBef>
            </a:pPr>
            <a:r>
              <a:rPr lang="de-DE" sz="2600" dirty="0">
                <a:latin typeface="Arial" panose="020B0604020202020204" pitchFamily="34" charset="0"/>
                <a:cs typeface="Arial" panose="020B0604020202020204" pitchFamily="34" charset="0"/>
              </a:rPr>
              <a:t>Und so hat man Hunter ausgebildet: Er durfte hinter Tennisballen herjagen,</a:t>
            </a:r>
          </a:p>
          <a:p>
            <a:pPr algn="l">
              <a:lnSpc>
                <a:spcPct val="110000"/>
              </a:lnSpc>
              <a:spcBef>
                <a:spcPts val="0"/>
              </a:spcBef>
            </a:pPr>
            <a:r>
              <a:rPr lang="de-DE" sz="2600" dirty="0">
                <a:latin typeface="Arial" panose="020B0604020202020204" pitchFamily="34" charset="0"/>
                <a:cs typeface="Arial" panose="020B0604020202020204" pitchFamily="34" charset="0"/>
              </a:rPr>
              <a:t>die nach Drogen rochen. Seitdem sind Drogen und Spielen in seinem</a:t>
            </a:r>
          </a:p>
          <a:p>
            <a:pPr algn="l">
              <a:lnSpc>
                <a:spcPct val="110000"/>
              </a:lnSpc>
              <a:spcBef>
                <a:spcPts val="0"/>
              </a:spcBef>
            </a:pPr>
            <a:r>
              <a:rPr lang="de-DE" sz="2600" dirty="0">
                <a:latin typeface="Arial" panose="020B0604020202020204" pitchFamily="34" charset="0"/>
                <a:cs typeface="Arial" panose="020B0604020202020204" pitchFamily="34" charset="0"/>
              </a:rPr>
              <a:t>Kopf eins. Alberts versichert, dass man dem Tier keine Drogen gegeben hat.</a:t>
            </a:r>
          </a:p>
          <a:p>
            <a:pPr algn="l">
              <a:lnSpc>
                <a:spcPct val="110000"/>
              </a:lnSpc>
              <a:spcBef>
                <a:spcPts val="0"/>
              </a:spcBef>
            </a:pPr>
            <a:r>
              <a:rPr lang="de-DE" sz="2600" dirty="0">
                <a:latin typeface="Arial" panose="020B0604020202020204" pitchFamily="34" charset="0"/>
                <a:cs typeface="Arial" panose="020B0604020202020204" pitchFamily="34" charset="0"/>
              </a:rPr>
              <a:t>Ein weit verbreitetes </a:t>
            </a:r>
            <a:r>
              <a:rPr lang="de-DE" sz="2600" dirty="0" smtClean="0">
                <a:latin typeface="Arial" panose="020B0604020202020204" pitchFamily="34" charset="0"/>
                <a:cs typeface="Arial" panose="020B0604020202020204" pitchFamily="34" charset="0"/>
              </a:rPr>
              <a:t>Gerücht</a:t>
            </a:r>
            <a:r>
              <a:rPr lang="de-DE" sz="2600" dirty="0">
                <a:latin typeface="Arial" panose="020B0604020202020204" pitchFamily="34" charset="0"/>
                <a:cs typeface="Arial" panose="020B0604020202020204" pitchFamily="34" charset="0"/>
              </a:rPr>
              <a:t>. An diesem Freitagabend haben die</a:t>
            </a:r>
          </a:p>
          <a:p>
            <a:pPr algn="l">
              <a:lnSpc>
                <a:spcPct val="110000"/>
              </a:lnSpc>
              <a:spcBef>
                <a:spcPts val="0"/>
              </a:spcBef>
            </a:pPr>
            <a:r>
              <a:rPr lang="de-DE" sz="2600" dirty="0">
                <a:latin typeface="Arial" panose="020B0604020202020204" pitchFamily="34" charset="0"/>
                <a:cs typeface="Arial" panose="020B0604020202020204" pitchFamily="34" charset="0"/>
              </a:rPr>
              <a:t>Drogenfahnder schon beim zweiten kontrollierten Wagen Erfolg: Sie finden</a:t>
            </a:r>
          </a:p>
          <a:p>
            <a:pPr algn="l">
              <a:lnSpc>
                <a:spcPct val="110000"/>
              </a:lnSpc>
              <a:spcBef>
                <a:spcPts val="0"/>
              </a:spcBef>
            </a:pPr>
            <a:r>
              <a:rPr lang="de-DE" sz="2600" dirty="0">
                <a:latin typeface="Arial" panose="020B0604020202020204" pitchFamily="34" charset="0"/>
                <a:cs typeface="Arial" panose="020B0604020202020204" pitchFamily="34" charset="0"/>
              </a:rPr>
              <a:t>bei dem 55 </a:t>
            </a:r>
            <a:r>
              <a:rPr lang="de-DE" sz="2600" dirty="0" smtClean="0">
                <a:latin typeface="Arial" panose="020B0604020202020204" pitchFamily="34" charset="0"/>
                <a:cs typeface="Arial" panose="020B0604020202020204" pitchFamily="34" charset="0"/>
              </a:rPr>
              <a:t>jährigen </a:t>
            </a:r>
            <a:r>
              <a:rPr lang="de-DE" sz="2600" dirty="0">
                <a:latin typeface="Arial" panose="020B0604020202020204" pitchFamily="34" charset="0"/>
                <a:cs typeface="Arial" panose="020B0604020202020204" pitchFamily="34" charset="0"/>
              </a:rPr>
              <a:t>Fahrer 150 Gramm Kokain. </a:t>
            </a:r>
            <a:r>
              <a:rPr lang="de-DE" sz="2600" dirty="0" smtClean="0">
                <a:latin typeface="Arial" panose="020B0604020202020204" pitchFamily="34" charset="0"/>
                <a:cs typeface="Arial" panose="020B0604020202020204" pitchFamily="34" charset="0"/>
              </a:rPr>
              <a:t>Geschätzter </a:t>
            </a:r>
            <a:r>
              <a:rPr lang="de-DE" sz="2600" dirty="0" err="1">
                <a:latin typeface="Arial" panose="020B0604020202020204" pitchFamily="34" charset="0"/>
                <a:cs typeface="Arial" panose="020B0604020202020204" pitchFamily="34" charset="0"/>
              </a:rPr>
              <a:t>Eurowert</a:t>
            </a:r>
            <a:r>
              <a:rPr lang="de-DE" sz="2600" dirty="0">
                <a:latin typeface="Arial" panose="020B0604020202020204" pitchFamily="34" charset="0"/>
                <a:cs typeface="Arial" panose="020B0604020202020204" pitchFamily="34" charset="0"/>
              </a:rPr>
              <a:t>: rund</a:t>
            </a:r>
          </a:p>
          <a:p>
            <a:pPr algn="l">
              <a:lnSpc>
                <a:spcPct val="110000"/>
              </a:lnSpc>
              <a:spcBef>
                <a:spcPts val="0"/>
              </a:spcBef>
            </a:pPr>
            <a:r>
              <a:rPr lang="de-DE" sz="2600" dirty="0">
                <a:latin typeface="Arial" panose="020B0604020202020204" pitchFamily="34" charset="0"/>
                <a:cs typeface="Arial" panose="020B0604020202020204" pitchFamily="34" charset="0"/>
              </a:rPr>
              <a:t>40000 Euro. 2000 Euro, </a:t>
            </a:r>
            <a:r>
              <a:rPr lang="de-DE" sz="2600" dirty="0" smtClean="0">
                <a:latin typeface="Arial" panose="020B0604020202020204" pitchFamily="34" charset="0"/>
                <a:cs typeface="Arial" panose="020B0604020202020204" pitchFamily="34" charset="0"/>
              </a:rPr>
              <a:t>erzählt </a:t>
            </a:r>
            <a:r>
              <a:rPr lang="de-DE" sz="2600" dirty="0">
                <a:latin typeface="Arial" panose="020B0604020202020204" pitchFamily="34" charset="0"/>
                <a:cs typeface="Arial" panose="020B0604020202020204" pitchFamily="34" charset="0"/>
              </a:rPr>
              <a:t>er </a:t>
            </a:r>
            <a:r>
              <a:rPr lang="de-DE" sz="2600" dirty="0" smtClean="0">
                <a:latin typeface="Arial" panose="020B0604020202020204" pitchFamily="34" charset="0"/>
                <a:cs typeface="Arial" panose="020B0604020202020204" pitchFamily="34" charset="0"/>
              </a:rPr>
              <a:t>später</a:t>
            </a:r>
            <a:r>
              <a:rPr lang="de-DE" sz="2600" dirty="0">
                <a:latin typeface="Arial" panose="020B0604020202020204" pitchFamily="34" charset="0"/>
                <a:cs typeface="Arial" panose="020B0604020202020204" pitchFamily="34" charset="0"/>
              </a:rPr>
              <a:t>, hat man ihm bezahlt. Ein</a:t>
            </a:r>
          </a:p>
          <a:p>
            <a:pPr algn="l">
              <a:lnSpc>
                <a:spcPct val="110000"/>
              </a:lnSpc>
              <a:spcBef>
                <a:spcPts val="0"/>
              </a:spcBef>
            </a:pPr>
            <a:r>
              <a:rPr lang="de-DE" sz="2600" dirty="0">
                <a:latin typeface="Arial" panose="020B0604020202020204" pitchFamily="34" charset="0"/>
                <a:cs typeface="Arial" panose="020B0604020202020204" pitchFamily="34" charset="0"/>
              </a:rPr>
              <a:t>schlechter Stundenlohn </a:t>
            </a:r>
            <a:r>
              <a:rPr lang="de-DE" sz="2600" dirty="0" smtClean="0">
                <a:latin typeface="Arial" panose="020B0604020202020204" pitchFamily="34" charset="0"/>
                <a:cs typeface="Arial" panose="020B0604020202020204" pitchFamily="34" charset="0"/>
              </a:rPr>
              <a:t>für </a:t>
            </a:r>
            <a:r>
              <a:rPr lang="de-DE" sz="2600" dirty="0">
                <a:latin typeface="Arial" panose="020B0604020202020204" pitchFamily="34" charset="0"/>
                <a:cs typeface="Arial" panose="020B0604020202020204" pitchFamily="34" charset="0"/>
              </a:rPr>
              <a:t>zwei Jahre </a:t>
            </a:r>
            <a:r>
              <a:rPr lang="de-DE" sz="2600" dirty="0" smtClean="0">
                <a:latin typeface="Arial" panose="020B0604020202020204" pitchFamily="34" charset="0"/>
                <a:cs typeface="Arial" panose="020B0604020202020204" pitchFamily="34" charset="0"/>
              </a:rPr>
              <a:t>Gefängnis</a:t>
            </a:r>
            <a:r>
              <a:rPr lang="de-DE" sz="2600" dirty="0">
                <a:latin typeface="Arial" panose="020B0604020202020204" pitchFamily="34" charset="0"/>
                <a:cs typeface="Arial" panose="020B0604020202020204" pitchFamily="34" charset="0"/>
              </a:rPr>
              <a:t>, die ihm in Deutschland</a:t>
            </a:r>
          </a:p>
          <a:p>
            <a:pPr algn="l">
              <a:lnSpc>
                <a:spcPct val="110000"/>
              </a:lnSpc>
              <a:spcBef>
                <a:spcPts val="0"/>
              </a:spcBef>
            </a:pPr>
            <a:r>
              <a:rPr lang="de-DE" sz="2600" dirty="0">
                <a:latin typeface="Arial" panose="020B0604020202020204" pitchFamily="34" charset="0"/>
                <a:cs typeface="Arial" panose="020B0604020202020204" pitchFamily="34" charset="0"/>
              </a:rPr>
              <a:t>drohen.</a:t>
            </a:r>
            <a:endParaRPr lang="de-DE" sz="26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4196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Autofit/>
          </a:bodyPr>
          <a:lstStyle/>
          <a:p>
            <a:pPr algn="l"/>
            <a:r>
              <a:rPr lang="de-DE" sz="2600" dirty="0">
                <a:latin typeface="Arial" panose="020B0604020202020204" pitchFamily="34" charset="0"/>
                <a:cs typeface="Arial" panose="020B0604020202020204" pitchFamily="34" charset="0"/>
              </a:rPr>
              <a:t>Der Beamte im </a:t>
            </a:r>
            <a:r>
              <a:rPr lang="de-DE" sz="2600" dirty="0" smtClean="0">
                <a:latin typeface="Arial" panose="020B0604020202020204" pitchFamily="34" charset="0"/>
                <a:cs typeface="Arial" panose="020B0604020202020204" pitchFamily="34" charset="0"/>
              </a:rPr>
              <a:t>Zollhäuschen </a:t>
            </a:r>
            <a:r>
              <a:rPr lang="de-DE" sz="2600" dirty="0">
                <a:latin typeface="Arial" panose="020B0604020202020204" pitchFamily="34" charset="0"/>
                <a:cs typeface="Arial" panose="020B0604020202020204" pitchFamily="34" charset="0"/>
              </a:rPr>
              <a:t>hat einen weiteren Wagen angehalten, </a:t>
            </a:r>
            <a:r>
              <a:rPr lang="de-DE" sz="2600" dirty="0" smtClean="0">
                <a:latin typeface="Arial" panose="020B0604020202020204" pitchFamily="34" charset="0"/>
                <a:cs typeface="Arial" panose="020B0604020202020204" pitchFamily="34" charset="0"/>
              </a:rPr>
              <a:t>ein altersschwaches </a:t>
            </a:r>
            <a:r>
              <a:rPr lang="de-DE" sz="2600" dirty="0">
                <a:latin typeface="Arial" panose="020B0604020202020204" pitchFamily="34" charset="0"/>
                <a:cs typeface="Arial" panose="020B0604020202020204" pitchFamily="34" charset="0"/>
              </a:rPr>
              <a:t>Auto mit vier jungen Freaks. Bei der Durchsuchung findet </a:t>
            </a:r>
            <a:r>
              <a:rPr lang="de-DE" sz="2600" dirty="0" smtClean="0">
                <a:latin typeface="Arial" panose="020B0604020202020204" pitchFamily="34" charset="0"/>
                <a:cs typeface="Arial" panose="020B0604020202020204" pitchFamily="34" charset="0"/>
              </a:rPr>
              <a:t>er den </a:t>
            </a:r>
            <a:r>
              <a:rPr lang="de-DE" sz="2600" dirty="0">
                <a:latin typeface="Arial" panose="020B0604020202020204" pitchFamily="34" charset="0"/>
                <a:cs typeface="Arial" panose="020B0604020202020204" pitchFamily="34" charset="0"/>
              </a:rPr>
              <a:t>Aufkleber eines </a:t>
            </a:r>
            <a:r>
              <a:rPr lang="de-DE" sz="2600" dirty="0" smtClean="0">
                <a:latin typeface="Arial" panose="020B0604020202020204" pitchFamily="34" charset="0"/>
                <a:cs typeface="Arial" panose="020B0604020202020204" pitchFamily="34" charset="0"/>
              </a:rPr>
              <a:t>holländischen </a:t>
            </a:r>
            <a:r>
              <a:rPr lang="de-DE" sz="2600" dirty="0" err="1" smtClean="0">
                <a:latin typeface="Arial" panose="020B0604020202020204" pitchFamily="34" charset="0"/>
                <a:cs typeface="Arial" panose="020B0604020202020204" pitchFamily="34" charset="0"/>
              </a:rPr>
              <a:t>Koffieshops</a:t>
            </a:r>
            <a:r>
              <a:rPr lang="de-DE" sz="2600" dirty="0">
                <a:latin typeface="Arial" panose="020B0604020202020204" pitchFamily="34" charset="0"/>
                <a:cs typeface="Arial" panose="020B0604020202020204" pitchFamily="34" charset="0"/>
              </a:rPr>
              <a:t>. Dort wird </a:t>
            </a:r>
            <a:r>
              <a:rPr lang="de-DE" sz="2600" b="1" dirty="0" smtClean="0">
                <a:latin typeface="Arial" panose="020B0604020202020204" pitchFamily="34" charset="0"/>
                <a:cs typeface="Arial" panose="020B0604020202020204" pitchFamily="34" charset="0"/>
              </a:rPr>
              <a:t>Haschisch </a:t>
            </a:r>
            <a:r>
              <a:rPr lang="de-DE" sz="2600" dirty="0" smtClean="0">
                <a:latin typeface="Arial" panose="020B0604020202020204" pitchFamily="34" charset="0"/>
                <a:cs typeface="Arial" panose="020B0604020202020204" pitchFamily="34" charset="0"/>
              </a:rPr>
              <a:t>verkauft</a:t>
            </a:r>
            <a:r>
              <a:rPr lang="de-DE" sz="2600" dirty="0">
                <a:latin typeface="Arial" panose="020B0604020202020204" pitchFamily="34" charset="0"/>
                <a:cs typeface="Arial" panose="020B0604020202020204" pitchFamily="34" charset="0"/>
              </a:rPr>
              <a:t>. Das ist zurzeit straffrei. Die Regelung gilt eigentlich nur </a:t>
            </a:r>
            <a:r>
              <a:rPr lang="de-DE" sz="2600" dirty="0" smtClean="0">
                <a:latin typeface="Arial" panose="020B0604020202020204" pitchFamily="34" charset="0"/>
                <a:cs typeface="Arial" panose="020B0604020202020204" pitchFamily="34" charset="0"/>
              </a:rPr>
              <a:t>für Niederländer</a:t>
            </a:r>
            <a:r>
              <a:rPr lang="de-DE" sz="2600" dirty="0">
                <a:latin typeface="Arial" panose="020B0604020202020204" pitchFamily="34" charset="0"/>
                <a:cs typeface="Arial" panose="020B0604020202020204" pitchFamily="34" charset="0"/>
              </a:rPr>
              <a:t>. Doch auch die Deutschen kommen her und bedienen sich</a:t>
            </a:r>
            <a:r>
              <a:rPr lang="de-DE" sz="2600" dirty="0" smtClean="0">
                <a:latin typeface="Arial" panose="020B0604020202020204" pitchFamily="34" charset="0"/>
                <a:cs typeface="Arial" panose="020B0604020202020204" pitchFamily="34" charset="0"/>
              </a:rPr>
              <a:t>. „Das </a:t>
            </a:r>
            <a:r>
              <a:rPr lang="de-DE" sz="2600" dirty="0">
                <a:latin typeface="Arial" panose="020B0604020202020204" pitchFamily="34" charset="0"/>
                <a:cs typeface="Arial" panose="020B0604020202020204" pitchFamily="34" charset="0"/>
              </a:rPr>
              <a:t>sind </a:t>
            </a:r>
            <a:r>
              <a:rPr lang="de-DE" sz="2600" dirty="0" smtClean="0">
                <a:latin typeface="Arial" panose="020B0604020202020204" pitchFamily="34" charset="0"/>
                <a:cs typeface="Arial" panose="020B0604020202020204" pitchFamily="34" charset="0"/>
              </a:rPr>
              <a:t>höchstens 1-Gramm-Leute“, </a:t>
            </a:r>
            <a:r>
              <a:rPr lang="de-DE" sz="2600" dirty="0">
                <a:latin typeface="Arial" panose="020B0604020202020204" pitchFamily="34" charset="0"/>
                <a:cs typeface="Arial" panose="020B0604020202020204" pitchFamily="34" charset="0"/>
              </a:rPr>
              <a:t>meint Experte Alberts. Doch </a:t>
            </a:r>
            <a:r>
              <a:rPr lang="de-DE" sz="2600" dirty="0" smtClean="0">
                <a:latin typeface="Arial" panose="020B0604020202020204" pitchFamily="34" charset="0"/>
                <a:cs typeface="Arial" panose="020B0604020202020204" pitchFamily="34" charset="0"/>
              </a:rPr>
              <a:t>der junge </a:t>
            </a:r>
            <a:r>
              <a:rPr lang="de-DE" sz="2600" dirty="0">
                <a:latin typeface="Arial" panose="020B0604020202020204" pitchFamily="34" charset="0"/>
                <a:cs typeface="Arial" panose="020B0604020202020204" pitchFamily="34" charset="0"/>
              </a:rPr>
              <a:t>Kollege sucht weiter. Erst nach einer Stunde gibt er auf</a:t>
            </a:r>
            <a:r>
              <a:rPr lang="de-DE" sz="2600" dirty="0" smtClean="0">
                <a:latin typeface="Arial" panose="020B0604020202020204" pitchFamily="34" charset="0"/>
                <a:cs typeface="Arial" panose="020B0604020202020204" pitchFamily="34" charset="0"/>
              </a:rPr>
              <a:t>.</a:t>
            </a:r>
            <a:r>
              <a:rPr lang="de-DE" sz="2600" dirty="0">
                <a:latin typeface="TimesNewRomanPSMT"/>
              </a:rPr>
              <a:t> Freaks als die klassischen Drogenkuriere – das gibt es nur noch selten.</a:t>
            </a:r>
          </a:p>
          <a:p>
            <a:pPr algn="l"/>
            <a:r>
              <a:rPr lang="de-DE" sz="2600" dirty="0">
                <a:latin typeface="Arial" panose="020B0604020202020204" pitchFamily="34" charset="0"/>
                <a:cs typeface="Arial" panose="020B0604020202020204" pitchFamily="34" charset="0"/>
              </a:rPr>
              <a:t>Beamte, Kaufleute, Soldaten, Hausfrauen, Lehrer – die Schmuggler </a:t>
            </a:r>
            <a:r>
              <a:rPr lang="de-DE" sz="2600" dirty="0" smtClean="0">
                <a:latin typeface="Arial" panose="020B0604020202020204" pitchFamily="34" charset="0"/>
                <a:cs typeface="Arial" panose="020B0604020202020204" pitchFamily="34" charset="0"/>
              </a:rPr>
              <a:t>gehören allen </a:t>
            </a:r>
            <a:r>
              <a:rPr lang="de-DE" sz="2600" dirty="0">
                <a:latin typeface="Arial" panose="020B0604020202020204" pitchFamily="34" charset="0"/>
                <a:cs typeface="Arial" panose="020B0604020202020204" pitchFamily="34" charset="0"/>
              </a:rPr>
              <a:t>sozialen Schichten an. Meistens sind es Leute mit </a:t>
            </a:r>
            <a:r>
              <a:rPr lang="de-DE" sz="2600" dirty="0" smtClean="0">
                <a:latin typeface="Arial" panose="020B0604020202020204" pitchFamily="34" charset="0"/>
                <a:cs typeface="Arial" panose="020B0604020202020204" pitchFamily="34" charset="0"/>
              </a:rPr>
              <a:t>finanziellen Problemen</a:t>
            </a:r>
            <a:r>
              <a:rPr lang="de-DE" sz="2600" dirty="0">
                <a:latin typeface="Arial" panose="020B0604020202020204" pitchFamily="34" charset="0"/>
                <a:cs typeface="Arial" panose="020B0604020202020204" pitchFamily="34" charset="0"/>
              </a:rPr>
              <a:t>. Die Drogenfahnder </a:t>
            </a:r>
            <a:r>
              <a:rPr lang="de-DE" sz="2600" dirty="0" smtClean="0">
                <a:latin typeface="Arial" panose="020B0604020202020204" pitchFamily="34" charset="0"/>
                <a:cs typeface="Arial" panose="020B0604020202020204" pitchFamily="34" charset="0"/>
              </a:rPr>
              <a:t>müssen </a:t>
            </a:r>
            <a:r>
              <a:rPr lang="de-DE" sz="2600" dirty="0">
                <a:latin typeface="Arial" panose="020B0604020202020204" pitchFamily="34" charset="0"/>
                <a:cs typeface="Arial" panose="020B0604020202020204" pitchFamily="34" charset="0"/>
              </a:rPr>
              <a:t>sich auf ihre Erfahrung verlassen </a:t>
            </a:r>
            <a:r>
              <a:rPr lang="de-DE" sz="2600" dirty="0" smtClean="0">
                <a:latin typeface="Arial" panose="020B0604020202020204" pitchFamily="34" charset="0"/>
                <a:cs typeface="Arial" panose="020B0604020202020204" pitchFamily="34" charset="0"/>
              </a:rPr>
              <a:t>– und </a:t>
            </a:r>
            <a:r>
              <a:rPr lang="de-DE" sz="2600" dirty="0">
                <a:latin typeface="Arial" panose="020B0604020202020204" pitchFamily="34" charset="0"/>
                <a:cs typeface="Arial" panose="020B0604020202020204" pitchFamily="34" charset="0"/>
              </a:rPr>
              <a:t>auf Hunter. Zwischen 300 und 400 Kuriere haben Alberts und </a:t>
            </a:r>
            <a:r>
              <a:rPr lang="de-DE" sz="2600" dirty="0" smtClean="0">
                <a:latin typeface="Arial" panose="020B0604020202020204" pitchFamily="34" charset="0"/>
                <a:cs typeface="Arial" panose="020B0604020202020204" pitchFamily="34" charset="0"/>
              </a:rPr>
              <a:t>sein Kollege </a:t>
            </a:r>
            <a:r>
              <a:rPr lang="de-DE" sz="2600" dirty="0">
                <a:latin typeface="Arial" panose="020B0604020202020204" pitchFamily="34" charset="0"/>
                <a:cs typeface="Arial" panose="020B0604020202020204" pitchFamily="34" charset="0"/>
              </a:rPr>
              <a:t>jedes Jahr gefangen. </a:t>
            </a:r>
            <a:r>
              <a:rPr lang="de-DE" sz="2600" dirty="0" smtClean="0">
                <a:latin typeface="Arial" panose="020B0604020202020204" pitchFamily="34" charset="0"/>
                <a:cs typeface="Arial" panose="020B0604020202020204" pitchFamily="34" charset="0"/>
              </a:rPr>
              <a:t>„Manche </a:t>
            </a:r>
            <a:r>
              <a:rPr lang="de-DE" sz="2600" dirty="0">
                <a:latin typeface="Arial" panose="020B0604020202020204" pitchFamily="34" charset="0"/>
                <a:cs typeface="Arial" panose="020B0604020202020204" pitchFamily="34" charset="0"/>
              </a:rPr>
              <a:t>waren einfach zu </a:t>
            </a:r>
            <a:r>
              <a:rPr lang="de-DE" sz="2600" dirty="0" smtClean="0">
                <a:latin typeface="Arial" panose="020B0604020202020204" pitchFamily="34" charset="0"/>
                <a:cs typeface="Arial" panose="020B0604020202020204" pitchFamily="34" charset="0"/>
              </a:rPr>
              <a:t>dumm“, meint Alberts</a:t>
            </a:r>
            <a:r>
              <a:rPr lang="de-DE" sz="2600" dirty="0">
                <a:latin typeface="Arial" panose="020B0604020202020204" pitchFamily="34" charset="0"/>
                <a:cs typeface="Arial" panose="020B0604020202020204" pitchFamily="34" charset="0"/>
              </a:rPr>
              <a:t>. Wie der Kurier, der Skier auf dem Wagendach hatte. </a:t>
            </a:r>
            <a:endParaRPr lang="de-DE" sz="26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074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B0F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Lesen Sie den Text</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lvl="0" algn="l"/>
            <a:r>
              <a:rPr lang="de-DE" sz="2800" dirty="0">
                <a:solidFill>
                  <a:prstClr val="black"/>
                </a:solidFill>
                <a:latin typeface="Arial" panose="020B0604020202020204" pitchFamily="34" charset="0"/>
                <a:cs typeface="Arial" panose="020B0604020202020204" pitchFamily="34" charset="0"/>
              </a:rPr>
              <a:t>Als Alberts den Italiener fragte, was er in Holland gemacht hatte, sagte der: </a:t>
            </a:r>
            <a:r>
              <a:rPr lang="de-DE" sz="2800" dirty="0" smtClean="0">
                <a:solidFill>
                  <a:prstClr val="black"/>
                </a:solidFill>
                <a:latin typeface="Arial" panose="020B0604020202020204" pitchFamily="34" charset="0"/>
                <a:cs typeface="Arial" panose="020B0604020202020204" pitchFamily="34" charset="0"/>
              </a:rPr>
              <a:t>„</a:t>
            </a:r>
            <a:r>
              <a:rPr lang="de-DE" sz="2800" dirty="0">
                <a:solidFill>
                  <a:prstClr val="black"/>
                </a:solidFill>
                <a:latin typeface="Arial" panose="020B0604020202020204" pitchFamily="34" charset="0"/>
                <a:cs typeface="Arial" panose="020B0604020202020204" pitchFamily="34" charset="0"/>
              </a:rPr>
              <a:t>S</a:t>
            </a:r>
            <a:r>
              <a:rPr lang="de-DE" sz="2800" dirty="0" smtClean="0">
                <a:solidFill>
                  <a:prstClr val="black"/>
                </a:solidFill>
                <a:latin typeface="Arial" panose="020B0604020202020204" pitchFamily="34" charset="0"/>
                <a:cs typeface="Arial" panose="020B0604020202020204" pitchFamily="34" charset="0"/>
              </a:rPr>
              <a:t>kifahren!“ </a:t>
            </a:r>
            <a:r>
              <a:rPr lang="de-DE" sz="2800" dirty="0">
                <a:solidFill>
                  <a:prstClr val="black"/>
                </a:solidFill>
                <a:latin typeface="Arial" panose="020B0604020202020204" pitchFamily="34" charset="0"/>
                <a:cs typeface="Arial" panose="020B0604020202020204" pitchFamily="34" charset="0"/>
              </a:rPr>
              <a:t>Der Mann hatte Kokain in der Unterhose versteckt. Alberts lacht, als er sich daran erinnert. Die 21 </a:t>
            </a:r>
            <a:r>
              <a:rPr lang="de-DE" sz="2800" dirty="0" smtClean="0">
                <a:solidFill>
                  <a:prstClr val="black"/>
                </a:solidFill>
                <a:latin typeface="Arial" panose="020B0604020202020204" pitchFamily="34" charset="0"/>
                <a:cs typeface="Arial" panose="020B0604020202020204" pitchFamily="34" charset="0"/>
              </a:rPr>
              <a:t>jährige </a:t>
            </a:r>
            <a:r>
              <a:rPr lang="de-DE" sz="2800" dirty="0">
                <a:solidFill>
                  <a:prstClr val="black"/>
                </a:solidFill>
                <a:latin typeface="Arial" panose="020B0604020202020204" pitchFamily="34" charset="0"/>
                <a:cs typeface="Arial" panose="020B0604020202020204" pitchFamily="34" charset="0"/>
              </a:rPr>
              <a:t>Fixerin, die zweimal in der Woche vorbeikam, </a:t>
            </a:r>
            <a:r>
              <a:rPr lang="de-DE" sz="2800" dirty="0" smtClean="0">
                <a:solidFill>
                  <a:prstClr val="black"/>
                </a:solidFill>
                <a:latin typeface="Arial" panose="020B0604020202020204" pitchFamily="34" charset="0"/>
                <a:cs typeface="Arial" panose="020B0604020202020204" pitchFamily="34" charset="0"/>
              </a:rPr>
              <a:t>erzählte </a:t>
            </a:r>
            <a:r>
              <a:rPr lang="de-DE" sz="2800" dirty="0">
                <a:solidFill>
                  <a:prstClr val="black"/>
                </a:solidFill>
                <a:latin typeface="Arial" panose="020B0604020202020204" pitchFamily="34" charset="0"/>
                <a:cs typeface="Arial" panose="020B0604020202020204" pitchFamily="34" charset="0"/>
              </a:rPr>
              <a:t>beim letzten Mal, dass sie AIDS habe. Der Vater eines </a:t>
            </a:r>
            <a:r>
              <a:rPr lang="de-DE" sz="2800" dirty="0" smtClean="0">
                <a:solidFill>
                  <a:prstClr val="black"/>
                </a:solidFill>
                <a:latin typeface="Arial" panose="020B0604020202020204" pitchFamily="34" charset="0"/>
                <a:cs typeface="Arial" panose="020B0604020202020204" pitchFamily="34" charset="0"/>
              </a:rPr>
              <a:t>Drogenabhängigen </a:t>
            </a:r>
            <a:r>
              <a:rPr lang="de-DE" sz="2800" dirty="0">
                <a:solidFill>
                  <a:prstClr val="black"/>
                </a:solidFill>
                <a:latin typeface="Arial" panose="020B0604020202020204" pitchFamily="34" charset="0"/>
                <a:cs typeface="Arial" panose="020B0604020202020204" pitchFamily="34" charset="0"/>
              </a:rPr>
              <a:t>wurde mit Methadon gefangen.</a:t>
            </a:r>
            <a:endParaRPr lang="de-DE" sz="2800" b="1" dirty="0">
              <a:solidFill>
                <a:srgbClr val="7030A0"/>
              </a:solidFill>
              <a:latin typeface="Arial" panose="020B0604020202020204" pitchFamily="34" charset="0"/>
              <a:cs typeface="Arial" panose="020B0604020202020204" pitchFamily="34" charset="0"/>
            </a:endParaRPr>
          </a:p>
          <a:p>
            <a:pPr algn="l">
              <a:lnSpc>
                <a:spcPct val="100000"/>
              </a:lnSpc>
              <a:spcBef>
                <a:spcPts val="0"/>
              </a:spcBef>
            </a:pPr>
            <a:r>
              <a:rPr lang="de-DE" sz="2800" dirty="0">
                <a:latin typeface="Arial" panose="020B0604020202020204" pitchFamily="34" charset="0"/>
                <a:cs typeface="Arial" panose="020B0604020202020204" pitchFamily="34" charset="0"/>
              </a:rPr>
              <a:t>Der Mann hatte </a:t>
            </a:r>
            <a:r>
              <a:rPr lang="de-DE" sz="2800" dirty="0" smtClean="0">
                <a:latin typeface="Arial" panose="020B0604020202020204" pitchFamily="34" charset="0"/>
                <a:cs typeface="Arial" panose="020B0604020202020204" pitchFamily="34" charset="0"/>
              </a:rPr>
              <a:t>bereits sein </a:t>
            </a:r>
            <a:r>
              <a:rPr lang="de-DE" sz="2800" dirty="0">
                <a:latin typeface="Arial" panose="020B0604020202020204" pitchFamily="34" charset="0"/>
                <a:cs typeface="Arial" panose="020B0604020202020204" pitchFamily="34" charset="0"/>
              </a:rPr>
              <a:t>Haus und sein </a:t>
            </a:r>
            <a:r>
              <a:rPr lang="de-DE" sz="2800" dirty="0" smtClean="0">
                <a:latin typeface="Arial" panose="020B0604020202020204" pitchFamily="34" charset="0"/>
                <a:cs typeface="Arial" panose="020B0604020202020204" pitchFamily="34" charset="0"/>
              </a:rPr>
              <a:t>Geschäft </a:t>
            </a:r>
            <a:r>
              <a:rPr lang="de-DE" sz="2800" dirty="0">
                <a:latin typeface="Arial" panose="020B0604020202020204" pitchFamily="34" charset="0"/>
                <a:cs typeface="Arial" panose="020B0604020202020204" pitchFamily="34" charset="0"/>
              </a:rPr>
              <a:t>verkauft, um seinem Sohn diese Ersatzdroge </a:t>
            </a:r>
            <a:r>
              <a:rPr lang="de-DE" sz="2800" dirty="0" smtClean="0">
                <a:latin typeface="Arial" panose="020B0604020202020204" pitchFamily="34" charset="0"/>
                <a:cs typeface="Arial" panose="020B0604020202020204" pitchFamily="34" charset="0"/>
              </a:rPr>
              <a:t>zu kaufen</a:t>
            </a:r>
            <a:r>
              <a:rPr lang="de-DE" sz="2800" dirty="0">
                <a:latin typeface="Arial" panose="020B0604020202020204" pitchFamily="34" charset="0"/>
                <a:cs typeface="Arial" panose="020B0604020202020204" pitchFamily="34" charset="0"/>
              </a:rPr>
              <a:t>. </a:t>
            </a:r>
            <a:r>
              <a:rPr lang="de-DE" sz="2800" dirty="0" smtClean="0">
                <a:latin typeface="Arial" panose="020B0604020202020204" pitchFamily="34" charset="0"/>
                <a:cs typeface="Arial" panose="020B0604020202020204" pitchFamily="34" charset="0"/>
              </a:rPr>
              <a:t>„Wir </a:t>
            </a:r>
            <a:r>
              <a:rPr lang="de-DE" sz="2800" dirty="0">
                <a:latin typeface="Arial" panose="020B0604020202020204" pitchFamily="34" charset="0"/>
                <a:cs typeface="Arial" panose="020B0604020202020204" pitchFamily="34" charset="0"/>
              </a:rPr>
              <a:t>mussten den beiden das Methadon </a:t>
            </a:r>
            <a:r>
              <a:rPr lang="de-DE" sz="2800" dirty="0" smtClean="0">
                <a:latin typeface="Arial" panose="020B0604020202020204" pitchFamily="34" charset="0"/>
                <a:cs typeface="Arial" panose="020B0604020202020204" pitchFamily="34" charset="0"/>
              </a:rPr>
              <a:t>abnehmen“, erklärt </a:t>
            </a:r>
            <a:r>
              <a:rPr lang="de-DE" sz="2800" dirty="0">
                <a:latin typeface="Arial" panose="020B0604020202020204" pitchFamily="34" charset="0"/>
                <a:cs typeface="Arial" panose="020B0604020202020204" pitchFamily="34" charset="0"/>
              </a:rPr>
              <a:t>Alberts</a:t>
            </a:r>
            <a:r>
              <a:rPr lang="de-DE" sz="2800" dirty="0" smtClean="0">
                <a:latin typeface="Arial" panose="020B0604020202020204" pitchFamily="34" charset="0"/>
                <a:cs typeface="Arial" panose="020B0604020202020204" pitchFamily="34" charset="0"/>
              </a:rPr>
              <a:t>, „damit </a:t>
            </a:r>
            <a:r>
              <a:rPr lang="de-DE" sz="2800" dirty="0">
                <a:latin typeface="Arial" panose="020B0604020202020204" pitchFamily="34" charset="0"/>
                <a:cs typeface="Arial" panose="020B0604020202020204" pitchFamily="34" charset="0"/>
              </a:rPr>
              <a:t>war der Sohn gezwungen, wieder Heroin zu </a:t>
            </a:r>
            <a:r>
              <a:rPr lang="de-DE" sz="2800" dirty="0" smtClean="0">
                <a:latin typeface="Arial" panose="020B0604020202020204" pitchFamily="34" charset="0"/>
                <a:cs typeface="Arial" panose="020B0604020202020204" pitchFamily="34" charset="0"/>
              </a:rPr>
              <a:t>nehmen“.</a:t>
            </a:r>
            <a:endParaRPr lang="de-DE" sz="28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544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117</TotalTime>
  <Words>1035</Words>
  <Application>Microsoft Office PowerPoint</Application>
  <PresentationFormat>Широкоэкранный</PresentationFormat>
  <Paragraphs>119</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13</vt:i4>
      </vt:variant>
    </vt:vector>
  </HeadingPairs>
  <TitlesOfParts>
    <vt:vector size="20" baseType="lpstr">
      <vt:lpstr>Arial</vt:lpstr>
      <vt:lpstr>Calibri</vt:lpstr>
      <vt:lpstr>Calibri Light</vt:lpstr>
      <vt:lpstr>TimesNewRomanPSMT</vt:lpstr>
      <vt:lpstr>Wingdings</vt:lpstr>
      <vt:lpstr>Тема Office</vt:lpstr>
      <vt:lpstr>Office Theme</vt:lpstr>
      <vt:lpstr>DEUTSCH</vt:lpstr>
      <vt:lpstr>PLAN DER STUNDE:</vt:lpstr>
      <vt:lpstr>Tatsachen über „Nawrus“</vt:lpstr>
      <vt:lpstr>Das globale Problem Drogen</vt:lpstr>
      <vt:lpstr>Das globale Problem Drogen</vt:lpstr>
      <vt:lpstr>Das globale Problem Drogen</vt:lpstr>
      <vt:lpstr>Lesen Sie den Text</vt:lpstr>
      <vt:lpstr>Lesen Sie den Text</vt:lpstr>
      <vt:lpstr>Lesen Sie den Text</vt:lpstr>
      <vt:lpstr>Richtig/falsch-Übung</vt:lpstr>
      <vt:lpstr>Richtig/falsch-Übung</vt:lpstr>
      <vt:lpstr>Ergänzen Sie die Lücken</vt:lpstr>
      <vt:lpstr>Aufgabe für selbstständige Arbeit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DER STUNDE:</dc:title>
  <dc:creator>Пользователь</dc:creator>
  <cp:lastModifiedBy>User</cp:lastModifiedBy>
  <cp:revision>14</cp:revision>
  <dcterms:created xsi:type="dcterms:W3CDTF">2021-01-24T16:36:38Z</dcterms:created>
  <dcterms:modified xsi:type="dcterms:W3CDTF">2021-01-28T15:19:08Z</dcterms:modified>
</cp:coreProperties>
</file>