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0" r:id="rId3"/>
    <p:sldId id="256" r:id="rId4"/>
    <p:sldId id="266" r:id="rId5"/>
    <p:sldId id="258" r:id="rId6"/>
    <p:sldId id="259" r:id="rId7"/>
    <p:sldId id="260" r:id="rId8"/>
    <p:sldId id="261" r:id="rId9"/>
    <p:sldId id="262" r:id="rId10"/>
    <p:sldId id="263" r:id="rId11"/>
    <p:sldId id="264" r:id="rId12"/>
    <p:sldId id="267" r:id="rId13"/>
    <p:sldId id="265" r:id="rId14"/>
    <p:sldId id="257"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07E23B2-34A2-4316-8DA1-63F18728B720}"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2482828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7E23B2-34A2-4316-8DA1-63F18728B720}"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342170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7E23B2-34A2-4316-8DA1-63F18728B720}"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377598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51518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90829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583689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586907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857299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13845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1374804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75530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7E23B2-34A2-4316-8DA1-63F18728B720}"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14818152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642025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270549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369630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07E23B2-34A2-4316-8DA1-63F18728B720}" type="datetimeFigureOut">
              <a:rPr lang="ru-RU" smtClean="0"/>
              <a:t>28.01.2021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217098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07E23B2-34A2-4316-8DA1-63F18728B720}"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1447580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07E23B2-34A2-4316-8DA1-63F18728B720}" type="datetimeFigureOut">
              <a:rPr lang="ru-RU" smtClean="0"/>
              <a:t>28.01.2021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299655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07E23B2-34A2-4316-8DA1-63F18728B720}" type="datetimeFigureOut">
              <a:rPr lang="ru-RU" smtClean="0"/>
              <a:t>28.01.2021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1867147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07E23B2-34A2-4316-8DA1-63F18728B720}" type="datetimeFigureOut">
              <a:rPr lang="ru-RU" smtClean="0"/>
              <a:t>28.01.2021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1801239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07E23B2-34A2-4316-8DA1-63F18728B720}"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3401568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07E23B2-34A2-4316-8DA1-63F18728B720}" type="datetimeFigureOut">
              <a:rPr lang="ru-RU" smtClean="0"/>
              <a:t>28.01.2021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0E9166-125C-46F6-B999-40D15B5C4392}" type="slidenum">
              <a:rPr lang="ru-RU" smtClean="0"/>
              <a:t>‹#›</a:t>
            </a:fld>
            <a:endParaRPr lang="ru-RU"/>
          </a:p>
        </p:txBody>
      </p:sp>
    </p:spTree>
    <p:extLst>
      <p:ext uri="{BB962C8B-B14F-4D97-AF65-F5344CB8AC3E}">
        <p14:creationId xmlns:p14="http://schemas.microsoft.com/office/powerpoint/2010/main" val="855640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7E23B2-34A2-4316-8DA1-63F18728B720}" type="datetimeFigureOut">
              <a:rPr lang="ru-RU" smtClean="0"/>
              <a:t>28.01.2021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E9166-125C-46F6-B999-40D15B5C4392}" type="slidenum">
              <a:rPr lang="ru-RU" smtClean="0"/>
              <a:t>‹#›</a:t>
            </a:fld>
            <a:endParaRPr lang="ru-RU"/>
          </a:p>
        </p:txBody>
      </p:sp>
    </p:spTree>
    <p:extLst>
      <p:ext uri="{BB962C8B-B14F-4D97-AF65-F5344CB8AC3E}">
        <p14:creationId xmlns:p14="http://schemas.microsoft.com/office/powerpoint/2010/main" val="4039316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D246A-D6A5-4C74-85E4-2EBB5890F275}" type="datetimeFigureOut">
              <a:rPr lang="ru-RU" smtClean="0">
                <a:solidFill>
                  <a:prstClr val="black">
                    <a:tint val="75000"/>
                  </a:prstClr>
                </a:solidFill>
              </a:rPr>
              <a:pPr/>
              <a:t>28.01.2021</a:t>
            </a:fld>
            <a:endParaRPr lang="ru-RU">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526571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www.drogenmachtweltschmerz.de/drogen/"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571500" y="122237"/>
            <a:ext cx="10929938" cy="1577975"/>
          </a:xfrm>
          <a:solidFill>
            <a:srgbClr val="00B0F0"/>
          </a:solidFill>
        </p:spPr>
        <p:txBody>
          <a:bodyPr>
            <a:normAutofit/>
          </a:bodyPr>
          <a:lstStyle/>
          <a:p>
            <a:r>
              <a:rPr lang="de-DE" sz="8000" b="1" dirty="0" smtClean="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571500" y="2187575"/>
            <a:ext cx="10929938" cy="4070349"/>
          </a:xfrm>
          <a:ln w="38100"/>
        </p:spPr>
        <p:style>
          <a:lnRef idx="2">
            <a:schemeClr val="accent4"/>
          </a:lnRef>
          <a:fillRef idx="1">
            <a:schemeClr val="lt1"/>
          </a:fillRef>
          <a:effectRef idx="0">
            <a:schemeClr val="accent4"/>
          </a:effectRef>
          <a:fontRef idx="minor">
            <a:schemeClr val="dk1"/>
          </a:fontRef>
        </p:style>
        <p:txBody>
          <a:bodyPr/>
          <a:lstStyle/>
          <a:p>
            <a:r>
              <a:rPr lang="de-DE" sz="4000" b="1" dirty="0" smtClean="0">
                <a:solidFill>
                  <a:srgbClr val="00B0F0"/>
                </a:solidFill>
                <a:latin typeface="Arial" panose="020B0604020202020204" pitchFamily="34" charset="0"/>
                <a:cs typeface="Arial" panose="020B0604020202020204" pitchFamily="34" charset="0"/>
              </a:rPr>
              <a:t>THEMA DER STUNDE:</a:t>
            </a:r>
          </a:p>
          <a:p>
            <a:r>
              <a:rPr lang="de-DE" sz="6000" b="1" dirty="0" smtClean="0">
                <a:solidFill>
                  <a:srgbClr val="7030A0"/>
                </a:solidFill>
                <a:latin typeface="Arial" panose="020B0604020202020204" pitchFamily="34" charset="0"/>
                <a:cs typeface="Arial" panose="020B0604020202020204" pitchFamily="34" charset="0"/>
              </a:rPr>
              <a:t>„Globale Probleme“</a:t>
            </a:r>
          </a:p>
          <a:p>
            <a:endParaRPr lang="de-DE" sz="6000" dirty="0" smtClean="0">
              <a:latin typeface="Arial" panose="020B0604020202020204" pitchFamily="34" charset="0"/>
              <a:cs typeface="Arial" panose="020B0604020202020204" pitchFamily="34" charset="0"/>
            </a:endParaRPr>
          </a:p>
        </p:txBody>
      </p:sp>
      <p:sp>
        <p:nvSpPr>
          <p:cNvPr id="6" name="Прямоугольник 5"/>
          <p:cNvSpPr/>
          <p:nvPr/>
        </p:nvSpPr>
        <p:spPr>
          <a:xfrm>
            <a:off x="9544050" y="242887"/>
            <a:ext cx="1343025"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5400" dirty="0" smtClean="0">
                <a:solidFill>
                  <a:prstClr val="white"/>
                </a:solidFill>
                <a:latin typeface="Arial" panose="020B0604020202020204" pitchFamily="34" charset="0"/>
                <a:cs typeface="Arial" panose="020B0604020202020204" pitchFamily="34" charset="0"/>
              </a:rPr>
              <a:t>9</a:t>
            </a:r>
            <a:endParaRPr lang="de-DE" sz="5400" dirty="0">
              <a:solidFill>
                <a:prstClr val="white"/>
              </a:solidFill>
              <a:latin typeface="Arial" panose="020B0604020202020204" pitchFamily="34" charset="0"/>
              <a:cs typeface="Arial" panose="020B0604020202020204" pitchFamily="34" charset="0"/>
            </a:endParaRPr>
          </a:p>
          <a:p>
            <a:pPr algn="ctr"/>
            <a:r>
              <a:rPr lang="ru-RU" sz="3200" dirty="0">
                <a:solidFill>
                  <a:prstClr val="white"/>
                </a:solidFill>
                <a:latin typeface="Arial" panose="020B0604020202020204" pitchFamily="34" charset="0"/>
                <a:cs typeface="Arial" panose="020B0604020202020204" pitchFamily="34" charset="0"/>
              </a:rPr>
              <a:t>класс</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428" y="408260"/>
            <a:ext cx="1364098" cy="1005927"/>
          </a:xfrm>
          <a:prstGeom prst="rect">
            <a:avLst/>
          </a:prstGeom>
        </p:spPr>
      </p:pic>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9949" y="3719290"/>
            <a:ext cx="3813040" cy="2314073"/>
          </a:xfrm>
          <a:prstGeom prst="rect">
            <a:avLst/>
          </a:prstGeom>
        </p:spPr>
      </p:pic>
    </p:spTree>
    <p:extLst>
      <p:ext uri="{BB962C8B-B14F-4D97-AF65-F5344CB8AC3E}">
        <p14:creationId xmlns:p14="http://schemas.microsoft.com/office/powerpoint/2010/main" val="2850996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Richtig/falsch-Übung</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3200" b="1"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813881608"/>
              </p:ext>
            </p:extLst>
          </p:nvPr>
        </p:nvGraphicFramePr>
        <p:xfrm>
          <a:off x="314327" y="719664"/>
          <a:ext cx="11530014" cy="5979520"/>
        </p:xfrm>
        <a:graphic>
          <a:graphicData uri="http://schemas.openxmlformats.org/drawingml/2006/table">
            <a:tbl>
              <a:tblPr firstRow="1" bandRow="1">
                <a:tableStyleId>{16D9F66E-5EB9-4882-86FB-DCBF35E3C3E4}</a:tableStyleId>
              </a:tblPr>
              <a:tblGrid>
                <a:gridCol w="9829798"/>
                <a:gridCol w="871538"/>
                <a:gridCol w="828678"/>
              </a:tblGrid>
              <a:tr h="1151980">
                <a:tc>
                  <a:txBody>
                    <a:bodyPr/>
                    <a:lstStyle/>
                    <a:p>
                      <a:pPr algn="l"/>
                      <a:r>
                        <a:rPr lang="de-DE" sz="2800" b="0" i="0" u="none" strike="noStrike" baseline="0" dirty="0" smtClean="0">
                          <a:latin typeface="Arial" panose="020B0604020202020204" pitchFamily="34" charset="0"/>
                          <a:cs typeface="Arial" panose="020B0604020202020204" pitchFamily="34" charset="0"/>
                        </a:rPr>
                        <a:t>1. Hunter ist ein ausgebildeter Drogenspurhund und</a:t>
                      </a:r>
                    </a:p>
                    <a:p>
                      <a:pPr algn="l"/>
                      <a:r>
                        <a:rPr lang="de-DE" sz="2800" b="0" i="0" u="none" strike="noStrike" baseline="0" dirty="0" smtClean="0">
                          <a:latin typeface="Arial" panose="020B0604020202020204" pitchFamily="34" charset="0"/>
                          <a:cs typeface="Arial" panose="020B0604020202020204" pitchFamily="34" charset="0"/>
                        </a:rPr>
                        <a:t>hilft Alberts bei der Suche nach Drogenkurieren.</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a:p>
                  </a:txBody>
                  <a:tcPr/>
                </a:tc>
              </a:tr>
              <a:tr h="1151980">
                <a:tc>
                  <a:txBody>
                    <a:bodyPr/>
                    <a:lstStyle/>
                    <a:p>
                      <a:r>
                        <a:rPr lang="de-DE" sz="2800" b="0" i="0" u="none" strike="noStrike" baseline="0" dirty="0" smtClean="0">
                          <a:latin typeface="Arial" panose="020B0604020202020204" pitchFamily="34" charset="0"/>
                          <a:cs typeface="Arial" panose="020B0604020202020204" pitchFamily="34" charset="0"/>
                        </a:rPr>
                        <a:t>2. Alberts hat dem Tier Drogen gegeben.</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a:p>
                  </a:txBody>
                  <a:tcPr/>
                </a:tc>
              </a:tr>
              <a:tr h="1151980">
                <a:tc>
                  <a:txBody>
                    <a:bodyPr/>
                    <a:lstStyle/>
                    <a:p>
                      <a:pPr algn="l"/>
                      <a:r>
                        <a:rPr lang="de-DE" sz="2800" b="0" i="0" u="none" strike="noStrike" baseline="0" dirty="0" smtClean="0">
                          <a:latin typeface="Arial" panose="020B0604020202020204" pitchFamily="34" charset="0"/>
                          <a:cs typeface="Arial" panose="020B0604020202020204" pitchFamily="34" charset="0"/>
                        </a:rPr>
                        <a:t>3. Der Fahrer, der in seinem Wagen Kokain transportiert</a:t>
                      </a:r>
                    </a:p>
                    <a:p>
                      <a:pPr algn="l"/>
                      <a:r>
                        <a:rPr lang="de-DE" sz="2800" b="0" i="0" u="none" strike="noStrike" baseline="0" dirty="0" smtClean="0">
                          <a:latin typeface="Arial" panose="020B0604020202020204" pitchFamily="34" charset="0"/>
                          <a:cs typeface="Arial" panose="020B0604020202020204" pitchFamily="34" charset="0"/>
                        </a:rPr>
                        <a:t>hat, wurde für zwei Jahre verhaftet.</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a:p>
                  </a:txBody>
                  <a:tcPr/>
                </a:tc>
              </a:tr>
              <a:tr h="1330392">
                <a:tc>
                  <a:txBody>
                    <a:bodyPr/>
                    <a:lstStyle/>
                    <a:p>
                      <a:pPr algn="l"/>
                      <a:r>
                        <a:rPr lang="de-DE" sz="2800" b="0" i="0" u="none" strike="noStrike" baseline="0" dirty="0" smtClean="0">
                          <a:latin typeface="Arial" panose="020B0604020202020204" pitchFamily="34" charset="0"/>
                          <a:cs typeface="Arial" panose="020B0604020202020204" pitchFamily="34" charset="0"/>
                        </a:rPr>
                        <a:t>4. Der Beamte im Zollhäuschen hat einen Wagen</a:t>
                      </a:r>
                    </a:p>
                    <a:p>
                      <a:pPr algn="l"/>
                      <a:r>
                        <a:rPr lang="de-DE" sz="2800" b="0" i="0" u="none" strike="noStrike" baseline="0" dirty="0" smtClean="0">
                          <a:latin typeface="Arial" panose="020B0604020202020204" pitchFamily="34" charset="0"/>
                          <a:cs typeface="Arial" panose="020B0604020202020204" pitchFamily="34" charset="0"/>
                        </a:rPr>
                        <a:t>angehalten, ein altersschwaches Auto mit vier</a:t>
                      </a:r>
                    </a:p>
                    <a:p>
                      <a:pPr algn="l"/>
                      <a:r>
                        <a:rPr lang="de-DE" sz="2800" b="0" i="0" u="none" strike="noStrike" baseline="0" dirty="0" smtClean="0">
                          <a:latin typeface="Arial" panose="020B0604020202020204" pitchFamily="34" charset="0"/>
                          <a:cs typeface="Arial" panose="020B0604020202020204" pitchFamily="34" charset="0"/>
                        </a:rPr>
                        <a:t>jungen Freaks.</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a:p>
                  </a:txBody>
                  <a:tcPr/>
                </a:tc>
              </a:tr>
              <a:tr h="1151980">
                <a:tc>
                  <a:txBody>
                    <a:bodyPr/>
                    <a:lstStyle/>
                    <a:p>
                      <a:pPr algn="l"/>
                      <a:r>
                        <a:rPr lang="de-DE" sz="2800" b="0" i="0" u="none" strike="noStrike" baseline="0" dirty="0" smtClean="0">
                          <a:latin typeface="Arial" panose="020B0604020202020204" pitchFamily="34" charset="0"/>
                          <a:cs typeface="Arial" panose="020B0604020202020204" pitchFamily="34" charset="0"/>
                        </a:rPr>
                        <a:t>5. In den holländischen </a:t>
                      </a:r>
                      <a:r>
                        <a:rPr lang="de-DE" sz="2800" b="0" i="0" u="none" strike="noStrike" baseline="0" dirty="0" err="1" smtClean="0">
                          <a:latin typeface="Arial" panose="020B0604020202020204" pitchFamily="34" charset="0"/>
                          <a:cs typeface="Arial" panose="020B0604020202020204" pitchFamily="34" charset="0"/>
                        </a:rPr>
                        <a:t>Koffieshops</a:t>
                      </a:r>
                      <a:r>
                        <a:rPr lang="de-DE" sz="2800" b="0" i="0" u="none" strike="noStrike" baseline="0" dirty="0" smtClean="0">
                          <a:latin typeface="Arial" panose="020B0604020202020204" pitchFamily="34" charset="0"/>
                          <a:cs typeface="Arial" panose="020B0604020202020204" pitchFamily="34" charset="0"/>
                        </a:rPr>
                        <a:t> wird Haschisch</a:t>
                      </a:r>
                    </a:p>
                    <a:p>
                      <a:pPr algn="l"/>
                      <a:r>
                        <a:rPr lang="de-DE" sz="2800" b="0" i="0" u="none" strike="noStrike" baseline="0" dirty="0" smtClean="0">
                          <a:latin typeface="Arial" panose="020B0604020202020204" pitchFamily="34" charset="0"/>
                          <a:cs typeface="Arial" panose="020B0604020202020204" pitchFamily="34" charset="0"/>
                        </a:rPr>
                        <a:t>verkauft.</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dirty="0"/>
                    </a:p>
                  </a:txBody>
                  <a:tcPr/>
                </a:tc>
              </a:tr>
            </a:tbl>
          </a:graphicData>
        </a:graphic>
      </p:graphicFrame>
      <p:sp>
        <p:nvSpPr>
          <p:cNvPr id="3" name="Прямоугольник 2"/>
          <p:cNvSpPr/>
          <p:nvPr/>
        </p:nvSpPr>
        <p:spPr>
          <a:xfrm>
            <a:off x="10329861" y="5624661"/>
            <a:ext cx="518091"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R</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6" name="Прямоугольник 5"/>
          <p:cNvSpPr/>
          <p:nvPr/>
        </p:nvSpPr>
        <p:spPr>
          <a:xfrm>
            <a:off x="10329862" y="4591348"/>
            <a:ext cx="518091"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R</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11163231" y="3355420"/>
            <a:ext cx="466794"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F</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11137583" y="2091035"/>
            <a:ext cx="466794"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F</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10347042" y="1052274"/>
            <a:ext cx="518091"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R</a:t>
            </a:r>
            <a:endParaRPr lang="ru-RU" sz="36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5608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500" fill="hold"/>
                                        <p:tgtEl>
                                          <p:spTgt spid="3"/>
                                        </p:tgtEl>
                                        <p:attrNameLst>
                                          <p:attrName>ppt_w</p:attrName>
                                        </p:attrNameLst>
                                      </p:cBhvr>
                                      <p:tavLst>
                                        <p:tav tm="0">
                                          <p:val>
                                            <p:fltVal val="0"/>
                                          </p:val>
                                        </p:tav>
                                        <p:tav tm="100000">
                                          <p:val>
                                            <p:strVal val="#ppt_w"/>
                                          </p:val>
                                        </p:tav>
                                      </p:tavLst>
                                    </p:anim>
                                    <p:anim calcmode="lin" valueType="num">
                                      <p:cBhvr>
                                        <p:cTn id="36" dur="500" fill="hold"/>
                                        <p:tgtEl>
                                          <p:spTgt spid="3"/>
                                        </p:tgtEl>
                                        <p:attrNameLst>
                                          <p:attrName>ppt_h</p:attrName>
                                        </p:attrNameLst>
                                      </p:cBhvr>
                                      <p:tavLst>
                                        <p:tav tm="0">
                                          <p:val>
                                            <p:fltVal val="0"/>
                                          </p:val>
                                        </p:tav>
                                        <p:tav tm="100000">
                                          <p:val>
                                            <p:strVal val="#ppt_h"/>
                                          </p:val>
                                        </p:tav>
                                      </p:tavLst>
                                    </p:anim>
                                    <p:animEffect transition="in" filter="fade">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Richtig/falsch-Übung</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3200" b="1"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218762765"/>
              </p:ext>
            </p:extLst>
          </p:nvPr>
        </p:nvGraphicFramePr>
        <p:xfrm>
          <a:off x="314327" y="719664"/>
          <a:ext cx="11530013" cy="4827540"/>
        </p:xfrm>
        <a:graphic>
          <a:graphicData uri="http://schemas.openxmlformats.org/drawingml/2006/table">
            <a:tbl>
              <a:tblPr firstRow="1" bandRow="1">
                <a:tableStyleId>{16D9F66E-5EB9-4882-86FB-DCBF35E3C3E4}</a:tableStyleId>
              </a:tblPr>
              <a:tblGrid>
                <a:gridCol w="9829798"/>
                <a:gridCol w="885825"/>
                <a:gridCol w="814390"/>
              </a:tblGrid>
              <a:tr h="1151980">
                <a:tc>
                  <a:txBody>
                    <a:bodyPr/>
                    <a:lstStyle/>
                    <a:p>
                      <a:pPr algn="l"/>
                      <a:r>
                        <a:rPr lang="de-DE" sz="2800" b="0" i="0" u="none" strike="noStrike" baseline="0" dirty="0" smtClean="0">
                          <a:latin typeface="TimesNewRomanPSMT"/>
                        </a:rPr>
                        <a:t>6. Die Schmuggler gehören selten allen sozialen</a:t>
                      </a:r>
                    </a:p>
                    <a:p>
                      <a:pPr algn="l"/>
                      <a:r>
                        <a:rPr lang="de-DE" sz="2800" b="0" i="0" u="none" strike="noStrike" baseline="0" dirty="0" smtClean="0">
                          <a:latin typeface="TimesNewRomanPSMT"/>
                        </a:rPr>
                        <a:t>Schichten an.</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a:p>
                  </a:txBody>
                  <a:tcPr/>
                </a:tc>
              </a:tr>
              <a:tr h="1151980">
                <a:tc>
                  <a:txBody>
                    <a:bodyPr/>
                    <a:lstStyle/>
                    <a:p>
                      <a:pPr algn="l"/>
                      <a:r>
                        <a:rPr lang="de-DE" sz="2800" b="0" i="0" u="none" strike="noStrike" baseline="0" dirty="0" smtClean="0">
                          <a:latin typeface="TimesNewRomanPSMT"/>
                        </a:rPr>
                        <a:t>7. Alberts und sein Kollege haben jedes Jahr zwischen</a:t>
                      </a:r>
                    </a:p>
                    <a:p>
                      <a:pPr algn="l"/>
                      <a:r>
                        <a:rPr lang="de-DE" sz="2800" b="0" i="0" u="none" strike="noStrike" baseline="0" dirty="0" smtClean="0">
                          <a:latin typeface="TimesNewRomanPSMT"/>
                        </a:rPr>
                        <a:t>300 und 400 Kuriere gefangen.</a:t>
                      </a:r>
                      <a:endParaRPr lang="ru-RU" sz="2800" dirty="0">
                        <a:latin typeface="Arial" panose="020B0604020202020204" pitchFamily="34" charset="0"/>
                        <a:cs typeface="Arial" panose="020B0604020202020204" pitchFamily="34" charset="0"/>
                      </a:endParaRPr>
                    </a:p>
                  </a:txBody>
                  <a:tcPr/>
                </a:tc>
                <a:tc>
                  <a:txBody>
                    <a:bodyPr/>
                    <a:lstStyle/>
                    <a:p>
                      <a:endParaRPr lang="ru-RU" dirty="0"/>
                    </a:p>
                  </a:txBody>
                  <a:tcPr/>
                </a:tc>
                <a:tc>
                  <a:txBody>
                    <a:bodyPr/>
                    <a:lstStyle/>
                    <a:p>
                      <a:endParaRPr lang="ru-RU"/>
                    </a:p>
                  </a:txBody>
                  <a:tcPr/>
                </a:tc>
              </a:tr>
              <a:tr h="1151980">
                <a:tc>
                  <a:txBody>
                    <a:bodyPr/>
                    <a:lstStyle/>
                    <a:p>
                      <a:pPr algn="l"/>
                      <a:r>
                        <a:rPr lang="de-DE" sz="2800" b="0" i="0" u="none" strike="noStrike" baseline="0" dirty="0" smtClean="0">
                          <a:latin typeface="TimesNewRomanPSMT"/>
                        </a:rPr>
                        <a:t>8. Die Frau hatte Kokain in der Unterhose versteckt.</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a:p>
                  </a:txBody>
                  <a:tcPr/>
                </a:tc>
              </a:tr>
              <a:tr h="1330392">
                <a:tc>
                  <a:txBody>
                    <a:bodyPr/>
                    <a:lstStyle/>
                    <a:p>
                      <a:pPr algn="l"/>
                      <a:r>
                        <a:rPr lang="de-DE" sz="2800" b="0" i="0" u="none" strike="noStrike" baseline="0" dirty="0" smtClean="0">
                          <a:latin typeface="TimesNewRomanPSMT"/>
                        </a:rPr>
                        <a:t>9. Der Mann hatte bereits sein Haus und sein</a:t>
                      </a:r>
                    </a:p>
                    <a:p>
                      <a:pPr algn="l"/>
                      <a:r>
                        <a:rPr lang="de-DE" sz="2800" b="0" i="0" u="none" strike="noStrike" baseline="0" dirty="0" smtClean="0">
                          <a:latin typeface="TimesNewRomanPSMT"/>
                        </a:rPr>
                        <a:t>Geschäft verkauft, um seinem Sohn diese</a:t>
                      </a:r>
                    </a:p>
                    <a:p>
                      <a:pPr algn="l"/>
                      <a:r>
                        <a:rPr lang="de-DE" sz="2800" b="0" i="0" u="none" strike="noStrike" baseline="0" dirty="0" smtClean="0">
                          <a:latin typeface="TimesNewRomanPSMT"/>
                        </a:rPr>
                        <a:t>Ersatzdroge zu kaufen.</a:t>
                      </a:r>
                      <a:endParaRPr lang="ru-RU" sz="2800" dirty="0">
                        <a:latin typeface="Arial" panose="020B0604020202020204" pitchFamily="34" charset="0"/>
                        <a:cs typeface="Arial" panose="020B0604020202020204" pitchFamily="34" charset="0"/>
                      </a:endParaRPr>
                    </a:p>
                  </a:txBody>
                  <a:tcPr/>
                </a:tc>
                <a:tc>
                  <a:txBody>
                    <a:bodyPr/>
                    <a:lstStyle/>
                    <a:p>
                      <a:endParaRPr lang="ru-RU"/>
                    </a:p>
                  </a:txBody>
                  <a:tcPr/>
                </a:tc>
                <a:tc>
                  <a:txBody>
                    <a:bodyPr/>
                    <a:lstStyle/>
                    <a:p>
                      <a:endParaRPr lang="ru-RU" dirty="0"/>
                    </a:p>
                  </a:txBody>
                  <a:tcPr/>
                </a:tc>
              </a:tr>
            </a:tbl>
          </a:graphicData>
        </a:graphic>
      </p:graphicFrame>
      <p:sp>
        <p:nvSpPr>
          <p:cNvPr id="6" name="Прямоугольник 5"/>
          <p:cNvSpPr/>
          <p:nvPr/>
        </p:nvSpPr>
        <p:spPr>
          <a:xfrm>
            <a:off x="10342278" y="4538960"/>
            <a:ext cx="518091"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R</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11268039" y="3313003"/>
            <a:ext cx="466794"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F</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10342279" y="2066151"/>
            <a:ext cx="518091"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R</a:t>
            </a:r>
            <a:endParaRPr lang="ru-RU" sz="36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11268040" y="782567"/>
            <a:ext cx="466794" cy="646331"/>
          </a:xfrm>
          <a:prstGeom prst="rect">
            <a:avLst/>
          </a:prstGeom>
          <a:noFill/>
        </p:spPr>
        <p:txBody>
          <a:bodyPr wrap="none" lIns="91440" tIns="45720" rIns="91440" bIns="45720">
            <a:spAutoFit/>
          </a:bodyPr>
          <a:lstStyle/>
          <a:p>
            <a:pPr algn="ctr"/>
            <a:r>
              <a:rPr lang="de-DE" sz="3600" b="0" cap="none" spc="0" dirty="0" smtClean="0">
                <a:ln w="0"/>
                <a:solidFill>
                  <a:schemeClr val="tx1"/>
                </a:solidFill>
                <a:latin typeface="Arial" panose="020B0604020202020204" pitchFamily="34" charset="0"/>
                <a:cs typeface="Arial" panose="020B0604020202020204" pitchFamily="34" charset="0"/>
              </a:rPr>
              <a:t>F</a:t>
            </a:r>
            <a:endParaRPr lang="ru-RU" sz="36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6256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p:cTn id="21"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Ergänzen Sie die Lücken</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Autofit/>
          </a:bodyPr>
          <a:lstStyle/>
          <a:p>
            <a:pPr algn="l"/>
            <a:r>
              <a:rPr lang="de-DE" dirty="0">
                <a:latin typeface="Arial" panose="020B0604020202020204" pitchFamily="34" charset="0"/>
                <a:cs typeface="Arial" panose="020B0604020202020204" pitchFamily="34" charset="0"/>
              </a:rPr>
              <a:t>Hunter beginnt seinen Dienst an der </a:t>
            </a:r>
            <a:r>
              <a:rPr lang="de-DE" dirty="0" smtClean="0">
                <a:latin typeface="Arial" panose="020B0604020202020204" pitchFamily="34" charset="0"/>
                <a:cs typeface="Arial" panose="020B0604020202020204" pitchFamily="34" charset="0"/>
              </a:rPr>
              <a:t>________ . </a:t>
            </a:r>
            <a:r>
              <a:rPr lang="de-DE" dirty="0">
                <a:latin typeface="Arial" panose="020B0604020202020204" pitchFamily="34" charset="0"/>
                <a:cs typeface="Arial" panose="020B0604020202020204" pitchFamily="34" charset="0"/>
              </a:rPr>
              <a:t>Er unterstutzt Alberts bei der </a:t>
            </a:r>
            <a:r>
              <a:rPr lang="de-DE" dirty="0" smtClean="0">
                <a:latin typeface="Arial" panose="020B0604020202020204" pitchFamily="34" charset="0"/>
                <a:cs typeface="Arial" panose="020B0604020202020204" pitchFamily="34" charset="0"/>
              </a:rPr>
              <a:t>_______ nach </a:t>
            </a:r>
            <a:r>
              <a:rPr lang="de-DE" dirty="0">
                <a:latin typeface="Arial" panose="020B0604020202020204" pitchFamily="34" charset="0"/>
                <a:cs typeface="Arial" panose="020B0604020202020204" pitchFamily="34" charset="0"/>
              </a:rPr>
              <a:t>Drogenkurieren. Alberts versichert, dass man dem </a:t>
            </a:r>
            <a:r>
              <a:rPr lang="de-DE" dirty="0" smtClean="0">
                <a:latin typeface="Arial" panose="020B0604020202020204" pitchFamily="34" charset="0"/>
                <a:cs typeface="Arial" panose="020B0604020202020204" pitchFamily="34" charset="0"/>
              </a:rPr>
              <a:t>______ keine Drogen gegeben </a:t>
            </a:r>
            <a:r>
              <a:rPr lang="de-DE" dirty="0">
                <a:latin typeface="Arial" panose="020B0604020202020204" pitchFamily="34" charset="0"/>
                <a:cs typeface="Arial" panose="020B0604020202020204" pitchFamily="34" charset="0"/>
              </a:rPr>
              <a:t>hat. An diesem Freitagabend haben die </a:t>
            </a:r>
            <a:r>
              <a:rPr lang="de-DE" dirty="0" smtClean="0">
                <a:latin typeface="Arial" panose="020B0604020202020204" pitchFamily="34" charset="0"/>
                <a:cs typeface="Arial" panose="020B0604020202020204" pitchFamily="34" charset="0"/>
              </a:rPr>
              <a:t>________________ </a:t>
            </a:r>
            <a:r>
              <a:rPr lang="de-DE" dirty="0">
                <a:latin typeface="Arial" panose="020B0604020202020204" pitchFamily="34" charset="0"/>
                <a:cs typeface="Arial" panose="020B0604020202020204" pitchFamily="34" charset="0"/>
              </a:rPr>
              <a:t>schon beim zweiten </a:t>
            </a:r>
            <a:r>
              <a:rPr lang="de-DE" dirty="0" smtClean="0">
                <a:latin typeface="Arial" panose="020B0604020202020204" pitchFamily="34" charset="0"/>
                <a:cs typeface="Arial" panose="020B0604020202020204" pitchFamily="34" charset="0"/>
              </a:rPr>
              <a:t>kontrollierten __________  </a:t>
            </a:r>
            <a:r>
              <a:rPr lang="de-DE" dirty="0">
                <a:latin typeface="Arial" panose="020B0604020202020204" pitchFamily="34" charset="0"/>
                <a:cs typeface="Arial" panose="020B0604020202020204" pitchFamily="34" charset="0"/>
              </a:rPr>
              <a:t>Erfolg. Sie finden bei dem 55 </a:t>
            </a:r>
            <a:r>
              <a:rPr lang="de-DE" dirty="0" smtClean="0">
                <a:latin typeface="Arial" panose="020B0604020202020204" pitchFamily="34" charset="0"/>
                <a:cs typeface="Arial" panose="020B0604020202020204" pitchFamily="34" charset="0"/>
              </a:rPr>
              <a:t>jährigen ___________ </a:t>
            </a:r>
            <a:r>
              <a:rPr lang="de-DE" dirty="0">
                <a:latin typeface="Arial" panose="020B0604020202020204" pitchFamily="34" charset="0"/>
                <a:cs typeface="Arial" panose="020B0604020202020204" pitchFamily="34" charset="0"/>
              </a:rPr>
              <a:t>150 Gramm Kokain.</a:t>
            </a:r>
          </a:p>
          <a:p>
            <a:pPr algn="l"/>
            <a:r>
              <a:rPr lang="de-DE" dirty="0">
                <a:latin typeface="Arial" panose="020B0604020202020204" pitchFamily="34" charset="0"/>
                <a:cs typeface="Arial" panose="020B0604020202020204" pitchFamily="34" charset="0"/>
              </a:rPr>
              <a:t>Ein schlechter Stundenlohn </a:t>
            </a:r>
            <a:r>
              <a:rPr lang="de-DE" dirty="0" smtClean="0">
                <a:latin typeface="Arial" panose="020B0604020202020204" pitchFamily="34" charset="0"/>
                <a:cs typeface="Arial" panose="020B0604020202020204" pitchFamily="34" charset="0"/>
              </a:rPr>
              <a:t>für </a:t>
            </a:r>
            <a:r>
              <a:rPr lang="de-DE" dirty="0">
                <a:latin typeface="Arial" panose="020B0604020202020204" pitchFamily="34" charset="0"/>
                <a:cs typeface="Arial" panose="020B0604020202020204" pitchFamily="34" charset="0"/>
              </a:rPr>
              <a:t>zwei Jahre </a:t>
            </a:r>
            <a:r>
              <a:rPr lang="de-DE" dirty="0" smtClean="0">
                <a:latin typeface="Arial" panose="020B0604020202020204" pitchFamily="34" charset="0"/>
                <a:cs typeface="Arial" panose="020B0604020202020204" pitchFamily="34" charset="0"/>
              </a:rPr>
              <a:t>_____________, </a:t>
            </a:r>
            <a:r>
              <a:rPr lang="de-DE" dirty="0">
                <a:latin typeface="Arial" panose="020B0604020202020204" pitchFamily="34" charset="0"/>
                <a:cs typeface="Arial" panose="020B0604020202020204" pitchFamily="34" charset="0"/>
              </a:rPr>
              <a:t>die ihm in Deutschland drohen.</a:t>
            </a:r>
          </a:p>
          <a:p>
            <a:pPr algn="l"/>
            <a:r>
              <a:rPr lang="de-DE" dirty="0">
                <a:latin typeface="Arial" panose="020B0604020202020204" pitchFamily="34" charset="0"/>
                <a:cs typeface="Arial" panose="020B0604020202020204" pitchFamily="34" charset="0"/>
              </a:rPr>
              <a:t>Der Beamte im </a:t>
            </a:r>
            <a:r>
              <a:rPr lang="de-DE" dirty="0" smtClean="0">
                <a:latin typeface="Arial" panose="020B0604020202020204" pitchFamily="34" charset="0"/>
                <a:cs typeface="Arial" panose="020B0604020202020204" pitchFamily="34" charset="0"/>
              </a:rPr>
              <a:t>Zollhäuschen </a:t>
            </a:r>
            <a:r>
              <a:rPr lang="de-DE" dirty="0">
                <a:latin typeface="Arial" panose="020B0604020202020204" pitchFamily="34" charset="0"/>
                <a:cs typeface="Arial" panose="020B0604020202020204" pitchFamily="34" charset="0"/>
              </a:rPr>
              <a:t>hat einen Wagen </a:t>
            </a:r>
            <a:r>
              <a:rPr lang="de-DE" dirty="0" smtClean="0">
                <a:latin typeface="Arial" panose="020B0604020202020204" pitchFamily="34" charset="0"/>
                <a:cs typeface="Arial" panose="020B0604020202020204" pitchFamily="34" charset="0"/>
              </a:rPr>
              <a:t>______________, </a:t>
            </a:r>
            <a:r>
              <a:rPr lang="de-DE" dirty="0">
                <a:latin typeface="Arial" panose="020B0604020202020204" pitchFamily="34" charset="0"/>
                <a:cs typeface="Arial" panose="020B0604020202020204" pitchFamily="34" charset="0"/>
              </a:rPr>
              <a:t>ein altersschwaches </a:t>
            </a:r>
            <a:r>
              <a:rPr lang="de-DE" dirty="0" smtClean="0">
                <a:latin typeface="Arial" panose="020B0604020202020204" pitchFamily="34" charset="0"/>
                <a:cs typeface="Arial" panose="020B0604020202020204" pitchFamily="34" charset="0"/>
              </a:rPr>
              <a:t>Auto mit </a:t>
            </a:r>
            <a:r>
              <a:rPr lang="de-DE" dirty="0">
                <a:latin typeface="Arial" panose="020B0604020202020204" pitchFamily="34" charset="0"/>
                <a:cs typeface="Arial" panose="020B0604020202020204" pitchFamily="34" charset="0"/>
              </a:rPr>
              <a:t>vier Jungen </a:t>
            </a:r>
            <a:r>
              <a:rPr lang="de-DE" dirty="0" smtClean="0">
                <a:latin typeface="Arial" panose="020B0604020202020204" pitchFamily="34" charset="0"/>
                <a:cs typeface="Arial" panose="020B0604020202020204" pitchFamily="34" charset="0"/>
              </a:rPr>
              <a:t>___________ . </a:t>
            </a:r>
            <a:r>
              <a:rPr lang="de-DE" dirty="0">
                <a:latin typeface="Arial" panose="020B0604020202020204" pitchFamily="34" charset="0"/>
                <a:cs typeface="Arial" panose="020B0604020202020204" pitchFamily="34" charset="0"/>
              </a:rPr>
              <a:t>Die Regelung gilt eigentlich nur </a:t>
            </a:r>
            <a:r>
              <a:rPr lang="de-DE" dirty="0" smtClean="0">
                <a:latin typeface="Arial" panose="020B0604020202020204" pitchFamily="34" charset="0"/>
                <a:cs typeface="Arial" panose="020B0604020202020204" pitchFamily="34" charset="0"/>
              </a:rPr>
              <a:t>für _______________ Beamte, Kaufleute</a:t>
            </a:r>
            <a:r>
              <a:rPr lang="de-DE" dirty="0">
                <a:latin typeface="Arial" panose="020B0604020202020204" pitchFamily="34" charset="0"/>
                <a:cs typeface="Arial" panose="020B0604020202020204" pitchFamily="34" charset="0"/>
              </a:rPr>
              <a:t>, Soldaten, Hausfrauen, Lehrer – die </a:t>
            </a:r>
            <a:r>
              <a:rPr lang="de-DE" dirty="0" smtClean="0">
                <a:latin typeface="Arial" panose="020B0604020202020204" pitchFamily="34" charset="0"/>
                <a:cs typeface="Arial" panose="020B0604020202020204" pitchFamily="34" charset="0"/>
              </a:rPr>
              <a:t>______________ gehören </a:t>
            </a:r>
            <a:r>
              <a:rPr lang="de-DE" dirty="0">
                <a:latin typeface="Arial" panose="020B0604020202020204" pitchFamily="34" charset="0"/>
                <a:cs typeface="Arial" panose="020B0604020202020204" pitchFamily="34" charset="0"/>
              </a:rPr>
              <a:t>allen sozialen </a:t>
            </a:r>
            <a:r>
              <a:rPr lang="de-DE" dirty="0" smtClean="0">
                <a:latin typeface="Arial" panose="020B0604020202020204" pitchFamily="34" charset="0"/>
                <a:cs typeface="Arial" panose="020B0604020202020204" pitchFamily="34" charset="0"/>
              </a:rPr>
              <a:t>_____________ an</a:t>
            </a:r>
            <a:r>
              <a:rPr lang="de-DE" dirty="0">
                <a:latin typeface="Arial" panose="020B0604020202020204" pitchFamily="34" charset="0"/>
                <a:cs typeface="Arial" panose="020B0604020202020204" pitchFamily="34" charset="0"/>
              </a:rPr>
              <a:t>. Meistens sind es Leute mit </a:t>
            </a:r>
            <a:r>
              <a:rPr lang="de-DE" dirty="0" smtClean="0">
                <a:latin typeface="Arial" panose="020B0604020202020204" pitchFamily="34" charset="0"/>
                <a:cs typeface="Arial" panose="020B0604020202020204" pitchFamily="34" charset="0"/>
              </a:rPr>
              <a:t>_______________ </a:t>
            </a:r>
            <a:r>
              <a:rPr lang="de-DE" dirty="0">
                <a:latin typeface="Arial" panose="020B0604020202020204" pitchFamily="34" charset="0"/>
                <a:cs typeface="Arial" panose="020B0604020202020204" pitchFamily="34" charset="0"/>
              </a:rPr>
              <a:t>Problemen. </a:t>
            </a:r>
            <a:r>
              <a:rPr lang="de-DE" dirty="0" smtClean="0">
                <a:latin typeface="Arial" panose="020B0604020202020204" pitchFamily="34" charset="0"/>
                <a:cs typeface="Arial" panose="020B0604020202020204" pitchFamily="34" charset="0"/>
              </a:rPr>
              <a:t>„Manche </a:t>
            </a:r>
            <a:r>
              <a:rPr lang="de-DE" dirty="0">
                <a:latin typeface="Arial" panose="020B0604020202020204" pitchFamily="34" charset="0"/>
                <a:cs typeface="Arial" panose="020B0604020202020204" pitchFamily="34" charset="0"/>
              </a:rPr>
              <a:t>waren einfach zu </a:t>
            </a:r>
            <a:r>
              <a:rPr lang="de-DE" dirty="0" smtClean="0">
                <a:latin typeface="Arial" panose="020B0604020202020204" pitchFamily="34" charset="0"/>
                <a:cs typeface="Arial" panose="020B0604020202020204" pitchFamily="34" charset="0"/>
              </a:rPr>
              <a:t>________“</a:t>
            </a:r>
            <a:endParaRPr lang="de-DE" dirty="0">
              <a:latin typeface="Arial" panose="020B0604020202020204" pitchFamily="34" charset="0"/>
              <a:cs typeface="Arial" panose="020B0604020202020204" pitchFamily="34" charset="0"/>
            </a:endParaRPr>
          </a:p>
          <a:p>
            <a:pPr algn="l"/>
            <a:r>
              <a:rPr lang="de-DE" dirty="0">
                <a:latin typeface="Arial" panose="020B0604020202020204" pitchFamily="34" charset="0"/>
                <a:cs typeface="Arial" panose="020B0604020202020204" pitchFamily="34" charset="0"/>
              </a:rPr>
              <a:t>meint Alberts. Man hatte Kokain in der </a:t>
            </a:r>
            <a:r>
              <a:rPr lang="de-DE" dirty="0" smtClean="0">
                <a:latin typeface="Arial" panose="020B0604020202020204" pitchFamily="34" charset="0"/>
                <a:cs typeface="Arial" panose="020B0604020202020204" pitchFamily="34" charset="0"/>
              </a:rPr>
              <a:t>_____________ </a:t>
            </a:r>
            <a:r>
              <a:rPr lang="de-DE" dirty="0">
                <a:latin typeface="Arial" panose="020B0604020202020204" pitchFamily="34" charset="0"/>
                <a:cs typeface="Arial" panose="020B0604020202020204" pitchFamily="34" charset="0"/>
              </a:rPr>
              <a:t>versteckt. Der Mann hatte </a:t>
            </a:r>
            <a:r>
              <a:rPr lang="de-DE" dirty="0" smtClean="0">
                <a:latin typeface="Arial" panose="020B0604020202020204" pitchFamily="34" charset="0"/>
                <a:cs typeface="Arial" panose="020B0604020202020204" pitchFamily="34" charset="0"/>
              </a:rPr>
              <a:t>bereits sein ________ </a:t>
            </a:r>
            <a:r>
              <a:rPr lang="de-DE" dirty="0">
                <a:latin typeface="Arial" panose="020B0604020202020204" pitchFamily="34" charset="0"/>
                <a:cs typeface="Arial" panose="020B0604020202020204" pitchFamily="34" charset="0"/>
              </a:rPr>
              <a:t>und sein </a:t>
            </a:r>
            <a:r>
              <a:rPr lang="de-DE" dirty="0" smtClean="0">
                <a:latin typeface="Arial" panose="020B0604020202020204" pitchFamily="34" charset="0"/>
                <a:cs typeface="Arial" panose="020B0604020202020204" pitchFamily="34" charset="0"/>
              </a:rPr>
              <a:t>______________ verkauft</a:t>
            </a:r>
            <a:r>
              <a:rPr lang="de-DE" dirty="0">
                <a:latin typeface="Arial" panose="020B0604020202020204" pitchFamily="34" charset="0"/>
                <a:cs typeface="Arial" panose="020B0604020202020204" pitchFamily="34" charset="0"/>
              </a:rPr>
              <a:t>, um seinem Sohn diese </a:t>
            </a:r>
            <a:r>
              <a:rPr lang="de-DE" dirty="0" smtClean="0">
                <a:latin typeface="Arial" panose="020B0604020202020204" pitchFamily="34" charset="0"/>
                <a:cs typeface="Arial" panose="020B0604020202020204" pitchFamily="34" charset="0"/>
              </a:rPr>
              <a:t>_____________  </a:t>
            </a:r>
            <a:r>
              <a:rPr lang="de-DE" dirty="0">
                <a:latin typeface="Arial" panose="020B0604020202020204" pitchFamily="34" charset="0"/>
                <a:cs typeface="Arial" panose="020B0604020202020204" pitchFamily="34" charset="0"/>
              </a:rPr>
              <a:t>zu kaufen.</a:t>
            </a:r>
            <a:endParaRPr lang="de-DE" b="1" dirty="0" smtClean="0">
              <a:solidFill>
                <a:srgbClr val="7030A0"/>
              </a:solidFill>
              <a:latin typeface="Arial" panose="020B0604020202020204" pitchFamily="34" charset="0"/>
              <a:cs typeface="Arial" panose="020B0604020202020204" pitchFamily="34" charset="0"/>
            </a:endParaRPr>
          </a:p>
        </p:txBody>
      </p:sp>
      <p:sp>
        <p:nvSpPr>
          <p:cNvPr id="6" name="Прямоугольник 5"/>
          <p:cNvSpPr/>
          <p:nvPr/>
        </p:nvSpPr>
        <p:spPr>
          <a:xfrm>
            <a:off x="621736" y="5520537"/>
            <a:ext cx="1845377"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Ersatzdroge</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7150344" y="3100279"/>
            <a:ext cx="1710726"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angehalten</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6416810" y="2330246"/>
            <a:ext cx="1588897"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Gefängnis</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1732582" y="1874855"/>
            <a:ext cx="1091967"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Fahrer</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5334774" y="1516785"/>
            <a:ext cx="1149482"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Wagen</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1" name="Прямоугольник 10"/>
          <p:cNvSpPr/>
          <p:nvPr/>
        </p:nvSpPr>
        <p:spPr>
          <a:xfrm>
            <a:off x="8072346" y="1228726"/>
            <a:ext cx="2241319"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Drogenfahnder</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2" name="Прямоугольник 11"/>
          <p:cNvSpPr/>
          <p:nvPr/>
        </p:nvSpPr>
        <p:spPr>
          <a:xfrm>
            <a:off x="9525481" y="919334"/>
            <a:ext cx="703847"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Tier</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3" name="Прямоугольник 12"/>
          <p:cNvSpPr/>
          <p:nvPr/>
        </p:nvSpPr>
        <p:spPr>
          <a:xfrm>
            <a:off x="5334774" y="588870"/>
            <a:ext cx="1194558"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Grenze</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4" name="Прямоугольник 13"/>
          <p:cNvSpPr/>
          <p:nvPr/>
        </p:nvSpPr>
        <p:spPr>
          <a:xfrm>
            <a:off x="486121" y="895436"/>
            <a:ext cx="1058303"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Suche</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5" name="Прямоугольник 14"/>
          <p:cNvSpPr/>
          <p:nvPr/>
        </p:nvSpPr>
        <p:spPr>
          <a:xfrm>
            <a:off x="806319" y="4116172"/>
            <a:ext cx="1829347"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Schmuggler</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6" name="Прямоугольник 15"/>
          <p:cNvSpPr/>
          <p:nvPr/>
        </p:nvSpPr>
        <p:spPr>
          <a:xfrm>
            <a:off x="1732582" y="3740532"/>
            <a:ext cx="1951175"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Niederländer</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7" name="Прямоугольник 16"/>
          <p:cNvSpPr/>
          <p:nvPr/>
        </p:nvSpPr>
        <p:spPr>
          <a:xfrm>
            <a:off x="5837920" y="3489547"/>
            <a:ext cx="1125629"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Freaks</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8" name="Прямоугольник 17"/>
          <p:cNvSpPr/>
          <p:nvPr/>
        </p:nvSpPr>
        <p:spPr>
          <a:xfrm>
            <a:off x="9877404" y="4422675"/>
            <a:ext cx="1040670"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dumm</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19" name="Прямоугольник 18"/>
          <p:cNvSpPr/>
          <p:nvPr/>
        </p:nvSpPr>
        <p:spPr>
          <a:xfrm>
            <a:off x="2278565" y="4419071"/>
            <a:ext cx="1728358"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finanziellen</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20" name="Прямоугольник 19"/>
          <p:cNvSpPr/>
          <p:nvPr/>
        </p:nvSpPr>
        <p:spPr>
          <a:xfrm>
            <a:off x="6127430" y="4106062"/>
            <a:ext cx="1537601"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Schichten</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21" name="Прямоугольник 20"/>
          <p:cNvSpPr/>
          <p:nvPr/>
        </p:nvSpPr>
        <p:spPr>
          <a:xfrm>
            <a:off x="2238329" y="5230923"/>
            <a:ext cx="904415"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Haus</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22" name="Прямоугольник 21"/>
          <p:cNvSpPr/>
          <p:nvPr/>
        </p:nvSpPr>
        <p:spPr>
          <a:xfrm>
            <a:off x="5837920" y="4879127"/>
            <a:ext cx="1606530"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Unterhose</a:t>
            </a:r>
            <a:endParaRPr lang="ru-RU" sz="2400" b="0" cap="none" spc="0" dirty="0">
              <a:ln w="0"/>
              <a:solidFill>
                <a:schemeClr val="tx1"/>
              </a:solidFill>
              <a:latin typeface="Arial" panose="020B0604020202020204" pitchFamily="34" charset="0"/>
              <a:cs typeface="Arial" panose="020B0604020202020204" pitchFamily="34" charset="0"/>
            </a:endParaRPr>
          </a:p>
        </p:txBody>
      </p:sp>
      <p:sp>
        <p:nvSpPr>
          <p:cNvPr id="23" name="Прямоугольник 22"/>
          <p:cNvSpPr/>
          <p:nvPr/>
        </p:nvSpPr>
        <p:spPr>
          <a:xfrm>
            <a:off x="5334774" y="5230922"/>
            <a:ext cx="1415772" cy="461665"/>
          </a:xfrm>
          <a:prstGeom prst="rect">
            <a:avLst/>
          </a:prstGeom>
          <a:noFill/>
        </p:spPr>
        <p:txBody>
          <a:bodyPr wrap="none" lIns="91440" tIns="45720" rIns="91440" bIns="45720">
            <a:spAutoFit/>
          </a:bodyPr>
          <a:lstStyle/>
          <a:p>
            <a:pPr algn="ctr"/>
            <a:r>
              <a:rPr lang="de-DE" sz="2400" b="0" cap="none" spc="0" dirty="0" smtClean="0">
                <a:ln w="0"/>
                <a:solidFill>
                  <a:schemeClr val="tx1"/>
                </a:solidFill>
                <a:latin typeface="Arial" panose="020B0604020202020204" pitchFamily="34" charset="0"/>
                <a:cs typeface="Arial" panose="020B0604020202020204" pitchFamily="34" charset="0"/>
              </a:rPr>
              <a:t>Geschäft</a:t>
            </a:r>
            <a:endParaRPr lang="ru-RU" sz="24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46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500" fill="hold"/>
                                        <p:tgtEl>
                                          <p:spTgt spid="9"/>
                                        </p:tgtEl>
                                        <p:attrNameLst>
                                          <p:attrName>ppt_w</p:attrName>
                                        </p:attrNameLst>
                                      </p:cBhvr>
                                      <p:tavLst>
                                        <p:tav tm="0">
                                          <p:val>
                                            <p:fltVal val="0"/>
                                          </p:val>
                                        </p:tav>
                                        <p:tav tm="100000">
                                          <p:val>
                                            <p:strVal val="#ppt_w"/>
                                          </p:val>
                                        </p:tav>
                                      </p:tavLst>
                                    </p:anim>
                                    <p:anim calcmode="lin" valueType="num">
                                      <p:cBhvr>
                                        <p:cTn id="43" dur="500" fill="hold"/>
                                        <p:tgtEl>
                                          <p:spTgt spid="9"/>
                                        </p:tgtEl>
                                        <p:attrNameLst>
                                          <p:attrName>ppt_h</p:attrName>
                                        </p:attrNameLst>
                                      </p:cBhvr>
                                      <p:tavLst>
                                        <p:tav tm="0">
                                          <p:val>
                                            <p:fltVal val="0"/>
                                          </p:val>
                                        </p:tav>
                                        <p:tav tm="100000">
                                          <p:val>
                                            <p:strVal val="#ppt_h"/>
                                          </p:val>
                                        </p:tav>
                                      </p:tavLst>
                                    </p:anim>
                                    <p:animEffect transition="in" filter="fade">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500" fill="hold"/>
                                        <p:tgtEl>
                                          <p:spTgt spid="8"/>
                                        </p:tgtEl>
                                        <p:attrNameLst>
                                          <p:attrName>ppt_w</p:attrName>
                                        </p:attrNameLst>
                                      </p:cBhvr>
                                      <p:tavLst>
                                        <p:tav tm="0">
                                          <p:val>
                                            <p:fltVal val="0"/>
                                          </p:val>
                                        </p:tav>
                                        <p:tav tm="100000">
                                          <p:val>
                                            <p:strVal val="#ppt_w"/>
                                          </p:val>
                                        </p:tav>
                                      </p:tavLst>
                                    </p:anim>
                                    <p:anim calcmode="lin" valueType="num">
                                      <p:cBhvr>
                                        <p:cTn id="50" dur="500" fill="hold"/>
                                        <p:tgtEl>
                                          <p:spTgt spid="8"/>
                                        </p:tgtEl>
                                        <p:attrNameLst>
                                          <p:attrName>ppt_h</p:attrName>
                                        </p:attrNameLst>
                                      </p:cBhvr>
                                      <p:tavLst>
                                        <p:tav tm="0">
                                          <p:val>
                                            <p:fltVal val="0"/>
                                          </p:val>
                                        </p:tav>
                                        <p:tav tm="100000">
                                          <p:val>
                                            <p:strVal val="#ppt_h"/>
                                          </p:val>
                                        </p:tav>
                                      </p:tavLst>
                                    </p:anim>
                                    <p:animEffect transition="in" filter="fade">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 calcmode="lin" valueType="num">
                                      <p:cBhvr>
                                        <p:cTn id="56" dur="500" fill="hold"/>
                                        <p:tgtEl>
                                          <p:spTgt spid="7"/>
                                        </p:tgtEl>
                                        <p:attrNameLst>
                                          <p:attrName>ppt_w</p:attrName>
                                        </p:attrNameLst>
                                      </p:cBhvr>
                                      <p:tavLst>
                                        <p:tav tm="0">
                                          <p:val>
                                            <p:fltVal val="0"/>
                                          </p:val>
                                        </p:tav>
                                        <p:tav tm="100000">
                                          <p:val>
                                            <p:strVal val="#ppt_w"/>
                                          </p:val>
                                        </p:tav>
                                      </p:tavLst>
                                    </p:anim>
                                    <p:anim calcmode="lin" valueType="num">
                                      <p:cBhvr>
                                        <p:cTn id="57" dur="500" fill="hold"/>
                                        <p:tgtEl>
                                          <p:spTgt spid="7"/>
                                        </p:tgtEl>
                                        <p:attrNameLst>
                                          <p:attrName>ppt_h</p:attrName>
                                        </p:attrNameLst>
                                      </p:cBhvr>
                                      <p:tavLst>
                                        <p:tav tm="0">
                                          <p:val>
                                            <p:fltVal val="0"/>
                                          </p:val>
                                        </p:tav>
                                        <p:tav tm="100000">
                                          <p:val>
                                            <p:strVal val="#ppt_h"/>
                                          </p:val>
                                        </p:tav>
                                      </p:tavLst>
                                    </p:anim>
                                    <p:animEffect transition="in" filter="fade">
                                      <p:cBhvr>
                                        <p:cTn id="58" dur="500"/>
                                        <p:tgtEl>
                                          <p:spTgt spid="7"/>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p:cTn id="63" dur="500" fill="hold"/>
                                        <p:tgtEl>
                                          <p:spTgt spid="17"/>
                                        </p:tgtEl>
                                        <p:attrNameLst>
                                          <p:attrName>ppt_w</p:attrName>
                                        </p:attrNameLst>
                                      </p:cBhvr>
                                      <p:tavLst>
                                        <p:tav tm="0">
                                          <p:val>
                                            <p:fltVal val="0"/>
                                          </p:val>
                                        </p:tav>
                                        <p:tav tm="100000">
                                          <p:val>
                                            <p:strVal val="#ppt_w"/>
                                          </p:val>
                                        </p:tav>
                                      </p:tavLst>
                                    </p:anim>
                                    <p:anim calcmode="lin" valueType="num">
                                      <p:cBhvr>
                                        <p:cTn id="64" dur="500" fill="hold"/>
                                        <p:tgtEl>
                                          <p:spTgt spid="17"/>
                                        </p:tgtEl>
                                        <p:attrNameLst>
                                          <p:attrName>ppt_h</p:attrName>
                                        </p:attrNameLst>
                                      </p:cBhvr>
                                      <p:tavLst>
                                        <p:tav tm="0">
                                          <p:val>
                                            <p:fltVal val="0"/>
                                          </p:val>
                                        </p:tav>
                                        <p:tav tm="100000">
                                          <p:val>
                                            <p:strVal val="#ppt_h"/>
                                          </p:val>
                                        </p:tav>
                                      </p:tavLst>
                                    </p:anim>
                                    <p:animEffect transition="in" filter="fade">
                                      <p:cBhvr>
                                        <p:cTn id="65" dur="500"/>
                                        <p:tgtEl>
                                          <p:spTgt spid="17"/>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6"/>
                                        </p:tgtEl>
                                        <p:attrNameLst>
                                          <p:attrName>style.visibility</p:attrName>
                                        </p:attrNameLst>
                                      </p:cBhvr>
                                      <p:to>
                                        <p:strVal val="visible"/>
                                      </p:to>
                                    </p:set>
                                    <p:anim calcmode="lin" valueType="num">
                                      <p:cBhvr>
                                        <p:cTn id="70" dur="500" fill="hold"/>
                                        <p:tgtEl>
                                          <p:spTgt spid="16"/>
                                        </p:tgtEl>
                                        <p:attrNameLst>
                                          <p:attrName>ppt_w</p:attrName>
                                        </p:attrNameLst>
                                      </p:cBhvr>
                                      <p:tavLst>
                                        <p:tav tm="0">
                                          <p:val>
                                            <p:fltVal val="0"/>
                                          </p:val>
                                        </p:tav>
                                        <p:tav tm="100000">
                                          <p:val>
                                            <p:strVal val="#ppt_w"/>
                                          </p:val>
                                        </p:tav>
                                      </p:tavLst>
                                    </p:anim>
                                    <p:anim calcmode="lin" valueType="num">
                                      <p:cBhvr>
                                        <p:cTn id="71" dur="500" fill="hold"/>
                                        <p:tgtEl>
                                          <p:spTgt spid="16"/>
                                        </p:tgtEl>
                                        <p:attrNameLst>
                                          <p:attrName>ppt_h</p:attrName>
                                        </p:attrNameLst>
                                      </p:cBhvr>
                                      <p:tavLst>
                                        <p:tav tm="0">
                                          <p:val>
                                            <p:fltVal val="0"/>
                                          </p:val>
                                        </p:tav>
                                        <p:tav tm="100000">
                                          <p:val>
                                            <p:strVal val="#ppt_h"/>
                                          </p:val>
                                        </p:tav>
                                      </p:tavLst>
                                    </p:anim>
                                    <p:animEffect transition="in" filter="fade">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p:cTn id="77" dur="500" fill="hold"/>
                                        <p:tgtEl>
                                          <p:spTgt spid="15"/>
                                        </p:tgtEl>
                                        <p:attrNameLst>
                                          <p:attrName>ppt_w</p:attrName>
                                        </p:attrNameLst>
                                      </p:cBhvr>
                                      <p:tavLst>
                                        <p:tav tm="0">
                                          <p:val>
                                            <p:fltVal val="0"/>
                                          </p:val>
                                        </p:tav>
                                        <p:tav tm="100000">
                                          <p:val>
                                            <p:strVal val="#ppt_w"/>
                                          </p:val>
                                        </p:tav>
                                      </p:tavLst>
                                    </p:anim>
                                    <p:anim calcmode="lin" valueType="num">
                                      <p:cBhvr>
                                        <p:cTn id="78" dur="500" fill="hold"/>
                                        <p:tgtEl>
                                          <p:spTgt spid="15"/>
                                        </p:tgtEl>
                                        <p:attrNameLst>
                                          <p:attrName>ppt_h</p:attrName>
                                        </p:attrNameLst>
                                      </p:cBhvr>
                                      <p:tavLst>
                                        <p:tav tm="0">
                                          <p:val>
                                            <p:fltVal val="0"/>
                                          </p:val>
                                        </p:tav>
                                        <p:tav tm="100000">
                                          <p:val>
                                            <p:strVal val="#ppt_h"/>
                                          </p:val>
                                        </p:tav>
                                      </p:tavLst>
                                    </p:anim>
                                    <p:animEffect transition="in" filter="fade">
                                      <p:cBhvr>
                                        <p:cTn id="79" dur="5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20"/>
                                        </p:tgtEl>
                                        <p:attrNameLst>
                                          <p:attrName>style.visibility</p:attrName>
                                        </p:attrNameLst>
                                      </p:cBhvr>
                                      <p:to>
                                        <p:strVal val="visible"/>
                                      </p:to>
                                    </p:set>
                                    <p:anim calcmode="lin" valueType="num">
                                      <p:cBhvr>
                                        <p:cTn id="84" dur="500" fill="hold"/>
                                        <p:tgtEl>
                                          <p:spTgt spid="20"/>
                                        </p:tgtEl>
                                        <p:attrNameLst>
                                          <p:attrName>ppt_w</p:attrName>
                                        </p:attrNameLst>
                                      </p:cBhvr>
                                      <p:tavLst>
                                        <p:tav tm="0">
                                          <p:val>
                                            <p:fltVal val="0"/>
                                          </p:val>
                                        </p:tav>
                                        <p:tav tm="100000">
                                          <p:val>
                                            <p:strVal val="#ppt_w"/>
                                          </p:val>
                                        </p:tav>
                                      </p:tavLst>
                                    </p:anim>
                                    <p:anim calcmode="lin" valueType="num">
                                      <p:cBhvr>
                                        <p:cTn id="85" dur="500" fill="hold"/>
                                        <p:tgtEl>
                                          <p:spTgt spid="20"/>
                                        </p:tgtEl>
                                        <p:attrNameLst>
                                          <p:attrName>ppt_h</p:attrName>
                                        </p:attrNameLst>
                                      </p:cBhvr>
                                      <p:tavLst>
                                        <p:tav tm="0">
                                          <p:val>
                                            <p:fltVal val="0"/>
                                          </p:val>
                                        </p:tav>
                                        <p:tav tm="100000">
                                          <p:val>
                                            <p:strVal val="#ppt_h"/>
                                          </p:val>
                                        </p:tav>
                                      </p:tavLst>
                                    </p:anim>
                                    <p:animEffect transition="in" filter="fade">
                                      <p:cBhvr>
                                        <p:cTn id="86" dur="500"/>
                                        <p:tgtEl>
                                          <p:spTgt spid="20"/>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p:cTn id="91" dur="500" fill="hold"/>
                                        <p:tgtEl>
                                          <p:spTgt spid="19"/>
                                        </p:tgtEl>
                                        <p:attrNameLst>
                                          <p:attrName>ppt_w</p:attrName>
                                        </p:attrNameLst>
                                      </p:cBhvr>
                                      <p:tavLst>
                                        <p:tav tm="0">
                                          <p:val>
                                            <p:fltVal val="0"/>
                                          </p:val>
                                        </p:tav>
                                        <p:tav tm="100000">
                                          <p:val>
                                            <p:strVal val="#ppt_w"/>
                                          </p:val>
                                        </p:tav>
                                      </p:tavLst>
                                    </p:anim>
                                    <p:anim calcmode="lin" valueType="num">
                                      <p:cBhvr>
                                        <p:cTn id="92" dur="500" fill="hold"/>
                                        <p:tgtEl>
                                          <p:spTgt spid="19"/>
                                        </p:tgtEl>
                                        <p:attrNameLst>
                                          <p:attrName>ppt_h</p:attrName>
                                        </p:attrNameLst>
                                      </p:cBhvr>
                                      <p:tavLst>
                                        <p:tav tm="0">
                                          <p:val>
                                            <p:fltVal val="0"/>
                                          </p:val>
                                        </p:tav>
                                        <p:tav tm="100000">
                                          <p:val>
                                            <p:strVal val="#ppt_h"/>
                                          </p:val>
                                        </p:tav>
                                      </p:tavLst>
                                    </p:anim>
                                    <p:animEffect transition="in" filter="fade">
                                      <p:cBhvr>
                                        <p:cTn id="93" dur="500"/>
                                        <p:tgtEl>
                                          <p:spTgt spid="19"/>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18"/>
                                        </p:tgtEl>
                                        <p:attrNameLst>
                                          <p:attrName>style.visibility</p:attrName>
                                        </p:attrNameLst>
                                      </p:cBhvr>
                                      <p:to>
                                        <p:strVal val="visible"/>
                                      </p:to>
                                    </p:set>
                                    <p:anim calcmode="lin" valueType="num">
                                      <p:cBhvr>
                                        <p:cTn id="98" dur="500" fill="hold"/>
                                        <p:tgtEl>
                                          <p:spTgt spid="18"/>
                                        </p:tgtEl>
                                        <p:attrNameLst>
                                          <p:attrName>ppt_w</p:attrName>
                                        </p:attrNameLst>
                                      </p:cBhvr>
                                      <p:tavLst>
                                        <p:tav tm="0">
                                          <p:val>
                                            <p:fltVal val="0"/>
                                          </p:val>
                                        </p:tav>
                                        <p:tav tm="100000">
                                          <p:val>
                                            <p:strVal val="#ppt_w"/>
                                          </p:val>
                                        </p:tav>
                                      </p:tavLst>
                                    </p:anim>
                                    <p:anim calcmode="lin" valueType="num">
                                      <p:cBhvr>
                                        <p:cTn id="99" dur="500" fill="hold"/>
                                        <p:tgtEl>
                                          <p:spTgt spid="18"/>
                                        </p:tgtEl>
                                        <p:attrNameLst>
                                          <p:attrName>ppt_h</p:attrName>
                                        </p:attrNameLst>
                                      </p:cBhvr>
                                      <p:tavLst>
                                        <p:tav tm="0">
                                          <p:val>
                                            <p:fltVal val="0"/>
                                          </p:val>
                                        </p:tav>
                                        <p:tav tm="100000">
                                          <p:val>
                                            <p:strVal val="#ppt_h"/>
                                          </p:val>
                                        </p:tav>
                                      </p:tavLst>
                                    </p:anim>
                                    <p:animEffect transition="in" filter="fade">
                                      <p:cBhvr>
                                        <p:cTn id="100" dur="500"/>
                                        <p:tgtEl>
                                          <p:spTgt spid="18"/>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22"/>
                                        </p:tgtEl>
                                        <p:attrNameLst>
                                          <p:attrName>style.visibility</p:attrName>
                                        </p:attrNameLst>
                                      </p:cBhvr>
                                      <p:to>
                                        <p:strVal val="visible"/>
                                      </p:to>
                                    </p:set>
                                    <p:anim calcmode="lin" valueType="num">
                                      <p:cBhvr>
                                        <p:cTn id="105" dur="500" fill="hold"/>
                                        <p:tgtEl>
                                          <p:spTgt spid="22"/>
                                        </p:tgtEl>
                                        <p:attrNameLst>
                                          <p:attrName>ppt_w</p:attrName>
                                        </p:attrNameLst>
                                      </p:cBhvr>
                                      <p:tavLst>
                                        <p:tav tm="0">
                                          <p:val>
                                            <p:fltVal val="0"/>
                                          </p:val>
                                        </p:tav>
                                        <p:tav tm="100000">
                                          <p:val>
                                            <p:strVal val="#ppt_w"/>
                                          </p:val>
                                        </p:tav>
                                      </p:tavLst>
                                    </p:anim>
                                    <p:anim calcmode="lin" valueType="num">
                                      <p:cBhvr>
                                        <p:cTn id="106" dur="500" fill="hold"/>
                                        <p:tgtEl>
                                          <p:spTgt spid="22"/>
                                        </p:tgtEl>
                                        <p:attrNameLst>
                                          <p:attrName>ppt_h</p:attrName>
                                        </p:attrNameLst>
                                      </p:cBhvr>
                                      <p:tavLst>
                                        <p:tav tm="0">
                                          <p:val>
                                            <p:fltVal val="0"/>
                                          </p:val>
                                        </p:tav>
                                        <p:tav tm="100000">
                                          <p:val>
                                            <p:strVal val="#ppt_h"/>
                                          </p:val>
                                        </p:tav>
                                      </p:tavLst>
                                    </p:anim>
                                    <p:animEffect transition="in" filter="fade">
                                      <p:cBhvr>
                                        <p:cTn id="107" dur="500"/>
                                        <p:tgtEl>
                                          <p:spTgt spid="22"/>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21"/>
                                        </p:tgtEl>
                                        <p:attrNameLst>
                                          <p:attrName>style.visibility</p:attrName>
                                        </p:attrNameLst>
                                      </p:cBhvr>
                                      <p:to>
                                        <p:strVal val="visible"/>
                                      </p:to>
                                    </p:set>
                                    <p:anim calcmode="lin" valueType="num">
                                      <p:cBhvr>
                                        <p:cTn id="112" dur="500" fill="hold"/>
                                        <p:tgtEl>
                                          <p:spTgt spid="21"/>
                                        </p:tgtEl>
                                        <p:attrNameLst>
                                          <p:attrName>ppt_w</p:attrName>
                                        </p:attrNameLst>
                                      </p:cBhvr>
                                      <p:tavLst>
                                        <p:tav tm="0">
                                          <p:val>
                                            <p:fltVal val="0"/>
                                          </p:val>
                                        </p:tav>
                                        <p:tav tm="100000">
                                          <p:val>
                                            <p:strVal val="#ppt_w"/>
                                          </p:val>
                                        </p:tav>
                                      </p:tavLst>
                                    </p:anim>
                                    <p:anim calcmode="lin" valueType="num">
                                      <p:cBhvr>
                                        <p:cTn id="113" dur="500" fill="hold"/>
                                        <p:tgtEl>
                                          <p:spTgt spid="21"/>
                                        </p:tgtEl>
                                        <p:attrNameLst>
                                          <p:attrName>ppt_h</p:attrName>
                                        </p:attrNameLst>
                                      </p:cBhvr>
                                      <p:tavLst>
                                        <p:tav tm="0">
                                          <p:val>
                                            <p:fltVal val="0"/>
                                          </p:val>
                                        </p:tav>
                                        <p:tav tm="100000">
                                          <p:val>
                                            <p:strVal val="#ppt_h"/>
                                          </p:val>
                                        </p:tav>
                                      </p:tavLst>
                                    </p:anim>
                                    <p:animEffect transition="in" filter="fade">
                                      <p:cBhvr>
                                        <p:cTn id="114" dur="500"/>
                                        <p:tgtEl>
                                          <p:spTgt spid="21"/>
                                        </p:tgtEl>
                                      </p:cBhvr>
                                    </p:animEffec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grpId="0" nodeType="clickEffect">
                                  <p:stCondLst>
                                    <p:cond delay="0"/>
                                  </p:stCondLst>
                                  <p:childTnLst>
                                    <p:set>
                                      <p:cBhvr>
                                        <p:cTn id="118" dur="1" fill="hold">
                                          <p:stCondLst>
                                            <p:cond delay="0"/>
                                          </p:stCondLst>
                                        </p:cTn>
                                        <p:tgtEl>
                                          <p:spTgt spid="23"/>
                                        </p:tgtEl>
                                        <p:attrNameLst>
                                          <p:attrName>style.visibility</p:attrName>
                                        </p:attrNameLst>
                                      </p:cBhvr>
                                      <p:to>
                                        <p:strVal val="visible"/>
                                      </p:to>
                                    </p:set>
                                    <p:anim calcmode="lin" valueType="num">
                                      <p:cBhvr>
                                        <p:cTn id="119" dur="500" fill="hold"/>
                                        <p:tgtEl>
                                          <p:spTgt spid="23"/>
                                        </p:tgtEl>
                                        <p:attrNameLst>
                                          <p:attrName>ppt_w</p:attrName>
                                        </p:attrNameLst>
                                      </p:cBhvr>
                                      <p:tavLst>
                                        <p:tav tm="0">
                                          <p:val>
                                            <p:fltVal val="0"/>
                                          </p:val>
                                        </p:tav>
                                        <p:tav tm="100000">
                                          <p:val>
                                            <p:strVal val="#ppt_w"/>
                                          </p:val>
                                        </p:tav>
                                      </p:tavLst>
                                    </p:anim>
                                    <p:anim calcmode="lin" valueType="num">
                                      <p:cBhvr>
                                        <p:cTn id="120" dur="500" fill="hold"/>
                                        <p:tgtEl>
                                          <p:spTgt spid="23"/>
                                        </p:tgtEl>
                                        <p:attrNameLst>
                                          <p:attrName>ppt_h</p:attrName>
                                        </p:attrNameLst>
                                      </p:cBhvr>
                                      <p:tavLst>
                                        <p:tav tm="0">
                                          <p:val>
                                            <p:fltVal val="0"/>
                                          </p:val>
                                        </p:tav>
                                        <p:tav tm="100000">
                                          <p:val>
                                            <p:strVal val="#ppt_h"/>
                                          </p:val>
                                        </p:tav>
                                      </p:tavLst>
                                    </p:anim>
                                    <p:animEffect transition="in" filter="fade">
                                      <p:cBhvr>
                                        <p:cTn id="121" dur="500"/>
                                        <p:tgtEl>
                                          <p:spTgt spid="23"/>
                                        </p:tgtEl>
                                      </p:cBhvr>
                                    </p:animEffect>
                                  </p:childTnLst>
                                </p:cTn>
                              </p:par>
                            </p:childTnLst>
                          </p:cTn>
                        </p:par>
                      </p:childTnLst>
                    </p:cTn>
                  </p:par>
                  <p:par>
                    <p:cTn id="122" fill="hold">
                      <p:stCondLst>
                        <p:cond delay="indefinite"/>
                      </p:stCondLst>
                      <p:childTnLst>
                        <p:par>
                          <p:cTn id="123" fill="hold">
                            <p:stCondLst>
                              <p:cond delay="0"/>
                            </p:stCondLst>
                            <p:childTnLst>
                              <p:par>
                                <p:cTn id="124" presetID="53" presetClass="entr" presetSubtype="16" fill="hold" grpId="0" nodeType="clickEffect">
                                  <p:stCondLst>
                                    <p:cond delay="0"/>
                                  </p:stCondLst>
                                  <p:childTnLst>
                                    <p:set>
                                      <p:cBhvr>
                                        <p:cTn id="125" dur="1" fill="hold">
                                          <p:stCondLst>
                                            <p:cond delay="0"/>
                                          </p:stCondLst>
                                        </p:cTn>
                                        <p:tgtEl>
                                          <p:spTgt spid="6"/>
                                        </p:tgtEl>
                                        <p:attrNameLst>
                                          <p:attrName>style.visibility</p:attrName>
                                        </p:attrNameLst>
                                      </p:cBhvr>
                                      <p:to>
                                        <p:strVal val="visible"/>
                                      </p:to>
                                    </p:set>
                                    <p:anim calcmode="lin" valueType="num">
                                      <p:cBhvr>
                                        <p:cTn id="126" dur="500" fill="hold"/>
                                        <p:tgtEl>
                                          <p:spTgt spid="6"/>
                                        </p:tgtEl>
                                        <p:attrNameLst>
                                          <p:attrName>ppt_w</p:attrName>
                                        </p:attrNameLst>
                                      </p:cBhvr>
                                      <p:tavLst>
                                        <p:tav tm="0">
                                          <p:val>
                                            <p:fltVal val="0"/>
                                          </p:val>
                                        </p:tav>
                                        <p:tav tm="100000">
                                          <p:val>
                                            <p:strVal val="#ppt_w"/>
                                          </p:val>
                                        </p:tav>
                                      </p:tavLst>
                                    </p:anim>
                                    <p:anim calcmode="lin" valueType="num">
                                      <p:cBhvr>
                                        <p:cTn id="127" dur="500" fill="hold"/>
                                        <p:tgtEl>
                                          <p:spTgt spid="6"/>
                                        </p:tgtEl>
                                        <p:attrNameLst>
                                          <p:attrName>ppt_h</p:attrName>
                                        </p:attrNameLst>
                                      </p:cBhvr>
                                      <p:tavLst>
                                        <p:tav tm="0">
                                          <p:val>
                                            <p:fltVal val="0"/>
                                          </p:val>
                                        </p:tav>
                                        <p:tav tm="100000">
                                          <p:val>
                                            <p:strVal val="#ppt_h"/>
                                          </p:val>
                                        </p:tav>
                                      </p:tavLst>
                                    </p:anim>
                                    <p:animEffect transition="in" filter="fade">
                                      <p:cBhvr>
                                        <p:cTn id="1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Aufgabe für selbstständige Arbeit</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r>
              <a:rPr lang="de-DE" sz="4000" b="1" dirty="0" smtClean="0">
                <a:solidFill>
                  <a:schemeClr val="tx1"/>
                </a:solidFill>
                <a:latin typeface="Arial" panose="020B0604020202020204" pitchFamily="34" charset="0"/>
                <a:cs typeface="Arial" panose="020B0604020202020204" pitchFamily="34" charset="0"/>
              </a:rPr>
              <a:t>                                                                      </a:t>
            </a:r>
          </a:p>
          <a:p>
            <a:endParaRPr lang="de-DE" sz="4000" b="1" dirty="0" smtClean="0">
              <a:solidFill>
                <a:schemeClr val="tx1"/>
              </a:solidFill>
              <a:latin typeface="Arial" panose="020B0604020202020204" pitchFamily="34" charset="0"/>
              <a:cs typeface="Arial" panose="020B0604020202020204" pitchFamily="34" charset="0"/>
            </a:endParaRPr>
          </a:p>
          <a:p>
            <a:r>
              <a:rPr lang="de-DE" sz="4000" b="1" dirty="0" smtClean="0">
                <a:solidFill>
                  <a:schemeClr val="tx1"/>
                </a:solidFill>
                <a:latin typeface="Arial" panose="020B0604020202020204" pitchFamily="34" charset="0"/>
                <a:cs typeface="Arial" panose="020B0604020202020204" pitchFamily="34" charset="0"/>
              </a:rPr>
              <a:t>Übung </a:t>
            </a:r>
            <a:r>
              <a:rPr lang="de-DE" sz="4000" b="1" dirty="0" smtClean="0">
                <a:solidFill>
                  <a:schemeClr val="tx1"/>
                </a:solidFill>
                <a:latin typeface="Arial" panose="020B0604020202020204" pitchFamily="34" charset="0"/>
                <a:cs typeface="Arial" panose="020B0604020202020204" pitchFamily="34" charset="0"/>
              </a:rPr>
              <a:t>5,6 Seite </a:t>
            </a:r>
            <a:r>
              <a:rPr lang="de-DE" sz="4000" b="1" dirty="0" smtClean="0">
                <a:solidFill>
                  <a:schemeClr val="tx1"/>
                </a:solidFill>
                <a:latin typeface="Arial" panose="020B0604020202020204" pitchFamily="34" charset="0"/>
                <a:cs typeface="Arial" panose="020B0604020202020204" pitchFamily="34" charset="0"/>
              </a:rPr>
              <a:t>122 </a:t>
            </a:r>
            <a:endParaRPr lang="de-DE" sz="4000" b="1" dirty="0" smtClean="0">
              <a:solidFill>
                <a:schemeClr val="tx1"/>
              </a:solidFill>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8611" y="3124198"/>
            <a:ext cx="3119439" cy="3119439"/>
          </a:xfrm>
          <a:prstGeom prst="rect">
            <a:avLst/>
          </a:prstGeom>
        </p:spPr>
      </p:pic>
    </p:spTree>
    <p:extLst>
      <p:ext uri="{BB962C8B-B14F-4D97-AF65-F5344CB8AC3E}">
        <p14:creationId xmlns:p14="http://schemas.microsoft.com/office/powerpoint/2010/main" val="2415204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dirty="0" smtClean="0">
                <a:solidFill>
                  <a:schemeClr val="bg1"/>
                </a:solidFill>
                <a:latin typeface="Arial" panose="020B0604020202020204" pitchFamily="34" charset="0"/>
                <a:cs typeface="Arial" panose="020B0604020202020204" pitchFamily="34" charset="0"/>
              </a:rPr>
              <a:t>PLAN DER STUNDE:</a:t>
            </a:r>
            <a:endParaRPr lang="ru-RU" sz="36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4000" dirty="0" smtClean="0">
              <a:solidFill>
                <a:srgbClr val="7030A0"/>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Assoziationen</a:t>
            </a: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Informationen zum Thema</a:t>
            </a: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Text lesen</a:t>
            </a: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Richtig/falsch-Übung</a:t>
            </a:r>
          </a:p>
          <a:p>
            <a:pPr marL="342900" lvl="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Lückentext</a:t>
            </a:r>
            <a:endParaRPr lang="de-DE" sz="4000" dirty="0">
              <a:solidFill>
                <a:srgbClr val="C00000"/>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solidFill>
                  <a:srgbClr val="C00000"/>
                </a:solidFill>
                <a:latin typeface="Arial" panose="020B0604020202020204" pitchFamily="34" charset="0"/>
                <a:cs typeface="Arial" panose="020B0604020202020204" pitchFamily="34" charset="0"/>
              </a:rPr>
              <a:t>Aufgabe für selbstständige Arbeit</a:t>
            </a:r>
            <a:endParaRPr lang="ru-RU" sz="4000" dirty="0">
              <a:solidFill>
                <a:srgbClr val="C00000"/>
              </a:solidFill>
              <a:latin typeface="Arial" panose="020B0604020202020204" pitchFamily="34" charset="0"/>
              <a:cs typeface="Arial" panose="020B0604020202020204" pitchFamily="34"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1550" y="3886200"/>
            <a:ext cx="3067051" cy="2155699"/>
          </a:xfrm>
          <a:prstGeom prst="rect">
            <a:avLst/>
          </a:prstGeom>
        </p:spPr>
      </p:pic>
    </p:spTree>
    <p:extLst>
      <p:ext uri="{BB962C8B-B14F-4D97-AF65-F5344CB8AC3E}">
        <p14:creationId xmlns:p14="http://schemas.microsoft.com/office/powerpoint/2010/main" val="4055745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Tatsachen über „</a:t>
            </a:r>
            <a:r>
              <a:rPr lang="de-DE" sz="3600" b="1" dirty="0" err="1" smtClean="0">
                <a:solidFill>
                  <a:schemeClr val="bg1"/>
                </a:solidFill>
                <a:latin typeface="Arial" panose="020B0604020202020204" pitchFamily="34" charset="0"/>
                <a:cs typeface="Arial" panose="020B0604020202020204" pitchFamily="34" charset="0"/>
              </a:rPr>
              <a:t>Nawrus</a:t>
            </a:r>
            <a:r>
              <a:rPr lang="de-DE" sz="3600" b="1" dirty="0" smtClean="0">
                <a:solidFill>
                  <a:schemeClr val="bg1"/>
                </a:solidFill>
                <a:latin typeface="Arial" panose="020B0604020202020204" pitchFamily="34" charset="0"/>
                <a:cs typeface="Arial" panose="020B0604020202020204" pitchFamily="34" charset="0"/>
              </a:rPr>
              <a:t>“</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38137" y="641255"/>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r>
              <a:rPr lang="de-DE" sz="3200" b="1" dirty="0">
                <a:solidFill>
                  <a:srgbClr val="000000"/>
                </a:solidFill>
                <a:latin typeface="Arial" panose="020B0604020202020204" pitchFamily="34" charset="0"/>
                <a:cs typeface="Arial" panose="020B0604020202020204" pitchFamily="34" charset="0"/>
              </a:rPr>
              <a:t>GLOBALE PROBLEME</a:t>
            </a:r>
          </a:p>
          <a:p>
            <a:r>
              <a:rPr lang="de-DE" sz="3200" b="1" dirty="0" smtClean="0">
                <a:solidFill>
                  <a:schemeClr val="tx1"/>
                </a:solidFill>
                <a:latin typeface="Arial" panose="020B0604020202020204" pitchFamily="34" charset="0"/>
                <a:cs typeface="Arial" panose="020B0604020202020204" pitchFamily="34" charset="0"/>
              </a:rPr>
              <a:t>Was fällt </a:t>
            </a:r>
            <a:r>
              <a:rPr lang="de-DE" sz="3200" b="1" dirty="0">
                <a:solidFill>
                  <a:schemeClr val="tx1"/>
                </a:solidFill>
                <a:latin typeface="Arial" panose="020B0604020202020204" pitchFamily="34" charset="0"/>
                <a:cs typeface="Arial" panose="020B0604020202020204" pitchFamily="34" charset="0"/>
              </a:rPr>
              <a:t>Ihnen zum </a:t>
            </a:r>
            <a:r>
              <a:rPr lang="de-DE" sz="3200" b="1" dirty="0" smtClean="0">
                <a:solidFill>
                  <a:schemeClr val="tx1"/>
                </a:solidFill>
                <a:latin typeface="Arial" panose="020B0604020202020204" pitchFamily="34" charset="0"/>
                <a:cs typeface="Arial" panose="020B0604020202020204" pitchFamily="34" charset="0"/>
              </a:rPr>
              <a:t>Thema „Drogen“ </a:t>
            </a:r>
            <a:r>
              <a:rPr lang="de-DE" sz="3200" b="1" dirty="0">
                <a:solidFill>
                  <a:schemeClr val="tx1"/>
                </a:solidFill>
                <a:latin typeface="Arial" panose="020B0604020202020204" pitchFamily="34" charset="0"/>
                <a:cs typeface="Arial" panose="020B0604020202020204" pitchFamily="34" charset="0"/>
              </a:rPr>
              <a:t>ein</a:t>
            </a:r>
            <a:r>
              <a:rPr lang="de-DE" sz="3200" b="1" dirty="0" smtClean="0">
                <a:solidFill>
                  <a:schemeClr val="tx1"/>
                </a:solidFill>
                <a:latin typeface="Arial" panose="020B0604020202020204" pitchFamily="34" charset="0"/>
                <a:cs typeface="Arial" panose="020B0604020202020204" pitchFamily="34" charset="0"/>
              </a:rPr>
              <a:t>?</a:t>
            </a:r>
          </a:p>
          <a:p>
            <a:endParaRPr lang="de-DE" sz="3200" b="1" dirty="0" smtClean="0">
              <a:solidFill>
                <a:schemeClr val="tx1"/>
              </a:solidFill>
              <a:latin typeface="Arial" panose="020B0604020202020204" pitchFamily="34" charset="0"/>
              <a:cs typeface="Arial" panose="020B0604020202020204" pitchFamily="34" charset="0"/>
            </a:endParaRPr>
          </a:p>
          <a:p>
            <a:pPr algn="l"/>
            <a:endParaRPr lang="de-DE" sz="3200" b="1" dirty="0" smtClean="0">
              <a:solidFill>
                <a:srgbClr val="7030A0"/>
              </a:solidFill>
              <a:latin typeface="Arial" panose="020B0604020202020204" pitchFamily="34" charset="0"/>
              <a:cs typeface="Arial" panose="020B0604020202020204" pitchFamily="34" charset="0"/>
            </a:endParaRPr>
          </a:p>
        </p:txBody>
      </p:sp>
      <p:sp>
        <p:nvSpPr>
          <p:cNvPr id="2" name="Овал 1"/>
          <p:cNvSpPr/>
          <p:nvPr/>
        </p:nvSpPr>
        <p:spPr>
          <a:xfrm>
            <a:off x="3986212" y="3314701"/>
            <a:ext cx="350043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dirty="0" smtClean="0">
                <a:solidFill>
                  <a:schemeClr val="tx1"/>
                </a:solidFill>
                <a:latin typeface="Arial" panose="020B0604020202020204" pitchFamily="34" charset="0"/>
                <a:cs typeface="Arial" panose="020B0604020202020204" pitchFamily="34" charset="0"/>
              </a:rPr>
              <a:t>Drogen</a:t>
            </a:r>
            <a:endParaRPr lang="ru-RU" sz="3200" dirty="0">
              <a:solidFill>
                <a:schemeClr val="tx1"/>
              </a:solidFill>
              <a:latin typeface="Arial" panose="020B0604020202020204" pitchFamily="34" charset="0"/>
              <a:cs typeface="Arial" panose="020B0604020202020204" pitchFamily="34" charset="0"/>
            </a:endParaRPr>
          </a:p>
        </p:txBody>
      </p:sp>
      <p:sp>
        <p:nvSpPr>
          <p:cNvPr id="3" name="Прямоугольник 2"/>
          <p:cNvSpPr/>
          <p:nvPr/>
        </p:nvSpPr>
        <p:spPr>
          <a:xfrm>
            <a:off x="8629668" y="4163825"/>
            <a:ext cx="1186543"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Mafia</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6" name="Прямоугольник 5"/>
          <p:cNvSpPr/>
          <p:nvPr/>
        </p:nvSpPr>
        <p:spPr>
          <a:xfrm>
            <a:off x="1888364" y="4620398"/>
            <a:ext cx="2074607"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Korruption</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1588865" y="2867620"/>
            <a:ext cx="1460657"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Gewalt</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5035523" y="5245774"/>
            <a:ext cx="1574470"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Kartelle</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3014445" y="2005640"/>
            <a:ext cx="2757486"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Drogenhandel</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6354468" y="2329326"/>
            <a:ext cx="2962671"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Drogenkonsum</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1" name="Прямоугольник 10"/>
          <p:cNvSpPr/>
          <p:nvPr/>
        </p:nvSpPr>
        <p:spPr>
          <a:xfrm>
            <a:off x="1890053" y="3771901"/>
            <a:ext cx="1393331"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Polizei</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2" name="Прямоугольник 11"/>
          <p:cNvSpPr/>
          <p:nvPr/>
        </p:nvSpPr>
        <p:spPr>
          <a:xfrm>
            <a:off x="8210906" y="3078286"/>
            <a:ext cx="2212465"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Kriminalität</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3" name="Прямоугольник 12"/>
          <p:cNvSpPr/>
          <p:nvPr/>
        </p:nvSpPr>
        <p:spPr>
          <a:xfrm>
            <a:off x="7117978" y="5205173"/>
            <a:ext cx="2121093"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Rauschgift</a:t>
            </a:r>
            <a:endParaRPr lang="ru-RU" sz="32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5624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p:cTn id="28" dur="500" fill="hold"/>
                                        <p:tgtEl>
                                          <p:spTgt spid="3"/>
                                        </p:tgtEl>
                                        <p:attrNameLst>
                                          <p:attrName>ppt_w</p:attrName>
                                        </p:attrNameLst>
                                      </p:cBhvr>
                                      <p:tavLst>
                                        <p:tav tm="0">
                                          <p:val>
                                            <p:fltVal val="0"/>
                                          </p:val>
                                        </p:tav>
                                        <p:tav tm="100000">
                                          <p:val>
                                            <p:strVal val="#ppt_w"/>
                                          </p:val>
                                        </p:tav>
                                      </p:tavLst>
                                    </p:anim>
                                    <p:anim calcmode="lin" valueType="num">
                                      <p:cBhvr>
                                        <p:cTn id="29" dur="500" fill="hold"/>
                                        <p:tgtEl>
                                          <p:spTgt spid="3"/>
                                        </p:tgtEl>
                                        <p:attrNameLst>
                                          <p:attrName>ppt_h</p:attrName>
                                        </p:attrNameLst>
                                      </p:cBhvr>
                                      <p:tavLst>
                                        <p:tav tm="0">
                                          <p:val>
                                            <p:fltVal val="0"/>
                                          </p:val>
                                        </p:tav>
                                        <p:tav tm="100000">
                                          <p:val>
                                            <p:strVal val="#ppt_h"/>
                                          </p:val>
                                        </p:tav>
                                      </p:tavLst>
                                    </p:anim>
                                    <p:animEffect transition="in" filter="fade">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p:cTn id="42" dur="500" fill="hold"/>
                                        <p:tgtEl>
                                          <p:spTgt spid="8"/>
                                        </p:tgtEl>
                                        <p:attrNameLst>
                                          <p:attrName>ppt_w</p:attrName>
                                        </p:attrNameLst>
                                      </p:cBhvr>
                                      <p:tavLst>
                                        <p:tav tm="0">
                                          <p:val>
                                            <p:fltVal val="0"/>
                                          </p:val>
                                        </p:tav>
                                        <p:tav tm="100000">
                                          <p:val>
                                            <p:strVal val="#ppt_w"/>
                                          </p:val>
                                        </p:tav>
                                      </p:tavLst>
                                    </p:anim>
                                    <p:anim calcmode="lin" valueType="num">
                                      <p:cBhvr>
                                        <p:cTn id="43" dur="500" fill="hold"/>
                                        <p:tgtEl>
                                          <p:spTgt spid="8"/>
                                        </p:tgtEl>
                                        <p:attrNameLst>
                                          <p:attrName>ppt_h</p:attrName>
                                        </p:attrNameLst>
                                      </p:cBhvr>
                                      <p:tavLst>
                                        <p:tav tm="0">
                                          <p:val>
                                            <p:fltVal val="0"/>
                                          </p:val>
                                        </p:tav>
                                        <p:tav tm="100000">
                                          <p:val>
                                            <p:strVal val="#ppt_h"/>
                                          </p:val>
                                        </p:tav>
                                      </p:tavLst>
                                    </p:anim>
                                    <p:animEffect transition="in" filter="fade">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p:cTn id="49" dur="500" fill="hold"/>
                                        <p:tgtEl>
                                          <p:spTgt spid="6"/>
                                        </p:tgtEl>
                                        <p:attrNameLst>
                                          <p:attrName>ppt_w</p:attrName>
                                        </p:attrNameLst>
                                      </p:cBhvr>
                                      <p:tavLst>
                                        <p:tav tm="0">
                                          <p:val>
                                            <p:fltVal val="0"/>
                                          </p:val>
                                        </p:tav>
                                        <p:tav tm="100000">
                                          <p:val>
                                            <p:strVal val="#ppt_w"/>
                                          </p:val>
                                        </p:tav>
                                      </p:tavLst>
                                    </p:anim>
                                    <p:anim calcmode="lin" valueType="num">
                                      <p:cBhvr>
                                        <p:cTn id="50" dur="500" fill="hold"/>
                                        <p:tgtEl>
                                          <p:spTgt spid="6"/>
                                        </p:tgtEl>
                                        <p:attrNameLst>
                                          <p:attrName>ppt_h</p:attrName>
                                        </p:attrNameLst>
                                      </p:cBhvr>
                                      <p:tavLst>
                                        <p:tav tm="0">
                                          <p:val>
                                            <p:fltVal val="0"/>
                                          </p:val>
                                        </p:tav>
                                        <p:tav tm="100000">
                                          <p:val>
                                            <p:strVal val="#ppt_h"/>
                                          </p:val>
                                        </p:tav>
                                      </p:tavLst>
                                    </p:anim>
                                    <p:animEffect transition="in" filter="fade">
                                      <p:cBhvr>
                                        <p:cTn id="51" dur="500"/>
                                        <p:tgtEl>
                                          <p:spTgt spid="6"/>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500" fill="hold"/>
                                        <p:tgtEl>
                                          <p:spTgt spid="11"/>
                                        </p:tgtEl>
                                        <p:attrNameLst>
                                          <p:attrName>ppt_w</p:attrName>
                                        </p:attrNameLst>
                                      </p:cBhvr>
                                      <p:tavLst>
                                        <p:tav tm="0">
                                          <p:val>
                                            <p:fltVal val="0"/>
                                          </p:val>
                                        </p:tav>
                                        <p:tav tm="100000">
                                          <p:val>
                                            <p:strVal val="#ppt_w"/>
                                          </p:val>
                                        </p:tav>
                                      </p:tavLst>
                                    </p:anim>
                                    <p:anim calcmode="lin" valueType="num">
                                      <p:cBhvr>
                                        <p:cTn id="57" dur="500" fill="hold"/>
                                        <p:tgtEl>
                                          <p:spTgt spid="11"/>
                                        </p:tgtEl>
                                        <p:attrNameLst>
                                          <p:attrName>ppt_h</p:attrName>
                                        </p:attrNameLst>
                                      </p:cBhvr>
                                      <p:tavLst>
                                        <p:tav tm="0">
                                          <p:val>
                                            <p:fltVal val="0"/>
                                          </p:val>
                                        </p:tav>
                                        <p:tav tm="100000">
                                          <p:val>
                                            <p:strVal val="#ppt_h"/>
                                          </p:val>
                                        </p:tav>
                                      </p:tavLst>
                                    </p:anim>
                                    <p:animEffect transition="in" filter="fade">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p:cTn id="63" dur="500" fill="hold"/>
                                        <p:tgtEl>
                                          <p:spTgt spid="7"/>
                                        </p:tgtEl>
                                        <p:attrNameLst>
                                          <p:attrName>ppt_w</p:attrName>
                                        </p:attrNameLst>
                                      </p:cBhvr>
                                      <p:tavLst>
                                        <p:tav tm="0">
                                          <p:val>
                                            <p:fltVal val="0"/>
                                          </p:val>
                                        </p:tav>
                                        <p:tav tm="100000">
                                          <p:val>
                                            <p:strVal val="#ppt_w"/>
                                          </p:val>
                                        </p:tav>
                                      </p:tavLst>
                                    </p:anim>
                                    <p:anim calcmode="lin" valueType="num">
                                      <p:cBhvr>
                                        <p:cTn id="64" dur="500" fill="hold"/>
                                        <p:tgtEl>
                                          <p:spTgt spid="7"/>
                                        </p:tgtEl>
                                        <p:attrNameLst>
                                          <p:attrName>ppt_h</p:attrName>
                                        </p:attrNameLst>
                                      </p:cBhvr>
                                      <p:tavLst>
                                        <p:tav tm="0">
                                          <p:val>
                                            <p:fltVal val="0"/>
                                          </p:val>
                                        </p:tav>
                                        <p:tav tm="100000">
                                          <p:val>
                                            <p:strVal val="#ppt_h"/>
                                          </p:val>
                                        </p:tav>
                                      </p:tavLst>
                                    </p:anim>
                                    <p:animEffect transition="in" filter="fade">
                                      <p:cBhvr>
                                        <p:cTn id="6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P spid="10" grpId="0"/>
      <p:bldP spid="11"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Das globale Problem Drogen</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algn="l"/>
            <a:r>
              <a:rPr lang="de-DE" sz="2800" b="1" dirty="0" smtClean="0">
                <a:solidFill>
                  <a:schemeClr val="tx1"/>
                </a:solidFill>
                <a:latin typeface="Arial" panose="020B0604020202020204" pitchFamily="34" charset="0"/>
                <a:cs typeface="Arial" panose="020B0604020202020204" pitchFamily="34" charset="0"/>
              </a:rPr>
              <a:t>Der illegale Drogenhandel schadet dem Leben der Menschen.</a:t>
            </a:r>
          </a:p>
          <a:p>
            <a:pPr algn="l"/>
            <a:r>
              <a:rPr lang="de-DE" sz="2800" b="1" dirty="0" smtClean="0">
                <a:solidFill>
                  <a:schemeClr val="tx1"/>
                </a:solidFill>
                <a:latin typeface="Arial" panose="020B0604020202020204" pitchFamily="34" charset="0"/>
                <a:cs typeface="Arial" panose="020B0604020202020204" pitchFamily="34" charset="0"/>
              </a:rPr>
              <a:t>Die Süchtigen stehlen Geld, um Drogen zu kaufen.</a:t>
            </a:r>
          </a:p>
          <a:p>
            <a:pPr algn="l"/>
            <a:r>
              <a:rPr lang="de-DE" sz="2800" b="1" dirty="0" smtClean="0">
                <a:solidFill>
                  <a:schemeClr val="tx1"/>
                </a:solidFill>
                <a:latin typeface="Arial" panose="020B0604020202020204" pitchFamily="34" charset="0"/>
                <a:cs typeface="Arial" panose="020B0604020202020204" pitchFamily="34" charset="0"/>
              </a:rPr>
              <a:t>Also, ist die Kriminalität auch gestiegen.</a:t>
            </a:r>
          </a:p>
          <a:p>
            <a:r>
              <a:rPr lang="de-DE" sz="2800" b="1" dirty="0" smtClean="0">
                <a:solidFill>
                  <a:srgbClr val="7030A0"/>
                </a:solidFill>
                <a:latin typeface="Arial" panose="020B0604020202020204" pitchFamily="34" charset="0"/>
                <a:cs typeface="Arial" panose="020B0604020202020204" pitchFamily="34" charset="0"/>
              </a:rPr>
              <a:t>Die Mafia</a:t>
            </a:r>
          </a:p>
          <a:p>
            <a:pPr algn="l"/>
            <a:r>
              <a:rPr lang="de-DE" sz="2800" b="1" dirty="0" smtClean="0">
                <a:solidFill>
                  <a:schemeClr val="tx1"/>
                </a:solidFill>
                <a:latin typeface="Arial" panose="020B0604020202020204" pitchFamily="34" charset="0"/>
                <a:cs typeface="Arial" panose="020B0604020202020204" pitchFamily="34" charset="0"/>
              </a:rPr>
              <a:t>Die südamerikanische Drogenmafia ermordet Menschen und verkauft dann Drogen.</a:t>
            </a:r>
          </a:p>
          <a:p>
            <a:pPr algn="l"/>
            <a:r>
              <a:rPr lang="de-DE" sz="2800" b="1" dirty="0" smtClean="0">
                <a:solidFill>
                  <a:schemeClr val="tx1"/>
                </a:solidFill>
                <a:latin typeface="Arial" panose="020B0604020202020204" pitchFamily="34" charset="0"/>
                <a:cs typeface="Arial" panose="020B0604020202020204" pitchFamily="34" charset="0"/>
              </a:rPr>
              <a:t>Der Drogenmafia Chef bekommt viel Geld für seine Verbrechen.</a:t>
            </a:r>
          </a:p>
          <a:p>
            <a:pPr lvl="0"/>
            <a:r>
              <a:rPr lang="de-DE" sz="2800" b="1" dirty="0">
                <a:solidFill>
                  <a:srgbClr val="7030A0"/>
                </a:solidFill>
                <a:latin typeface="Arial" panose="020B0604020202020204" pitchFamily="34" charset="0"/>
                <a:cs typeface="Arial" panose="020B0604020202020204" pitchFamily="34" charset="0"/>
              </a:rPr>
              <a:t>Drogen und Jugendliche</a:t>
            </a:r>
          </a:p>
          <a:p>
            <a:pPr lvl="0" algn="l"/>
            <a:r>
              <a:rPr lang="de-DE" sz="2800" b="1" dirty="0">
                <a:solidFill>
                  <a:schemeClr val="tx1"/>
                </a:solidFill>
                <a:latin typeface="Arial" panose="020B0604020202020204" pitchFamily="34" charset="0"/>
                <a:cs typeface="Arial" panose="020B0604020202020204" pitchFamily="34" charset="0"/>
              </a:rPr>
              <a:t>Drogen und der Drogenhandel beunruhigen uns.</a:t>
            </a:r>
          </a:p>
          <a:p>
            <a:pPr lvl="0" algn="l"/>
            <a:r>
              <a:rPr lang="de-DE" sz="2800" b="1" dirty="0">
                <a:solidFill>
                  <a:schemeClr val="tx1"/>
                </a:solidFill>
                <a:latin typeface="Arial" panose="020B0604020202020204" pitchFamily="34" charset="0"/>
                <a:cs typeface="Arial" panose="020B0604020202020204" pitchFamily="34" charset="0"/>
              </a:rPr>
              <a:t>Es ist unglaublich, wie viele Jugendliche Drogen nehmen.</a:t>
            </a:r>
          </a:p>
          <a:p>
            <a:pPr lvl="0" algn="l"/>
            <a:r>
              <a:rPr lang="de-DE" sz="2800" b="1" dirty="0">
                <a:solidFill>
                  <a:schemeClr val="tx1"/>
                </a:solidFill>
                <a:latin typeface="Arial" panose="020B0604020202020204" pitchFamily="34" charset="0"/>
                <a:cs typeface="Arial" panose="020B0604020202020204" pitchFamily="34" charset="0"/>
              </a:rPr>
              <a:t>Und wie viele Kinder unter 4 Jahren sterben.</a:t>
            </a:r>
          </a:p>
          <a:p>
            <a:pPr algn="l"/>
            <a:endParaRPr lang="de-DE"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7530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Das globale Problem Drogen</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r>
              <a:rPr lang="de-DE" sz="3200" b="1" dirty="0" smtClean="0">
                <a:solidFill>
                  <a:srgbClr val="7030A0"/>
                </a:solidFill>
                <a:latin typeface="Arial" panose="020B0604020202020204" pitchFamily="34" charset="0"/>
                <a:cs typeface="Arial" panose="020B0604020202020204" pitchFamily="34" charset="0"/>
              </a:rPr>
              <a:t>Drogen und Kriminalität</a:t>
            </a:r>
          </a:p>
          <a:p>
            <a:pPr algn="l"/>
            <a:r>
              <a:rPr lang="de-DE" sz="3200" b="1" dirty="0" smtClean="0">
                <a:solidFill>
                  <a:schemeClr val="tx1"/>
                </a:solidFill>
                <a:latin typeface="Arial" panose="020B0604020202020204" pitchFamily="34" charset="0"/>
                <a:cs typeface="Arial" panose="020B0604020202020204" pitchFamily="34" charset="0"/>
              </a:rPr>
              <a:t>Der Amerikanische DEA (Drug </a:t>
            </a:r>
            <a:r>
              <a:rPr lang="de-DE" sz="3200" b="1" dirty="0" err="1" smtClean="0">
                <a:solidFill>
                  <a:schemeClr val="tx1"/>
                </a:solidFill>
                <a:latin typeface="Arial" panose="020B0604020202020204" pitchFamily="34" charset="0"/>
                <a:cs typeface="Arial" panose="020B0604020202020204" pitchFamily="34" charset="0"/>
              </a:rPr>
              <a:t>Enforcement</a:t>
            </a:r>
            <a:r>
              <a:rPr lang="de-DE" sz="3200" b="1" dirty="0" smtClean="0">
                <a:solidFill>
                  <a:schemeClr val="tx1"/>
                </a:solidFill>
                <a:latin typeface="Arial" panose="020B0604020202020204" pitchFamily="34" charset="0"/>
                <a:cs typeface="Arial" panose="020B0604020202020204" pitchFamily="34" charset="0"/>
              </a:rPr>
              <a:t> Administration- </a:t>
            </a:r>
            <a:r>
              <a:rPr lang="ru-RU" sz="3200" b="1" dirty="0" smtClean="0">
                <a:solidFill>
                  <a:schemeClr val="tx1"/>
                </a:solidFill>
                <a:latin typeface="Arial" panose="020B0604020202020204" pitchFamily="34" charset="0"/>
                <a:cs typeface="Arial" panose="020B0604020202020204" pitchFamily="34" charset="0"/>
              </a:rPr>
              <a:t>управление по борьбе с наркотиками</a:t>
            </a:r>
            <a:r>
              <a:rPr lang="de-DE" sz="3200" b="1" dirty="0" smtClean="0">
                <a:solidFill>
                  <a:schemeClr val="tx1"/>
                </a:solidFill>
                <a:latin typeface="Arial" panose="020B0604020202020204" pitchFamily="34" charset="0"/>
                <a:cs typeface="Arial" panose="020B0604020202020204" pitchFamily="34" charset="0"/>
              </a:rPr>
              <a:t>) hat gesagt, dass Kolumbianischer Kokain mehr Menschen pro Monat tötet als </a:t>
            </a:r>
            <a:r>
              <a:rPr lang="de-DE" sz="3200" b="1" dirty="0" err="1" smtClean="0">
                <a:solidFill>
                  <a:schemeClr val="tx1"/>
                </a:solidFill>
                <a:latin typeface="Arial" panose="020B0604020202020204" pitchFamily="34" charset="0"/>
                <a:cs typeface="Arial" panose="020B0604020202020204" pitchFamily="34" charset="0"/>
              </a:rPr>
              <a:t>gewalltätige</a:t>
            </a:r>
            <a:r>
              <a:rPr lang="de-DE" sz="3200" b="1" dirty="0" smtClean="0">
                <a:solidFill>
                  <a:schemeClr val="tx1"/>
                </a:solidFill>
                <a:latin typeface="Arial" panose="020B0604020202020204" pitchFamily="34" charset="0"/>
                <a:cs typeface="Arial" panose="020B0604020202020204" pitchFamily="34" charset="0"/>
              </a:rPr>
              <a:t> Verbrechen in der Welt.</a:t>
            </a:r>
          </a:p>
          <a:p>
            <a:pPr algn="l"/>
            <a:r>
              <a:rPr lang="de-DE" sz="3200" b="1" dirty="0" smtClean="0">
                <a:solidFill>
                  <a:schemeClr val="tx1"/>
                </a:solidFill>
                <a:latin typeface="Arial" panose="020B0604020202020204" pitchFamily="34" charset="0"/>
                <a:cs typeface="Arial" panose="020B0604020202020204" pitchFamily="34" charset="0"/>
              </a:rPr>
              <a:t>Jedes Jahr sterben viele Jugendliche auf der Straße als Folge.</a:t>
            </a:r>
          </a:p>
          <a:p>
            <a:r>
              <a:rPr lang="de-DE" sz="3200" b="1" dirty="0" smtClean="0">
                <a:solidFill>
                  <a:srgbClr val="7030A0"/>
                </a:solidFill>
                <a:latin typeface="Arial" panose="020B0604020202020204" pitchFamily="34" charset="0"/>
                <a:cs typeface="Arial" panose="020B0604020202020204" pitchFamily="34" charset="0"/>
              </a:rPr>
              <a:t>Illegale und legale Drogen</a:t>
            </a:r>
          </a:p>
          <a:p>
            <a:pPr algn="l"/>
            <a:r>
              <a:rPr lang="de-DE" sz="3200" b="1" dirty="0" smtClean="0">
                <a:solidFill>
                  <a:schemeClr val="tx1"/>
                </a:solidFill>
                <a:latin typeface="Arial" panose="020B0604020202020204" pitchFamily="34" charset="0"/>
                <a:cs typeface="Arial" panose="020B0604020202020204" pitchFamily="34" charset="0"/>
              </a:rPr>
              <a:t>Zu den legalen Drogen werden Nikotin, Alkohol und Kaffee gezählt. Zu den illegalen Drogen zählen LSD, Kokain, Heroin, Ecstasy.</a:t>
            </a:r>
          </a:p>
        </p:txBody>
      </p:sp>
    </p:spTree>
    <p:extLst>
      <p:ext uri="{BB962C8B-B14F-4D97-AF65-F5344CB8AC3E}">
        <p14:creationId xmlns:p14="http://schemas.microsoft.com/office/powerpoint/2010/main" val="238430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Das globale Problem Drogen</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algn="l"/>
            <a:r>
              <a:rPr lang="de-DE" sz="3200" b="1" dirty="0">
                <a:solidFill>
                  <a:srgbClr val="333333"/>
                </a:solidFill>
                <a:latin typeface="Arial" panose="020B0604020202020204" pitchFamily="34" charset="0"/>
              </a:rPr>
              <a:t>Mit der zunehmenden wirtschaftlichen Globalisierung und der Entstehung zahlreicher neuer offener Märkte seit Beginn der 90er Jahre hat auch der weltweite Handel mit illegalen Gütern stark zugenommen. Dazu gehören der globale Handel mit Waffen, Menschen, gefälschten Produkten oder </a:t>
            </a:r>
            <a:r>
              <a:rPr lang="de-DE" sz="3200" b="1" dirty="0">
                <a:solidFill>
                  <a:srgbClr val="550055"/>
                </a:solidFill>
                <a:latin typeface="Arial" panose="020B0604020202020204" pitchFamily="34" charset="0"/>
                <a:hlinkClick r:id="rId2" tooltip="Drogen"/>
              </a:rPr>
              <a:t>Drogen</a:t>
            </a:r>
            <a:r>
              <a:rPr lang="de-DE" sz="3200" b="1" dirty="0">
                <a:solidFill>
                  <a:srgbClr val="333333"/>
                </a:solidFill>
                <a:latin typeface="Arial" panose="020B0604020202020204" pitchFamily="34" charset="0"/>
              </a:rPr>
              <a:t>. Transnationales organisiertes Verbrechen ist ein globales Problem, das als negativer externer Effekt des zunehmenden weltweiten Güterhandels entsteht. Der Drogenhandel ist das umsatzstärkste Segment in der „Schattenglobalisierung“ und hat sich für zahlreiche Staaten inzwischen zu einer handfesten Sicherheitsbedrohung entwickelt.</a:t>
            </a:r>
            <a:endParaRPr lang="de-DE" sz="32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2495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pPr algn="ctr"/>
            <a:r>
              <a:rPr lang="de-DE" sz="3600" b="1" dirty="0" smtClean="0">
                <a:solidFill>
                  <a:schemeClr val="bg1"/>
                </a:solidFill>
                <a:latin typeface="Arial" panose="020B0604020202020204" pitchFamily="34" charset="0"/>
                <a:cs typeface="Arial" panose="020B0604020202020204" pitchFamily="34" charset="0"/>
              </a:rPr>
              <a:t>Lesen Sie den Text</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lnSpcReduction="10000"/>
          </a:bodyPr>
          <a:lstStyle/>
          <a:p>
            <a:r>
              <a:rPr lang="de-DE" sz="3200" b="1" dirty="0" smtClean="0">
                <a:solidFill>
                  <a:srgbClr val="7030A0"/>
                </a:solidFill>
                <a:latin typeface="Arial" panose="020B0604020202020204" pitchFamily="34" charset="0"/>
                <a:cs typeface="Arial" panose="020B0604020202020204" pitchFamily="34" charset="0"/>
              </a:rPr>
              <a:t>Drogenjagd</a:t>
            </a:r>
          </a:p>
          <a:p>
            <a:pPr algn="l">
              <a:lnSpc>
                <a:spcPct val="110000"/>
              </a:lnSpc>
              <a:spcBef>
                <a:spcPts val="0"/>
              </a:spcBef>
            </a:pPr>
            <a:r>
              <a:rPr lang="de-DE" sz="2600" dirty="0">
                <a:latin typeface="Arial" panose="020B0604020202020204" pitchFamily="34" charset="0"/>
                <a:cs typeface="Arial" panose="020B0604020202020204" pitchFamily="34" charset="0"/>
              </a:rPr>
              <a:t>Freitag, 19.00 Uhr. Hinter beginnt seinen Dienst an der Grenze. Er </a:t>
            </a:r>
            <a:r>
              <a:rPr lang="de-DE" sz="2600" dirty="0" smtClean="0">
                <a:latin typeface="Arial" panose="020B0604020202020204" pitchFamily="34" charset="0"/>
                <a:cs typeface="Arial" panose="020B0604020202020204" pitchFamily="34" charset="0"/>
              </a:rPr>
              <a:t>verdient beim </a:t>
            </a:r>
            <a:r>
              <a:rPr lang="de-DE" sz="2600" dirty="0">
                <a:latin typeface="Arial" panose="020B0604020202020204" pitchFamily="34" charset="0"/>
                <a:cs typeface="Arial" panose="020B0604020202020204" pitchFamily="34" charset="0"/>
              </a:rPr>
              <a:t>Zoll 115 Euro im Monat. Die bekommt er von seinem Chef, </a:t>
            </a:r>
            <a:r>
              <a:rPr lang="de-DE" sz="2600" dirty="0" smtClean="0">
                <a:latin typeface="Arial" panose="020B0604020202020204" pitchFamily="34" charset="0"/>
                <a:cs typeface="Arial" panose="020B0604020202020204" pitchFamily="34" charset="0"/>
              </a:rPr>
              <a:t>Dieter Alberts</a:t>
            </a:r>
            <a:r>
              <a:rPr lang="de-DE" sz="2600" dirty="0">
                <a:latin typeface="Arial" panose="020B0604020202020204" pitchFamily="34" charset="0"/>
                <a:cs typeface="Arial" panose="020B0604020202020204" pitchFamily="34" charset="0"/>
              </a:rPr>
              <a:t>, in Form von Naturalien. Hunter ist ein schwarzer Labrador, ein </a:t>
            </a:r>
            <a:r>
              <a:rPr lang="de-DE" sz="2600" dirty="0" smtClean="0">
                <a:latin typeface="Arial" panose="020B0604020202020204" pitchFamily="34" charset="0"/>
                <a:cs typeface="Arial" panose="020B0604020202020204" pitchFamily="34" charset="0"/>
              </a:rPr>
              <a:t>ausgebildeter Drogenspurhund</a:t>
            </a:r>
            <a:r>
              <a:rPr lang="de-DE" sz="2600" dirty="0">
                <a:latin typeface="Arial" panose="020B0604020202020204" pitchFamily="34" charset="0"/>
                <a:cs typeface="Arial" panose="020B0604020202020204" pitchFamily="34" charset="0"/>
              </a:rPr>
              <a:t>. Er unterstutzt Alberts bei der Suche </a:t>
            </a:r>
            <a:r>
              <a:rPr lang="de-DE" sz="2600" dirty="0" smtClean="0">
                <a:latin typeface="Arial" panose="020B0604020202020204" pitchFamily="34" charset="0"/>
                <a:cs typeface="Arial" panose="020B0604020202020204" pitchFamily="34" charset="0"/>
              </a:rPr>
              <a:t>nach Drogenkurieren</a:t>
            </a:r>
            <a:r>
              <a:rPr lang="de-DE" sz="2600" dirty="0">
                <a:latin typeface="Arial" panose="020B0604020202020204" pitchFamily="34" charset="0"/>
                <a:cs typeface="Arial" panose="020B0604020202020204" pitchFamily="34" charset="0"/>
              </a:rPr>
              <a:t>.</a:t>
            </a:r>
          </a:p>
          <a:p>
            <a:pPr algn="l">
              <a:lnSpc>
                <a:spcPct val="110000"/>
              </a:lnSpc>
              <a:spcBef>
                <a:spcPts val="0"/>
              </a:spcBef>
            </a:pPr>
            <a:r>
              <a:rPr lang="de-DE" sz="2600" dirty="0">
                <a:latin typeface="Arial" panose="020B0604020202020204" pitchFamily="34" charset="0"/>
                <a:cs typeface="Arial" panose="020B0604020202020204" pitchFamily="34" charset="0"/>
              </a:rPr>
              <a:t>Und so hat man Hunter ausgebildet: Er durfte hinter Tennisballen herjagen,</a:t>
            </a:r>
          </a:p>
          <a:p>
            <a:pPr algn="l">
              <a:lnSpc>
                <a:spcPct val="110000"/>
              </a:lnSpc>
              <a:spcBef>
                <a:spcPts val="0"/>
              </a:spcBef>
            </a:pPr>
            <a:r>
              <a:rPr lang="de-DE" sz="2600" dirty="0">
                <a:latin typeface="Arial" panose="020B0604020202020204" pitchFamily="34" charset="0"/>
                <a:cs typeface="Arial" panose="020B0604020202020204" pitchFamily="34" charset="0"/>
              </a:rPr>
              <a:t>die nach Drogen rochen. Seitdem sind Drogen und Spielen in seinem</a:t>
            </a:r>
          </a:p>
          <a:p>
            <a:pPr algn="l">
              <a:lnSpc>
                <a:spcPct val="110000"/>
              </a:lnSpc>
              <a:spcBef>
                <a:spcPts val="0"/>
              </a:spcBef>
            </a:pPr>
            <a:r>
              <a:rPr lang="de-DE" sz="2600" dirty="0">
                <a:latin typeface="Arial" panose="020B0604020202020204" pitchFamily="34" charset="0"/>
                <a:cs typeface="Arial" panose="020B0604020202020204" pitchFamily="34" charset="0"/>
              </a:rPr>
              <a:t>Kopf eins. Alberts versichert, dass man dem Tier keine Drogen gegeben hat.</a:t>
            </a:r>
          </a:p>
          <a:p>
            <a:pPr algn="l">
              <a:lnSpc>
                <a:spcPct val="110000"/>
              </a:lnSpc>
              <a:spcBef>
                <a:spcPts val="0"/>
              </a:spcBef>
            </a:pPr>
            <a:r>
              <a:rPr lang="de-DE" sz="2600" dirty="0">
                <a:latin typeface="Arial" panose="020B0604020202020204" pitchFamily="34" charset="0"/>
                <a:cs typeface="Arial" panose="020B0604020202020204" pitchFamily="34" charset="0"/>
              </a:rPr>
              <a:t>Ein weit verbreitetes </a:t>
            </a:r>
            <a:r>
              <a:rPr lang="de-DE" sz="2600" dirty="0" smtClean="0">
                <a:latin typeface="Arial" panose="020B0604020202020204" pitchFamily="34" charset="0"/>
                <a:cs typeface="Arial" panose="020B0604020202020204" pitchFamily="34" charset="0"/>
              </a:rPr>
              <a:t>Gerücht</a:t>
            </a:r>
            <a:r>
              <a:rPr lang="de-DE" sz="2600" dirty="0">
                <a:latin typeface="Arial" panose="020B0604020202020204" pitchFamily="34" charset="0"/>
                <a:cs typeface="Arial" panose="020B0604020202020204" pitchFamily="34" charset="0"/>
              </a:rPr>
              <a:t>. An diesem Freitagabend haben die</a:t>
            </a:r>
          </a:p>
          <a:p>
            <a:pPr algn="l">
              <a:lnSpc>
                <a:spcPct val="110000"/>
              </a:lnSpc>
              <a:spcBef>
                <a:spcPts val="0"/>
              </a:spcBef>
            </a:pPr>
            <a:r>
              <a:rPr lang="de-DE" sz="2600" dirty="0">
                <a:latin typeface="Arial" panose="020B0604020202020204" pitchFamily="34" charset="0"/>
                <a:cs typeface="Arial" panose="020B0604020202020204" pitchFamily="34" charset="0"/>
              </a:rPr>
              <a:t>Drogenfahnder schon beim zweiten kontrollierten Wagen Erfolg: Sie finden</a:t>
            </a:r>
          </a:p>
          <a:p>
            <a:pPr algn="l">
              <a:lnSpc>
                <a:spcPct val="110000"/>
              </a:lnSpc>
              <a:spcBef>
                <a:spcPts val="0"/>
              </a:spcBef>
            </a:pPr>
            <a:r>
              <a:rPr lang="de-DE" sz="2600" dirty="0">
                <a:latin typeface="Arial" panose="020B0604020202020204" pitchFamily="34" charset="0"/>
                <a:cs typeface="Arial" panose="020B0604020202020204" pitchFamily="34" charset="0"/>
              </a:rPr>
              <a:t>bei dem 55 </a:t>
            </a:r>
            <a:r>
              <a:rPr lang="de-DE" sz="2600" dirty="0" smtClean="0">
                <a:latin typeface="Arial" panose="020B0604020202020204" pitchFamily="34" charset="0"/>
                <a:cs typeface="Arial" panose="020B0604020202020204" pitchFamily="34" charset="0"/>
              </a:rPr>
              <a:t>jährigen </a:t>
            </a:r>
            <a:r>
              <a:rPr lang="de-DE" sz="2600" dirty="0">
                <a:latin typeface="Arial" panose="020B0604020202020204" pitchFamily="34" charset="0"/>
                <a:cs typeface="Arial" panose="020B0604020202020204" pitchFamily="34" charset="0"/>
              </a:rPr>
              <a:t>Fahrer 150 Gramm Kokain. </a:t>
            </a:r>
            <a:r>
              <a:rPr lang="de-DE" sz="2600" dirty="0" smtClean="0">
                <a:latin typeface="Arial" panose="020B0604020202020204" pitchFamily="34" charset="0"/>
                <a:cs typeface="Arial" panose="020B0604020202020204" pitchFamily="34" charset="0"/>
              </a:rPr>
              <a:t>Geschätzter </a:t>
            </a:r>
            <a:r>
              <a:rPr lang="de-DE" sz="2600" dirty="0" err="1">
                <a:latin typeface="Arial" panose="020B0604020202020204" pitchFamily="34" charset="0"/>
                <a:cs typeface="Arial" panose="020B0604020202020204" pitchFamily="34" charset="0"/>
              </a:rPr>
              <a:t>Eurowert</a:t>
            </a:r>
            <a:r>
              <a:rPr lang="de-DE" sz="2600" dirty="0">
                <a:latin typeface="Arial" panose="020B0604020202020204" pitchFamily="34" charset="0"/>
                <a:cs typeface="Arial" panose="020B0604020202020204" pitchFamily="34" charset="0"/>
              </a:rPr>
              <a:t>: rund</a:t>
            </a:r>
          </a:p>
          <a:p>
            <a:pPr algn="l">
              <a:lnSpc>
                <a:spcPct val="110000"/>
              </a:lnSpc>
              <a:spcBef>
                <a:spcPts val="0"/>
              </a:spcBef>
            </a:pPr>
            <a:r>
              <a:rPr lang="de-DE" sz="2600" dirty="0">
                <a:latin typeface="Arial" panose="020B0604020202020204" pitchFamily="34" charset="0"/>
                <a:cs typeface="Arial" panose="020B0604020202020204" pitchFamily="34" charset="0"/>
              </a:rPr>
              <a:t>40000 Euro. 2000 Euro, </a:t>
            </a:r>
            <a:r>
              <a:rPr lang="de-DE" sz="2600" dirty="0" smtClean="0">
                <a:latin typeface="Arial" panose="020B0604020202020204" pitchFamily="34" charset="0"/>
                <a:cs typeface="Arial" panose="020B0604020202020204" pitchFamily="34" charset="0"/>
              </a:rPr>
              <a:t>erzählt </a:t>
            </a:r>
            <a:r>
              <a:rPr lang="de-DE" sz="2600" dirty="0">
                <a:latin typeface="Arial" panose="020B0604020202020204" pitchFamily="34" charset="0"/>
                <a:cs typeface="Arial" panose="020B0604020202020204" pitchFamily="34" charset="0"/>
              </a:rPr>
              <a:t>er </a:t>
            </a:r>
            <a:r>
              <a:rPr lang="de-DE" sz="2600" dirty="0" smtClean="0">
                <a:latin typeface="Arial" panose="020B0604020202020204" pitchFamily="34" charset="0"/>
                <a:cs typeface="Arial" panose="020B0604020202020204" pitchFamily="34" charset="0"/>
              </a:rPr>
              <a:t>später</a:t>
            </a:r>
            <a:r>
              <a:rPr lang="de-DE" sz="2600" dirty="0">
                <a:latin typeface="Arial" panose="020B0604020202020204" pitchFamily="34" charset="0"/>
                <a:cs typeface="Arial" panose="020B0604020202020204" pitchFamily="34" charset="0"/>
              </a:rPr>
              <a:t>, hat man ihm bezahlt. Ein</a:t>
            </a:r>
          </a:p>
          <a:p>
            <a:pPr algn="l">
              <a:lnSpc>
                <a:spcPct val="110000"/>
              </a:lnSpc>
              <a:spcBef>
                <a:spcPts val="0"/>
              </a:spcBef>
            </a:pPr>
            <a:r>
              <a:rPr lang="de-DE" sz="2600" dirty="0">
                <a:latin typeface="Arial" panose="020B0604020202020204" pitchFamily="34" charset="0"/>
                <a:cs typeface="Arial" panose="020B0604020202020204" pitchFamily="34" charset="0"/>
              </a:rPr>
              <a:t>schlechter Stundenlohn </a:t>
            </a:r>
            <a:r>
              <a:rPr lang="de-DE" sz="2600" dirty="0" smtClean="0">
                <a:latin typeface="Arial" panose="020B0604020202020204" pitchFamily="34" charset="0"/>
                <a:cs typeface="Arial" panose="020B0604020202020204" pitchFamily="34" charset="0"/>
              </a:rPr>
              <a:t>für </a:t>
            </a:r>
            <a:r>
              <a:rPr lang="de-DE" sz="2600" dirty="0">
                <a:latin typeface="Arial" panose="020B0604020202020204" pitchFamily="34" charset="0"/>
                <a:cs typeface="Arial" panose="020B0604020202020204" pitchFamily="34" charset="0"/>
              </a:rPr>
              <a:t>zwei Jahre </a:t>
            </a:r>
            <a:r>
              <a:rPr lang="de-DE" sz="2600" dirty="0" smtClean="0">
                <a:latin typeface="Arial" panose="020B0604020202020204" pitchFamily="34" charset="0"/>
                <a:cs typeface="Arial" panose="020B0604020202020204" pitchFamily="34" charset="0"/>
              </a:rPr>
              <a:t>Gefängnis</a:t>
            </a:r>
            <a:r>
              <a:rPr lang="de-DE" sz="2600" dirty="0">
                <a:latin typeface="Arial" panose="020B0604020202020204" pitchFamily="34" charset="0"/>
                <a:cs typeface="Arial" panose="020B0604020202020204" pitchFamily="34" charset="0"/>
              </a:rPr>
              <a:t>, die ihm in Deutschland</a:t>
            </a:r>
          </a:p>
          <a:p>
            <a:pPr algn="l">
              <a:lnSpc>
                <a:spcPct val="110000"/>
              </a:lnSpc>
              <a:spcBef>
                <a:spcPts val="0"/>
              </a:spcBef>
            </a:pPr>
            <a:r>
              <a:rPr lang="de-DE" sz="2600" dirty="0">
                <a:latin typeface="Arial" panose="020B0604020202020204" pitchFamily="34" charset="0"/>
                <a:cs typeface="Arial" panose="020B0604020202020204" pitchFamily="34" charset="0"/>
              </a:rPr>
              <a:t>drohen.</a:t>
            </a:r>
            <a:endParaRPr lang="de-DE" sz="26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4196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Lesen Sie den Text</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Autofit/>
          </a:bodyPr>
          <a:lstStyle/>
          <a:p>
            <a:pPr algn="l"/>
            <a:r>
              <a:rPr lang="de-DE" sz="2600" dirty="0">
                <a:latin typeface="Arial" panose="020B0604020202020204" pitchFamily="34" charset="0"/>
                <a:cs typeface="Arial" panose="020B0604020202020204" pitchFamily="34" charset="0"/>
              </a:rPr>
              <a:t>Der Beamte im </a:t>
            </a:r>
            <a:r>
              <a:rPr lang="de-DE" sz="2600" dirty="0" smtClean="0">
                <a:latin typeface="Arial" panose="020B0604020202020204" pitchFamily="34" charset="0"/>
                <a:cs typeface="Arial" panose="020B0604020202020204" pitchFamily="34" charset="0"/>
              </a:rPr>
              <a:t>Zollhäuschen </a:t>
            </a:r>
            <a:r>
              <a:rPr lang="de-DE" sz="2600" dirty="0">
                <a:latin typeface="Arial" panose="020B0604020202020204" pitchFamily="34" charset="0"/>
                <a:cs typeface="Arial" panose="020B0604020202020204" pitchFamily="34" charset="0"/>
              </a:rPr>
              <a:t>hat einen weiteren Wagen angehalten, </a:t>
            </a:r>
            <a:r>
              <a:rPr lang="de-DE" sz="2600" dirty="0" smtClean="0">
                <a:latin typeface="Arial" panose="020B0604020202020204" pitchFamily="34" charset="0"/>
                <a:cs typeface="Arial" panose="020B0604020202020204" pitchFamily="34" charset="0"/>
              </a:rPr>
              <a:t>ein altersschwaches </a:t>
            </a:r>
            <a:r>
              <a:rPr lang="de-DE" sz="2600" dirty="0">
                <a:latin typeface="Arial" panose="020B0604020202020204" pitchFamily="34" charset="0"/>
                <a:cs typeface="Arial" panose="020B0604020202020204" pitchFamily="34" charset="0"/>
              </a:rPr>
              <a:t>Auto mit vier jungen Freaks. Bei der Durchsuchung findet </a:t>
            </a:r>
            <a:r>
              <a:rPr lang="de-DE" sz="2600" dirty="0" smtClean="0">
                <a:latin typeface="Arial" panose="020B0604020202020204" pitchFamily="34" charset="0"/>
                <a:cs typeface="Arial" panose="020B0604020202020204" pitchFamily="34" charset="0"/>
              </a:rPr>
              <a:t>er den </a:t>
            </a:r>
            <a:r>
              <a:rPr lang="de-DE" sz="2600" dirty="0">
                <a:latin typeface="Arial" panose="020B0604020202020204" pitchFamily="34" charset="0"/>
                <a:cs typeface="Arial" panose="020B0604020202020204" pitchFamily="34" charset="0"/>
              </a:rPr>
              <a:t>Aufkleber eines </a:t>
            </a:r>
            <a:r>
              <a:rPr lang="de-DE" sz="2600" dirty="0" smtClean="0">
                <a:latin typeface="Arial" panose="020B0604020202020204" pitchFamily="34" charset="0"/>
                <a:cs typeface="Arial" panose="020B0604020202020204" pitchFamily="34" charset="0"/>
              </a:rPr>
              <a:t>holländischen </a:t>
            </a:r>
            <a:r>
              <a:rPr lang="de-DE" sz="2600" dirty="0" err="1" smtClean="0">
                <a:latin typeface="Arial" panose="020B0604020202020204" pitchFamily="34" charset="0"/>
                <a:cs typeface="Arial" panose="020B0604020202020204" pitchFamily="34" charset="0"/>
              </a:rPr>
              <a:t>Koffieshops</a:t>
            </a:r>
            <a:r>
              <a:rPr lang="de-DE" sz="2600" dirty="0">
                <a:latin typeface="Arial" panose="020B0604020202020204" pitchFamily="34" charset="0"/>
                <a:cs typeface="Arial" panose="020B0604020202020204" pitchFamily="34" charset="0"/>
              </a:rPr>
              <a:t>. Dort wird </a:t>
            </a:r>
            <a:r>
              <a:rPr lang="de-DE" sz="2600" b="1" dirty="0" smtClean="0">
                <a:latin typeface="Arial" panose="020B0604020202020204" pitchFamily="34" charset="0"/>
                <a:cs typeface="Arial" panose="020B0604020202020204" pitchFamily="34" charset="0"/>
              </a:rPr>
              <a:t>Haschisch </a:t>
            </a:r>
            <a:r>
              <a:rPr lang="de-DE" sz="2600" dirty="0" smtClean="0">
                <a:latin typeface="Arial" panose="020B0604020202020204" pitchFamily="34" charset="0"/>
                <a:cs typeface="Arial" panose="020B0604020202020204" pitchFamily="34" charset="0"/>
              </a:rPr>
              <a:t>verkauft</a:t>
            </a:r>
            <a:r>
              <a:rPr lang="de-DE" sz="2600" dirty="0">
                <a:latin typeface="Arial" panose="020B0604020202020204" pitchFamily="34" charset="0"/>
                <a:cs typeface="Arial" panose="020B0604020202020204" pitchFamily="34" charset="0"/>
              </a:rPr>
              <a:t>. Das ist zurzeit straffrei. Die Regelung gilt eigentlich nur </a:t>
            </a:r>
            <a:r>
              <a:rPr lang="de-DE" sz="2600" dirty="0" smtClean="0">
                <a:latin typeface="Arial" panose="020B0604020202020204" pitchFamily="34" charset="0"/>
                <a:cs typeface="Arial" panose="020B0604020202020204" pitchFamily="34" charset="0"/>
              </a:rPr>
              <a:t>für Niederländer</a:t>
            </a:r>
            <a:r>
              <a:rPr lang="de-DE" sz="2600" dirty="0">
                <a:latin typeface="Arial" panose="020B0604020202020204" pitchFamily="34" charset="0"/>
                <a:cs typeface="Arial" panose="020B0604020202020204" pitchFamily="34" charset="0"/>
              </a:rPr>
              <a:t>. Doch auch die Deutschen kommen her und bedienen sich</a:t>
            </a:r>
            <a:r>
              <a:rPr lang="de-DE" sz="2600" dirty="0" smtClean="0">
                <a:latin typeface="Arial" panose="020B0604020202020204" pitchFamily="34" charset="0"/>
                <a:cs typeface="Arial" panose="020B0604020202020204" pitchFamily="34" charset="0"/>
              </a:rPr>
              <a:t>. „Das </a:t>
            </a:r>
            <a:r>
              <a:rPr lang="de-DE" sz="2600" dirty="0">
                <a:latin typeface="Arial" panose="020B0604020202020204" pitchFamily="34" charset="0"/>
                <a:cs typeface="Arial" panose="020B0604020202020204" pitchFamily="34" charset="0"/>
              </a:rPr>
              <a:t>sind </a:t>
            </a:r>
            <a:r>
              <a:rPr lang="de-DE" sz="2600" dirty="0" smtClean="0">
                <a:latin typeface="Arial" panose="020B0604020202020204" pitchFamily="34" charset="0"/>
                <a:cs typeface="Arial" panose="020B0604020202020204" pitchFamily="34" charset="0"/>
              </a:rPr>
              <a:t>höchstens 1-Gramm-Leute“, </a:t>
            </a:r>
            <a:r>
              <a:rPr lang="de-DE" sz="2600" dirty="0">
                <a:latin typeface="Arial" panose="020B0604020202020204" pitchFamily="34" charset="0"/>
                <a:cs typeface="Arial" panose="020B0604020202020204" pitchFamily="34" charset="0"/>
              </a:rPr>
              <a:t>meint Experte Alberts. Doch </a:t>
            </a:r>
            <a:r>
              <a:rPr lang="de-DE" sz="2600" dirty="0" smtClean="0">
                <a:latin typeface="Arial" panose="020B0604020202020204" pitchFamily="34" charset="0"/>
                <a:cs typeface="Arial" panose="020B0604020202020204" pitchFamily="34" charset="0"/>
              </a:rPr>
              <a:t>der junge </a:t>
            </a:r>
            <a:r>
              <a:rPr lang="de-DE" sz="2600" dirty="0">
                <a:latin typeface="Arial" panose="020B0604020202020204" pitchFamily="34" charset="0"/>
                <a:cs typeface="Arial" panose="020B0604020202020204" pitchFamily="34" charset="0"/>
              </a:rPr>
              <a:t>Kollege sucht weiter. Erst nach einer Stunde gibt er auf</a:t>
            </a:r>
            <a:r>
              <a:rPr lang="de-DE" sz="2600" dirty="0" smtClean="0">
                <a:latin typeface="Arial" panose="020B0604020202020204" pitchFamily="34" charset="0"/>
                <a:cs typeface="Arial" panose="020B0604020202020204" pitchFamily="34" charset="0"/>
              </a:rPr>
              <a:t>.</a:t>
            </a:r>
            <a:r>
              <a:rPr lang="de-DE" sz="2600" dirty="0">
                <a:latin typeface="TimesNewRomanPSMT"/>
              </a:rPr>
              <a:t> Freaks als die klassischen Drogenkuriere – das gibt es nur noch selten.</a:t>
            </a:r>
          </a:p>
          <a:p>
            <a:pPr algn="l"/>
            <a:r>
              <a:rPr lang="de-DE" sz="2600" dirty="0">
                <a:latin typeface="Arial" panose="020B0604020202020204" pitchFamily="34" charset="0"/>
                <a:cs typeface="Arial" panose="020B0604020202020204" pitchFamily="34" charset="0"/>
              </a:rPr>
              <a:t>Beamte, Kaufleute, Soldaten, Hausfrauen, Lehrer – die Schmuggler </a:t>
            </a:r>
            <a:r>
              <a:rPr lang="de-DE" sz="2600" dirty="0" smtClean="0">
                <a:latin typeface="Arial" panose="020B0604020202020204" pitchFamily="34" charset="0"/>
                <a:cs typeface="Arial" panose="020B0604020202020204" pitchFamily="34" charset="0"/>
              </a:rPr>
              <a:t>gehören allen </a:t>
            </a:r>
            <a:r>
              <a:rPr lang="de-DE" sz="2600" dirty="0">
                <a:latin typeface="Arial" panose="020B0604020202020204" pitchFamily="34" charset="0"/>
                <a:cs typeface="Arial" panose="020B0604020202020204" pitchFamily="34" charset="0"/>
              </a:rPr>
              <a:t>sozialen Schichten an. Meistens sind es Leute mit </a:t>
            </a:r>
            <a:r>
              <a:rPr lang="de-DE" sz="2600" dirty="0" smtClean="0">
                <a:latin typeface="Arial" panose="020B0604020202020204" pitchFamily="34" charset="0"/>
                <a:cs typeface="Arial" panose="020B0604020202020204" pitchFamily="34" charset="0"/>
              </a:rPr>
              <a:t>finanziellen Problemen</a:t>
            </a:r>
            <a:r>
              <a:rPr lang="de-DE" sz="2600" dirty="0">
                <a:latin typeface="Arial" panose="020B0604020202020204" pitchFamily="34" charset="0"/>
                <a:cs typeface="Arial" panose="020B0604020202020204" pitchFamily="34" charset="0"/>
              </a:rPr>
              <a:t>. Die Drogenfahnder </a:t>
            </a:r>
            <a:r>
              <a:rPr lang="de-DE" sz="2600" dirty="0" smtClean="0">
                <a:latin typeface="Arial" panose="020B0604020202020204" pitchFamily="34" charset="0"/>
                <a:cs typeface="Arial" panose="020B0604020202020204" pitchFamily="34" charset="0"/>
              </a:rPr>
              <a:t>müssen </a:t>
            </a:r>
            <a:r>
              <a:rPr lang="de-DE" sz="2600" dirty="0">
                <a:latin typeface="Arial" panose="020B0604020202020204" pitchFamily="34" charset="0"/>
                <a:cs typeface="Arial" panose="020B0604020202020204" pitchFamily="34" charset="0"/>
              </a:rPr>
              <a:t>sich auf ihre Erfahrung verlassen </a:t>
            </a:r>
            <a:r>
              <a:rPr lang="de-DE" sz="2600" dirty="0" smtClean="0">
                <a:latin typeface="Arial" panose="020B0604020202020204" pitchFamily="34" charset="0"/>
                <a:cs typeface="Arial" panose="020B0604020202020204" pitchFamily="34" charset="0"/>
              </a:rPr>
              <a:t>– und </a:t>
            </a:r>
            <a:r>
              <a:rPr lang="de-DE" sz="2600" dirty="0">
                <a:latin typeface="Arial" panose="020B0604020202020204" pitchFamily="34" charset="0"/>
                <a:cs typeface="Arial" panose="020B0604020202020204" pitchFamily="34" charset="0"/>
              </a:rPr>
              <a:t>auf Hunter. Zwischen 300 und 400 Kuriere haben Alberts und </a:t>
            </a:r>
            <a:r>
              <a:rPr lang="de-DE" sz="2600" dirty="0" smtClean="0">
                <a:latin typeface="Arial" panose="020B0604020202020204" pitchFamily="34" charset="0"/>
                <a:cs typeface="Arial" panose="020B0604020202020204" pitchFamily="34" charset="0"/>
              </a:rPr>
              <a:t>sein Kollege </a:t>
            </a:r>
            <a:r>
              <a:rPr lang="de-DE" sz="2600" dirty="0">
                <a:latin typeface="Arial" panose="020B0604020202020204" pitchFamily="34" charset="0"/>
                <a:cs typeface="Arial" panose="020B0604020202020204" pitchFamily="34" charset="0"/>
              </a:rPr>
              <a:t>jedes Jahr gefangen. </a:t>
            </a:r>
            <a:r>
              <a:rPr lang="de-DE" sz="2600" dirty="0" smtClean="0">
                <a:latin typeface="Arial" panose="020B0604020202020204" pitchFamily="34" charset="0"/>
                <a:cs typeface="Arial" panose="020B0604020202020204" pitchFamily="34" charset="0"/>
              </a:rPr>
              <a:t>„Manche </a:t>
            </a:r>
            <a:r>
              <a:rPr lang="de-DE" sz="2600" dirty="0">
                <a:latin typeface="Arial" panose="020B0604020202020204" pitchFamily="34" charset="0"/>
                <a:cs typeface="Arial" panose="020B0604020202020204" pitchFamily="34" charset="0"/>
              </a:rPr>
              <a:t>waren einfach zu </a:t>
            </a:r>
            <a:r>
              <a:rPr lang="de-DE" sz="2600" dirty="0" smtClean="0">
                <a:latin typeface="Arial" panose="020B0604020202020204" pitchFamily="34" charset="0"/>
                <a:cs typeface="Arial" panose="020B0604020202020204" pitchFamily="34" charset="0"/>
              </a:rPr>
              <a:t>dumm“, meint Alberts</a:t>
            </a:r>
            <a:r>
              <a:rPr lang="de-DE" sz="2600" dirty="0">
                <a:latin typeface="Arial" panose="020B0604020202020204" pitchFamily="34" charset="0"/>
                <a:cs typeface="Arial" panose="020B0604020202020204" pitchFamily="34" charset="0"/>
              </a:rPr>
              <a:t>. Wie der Kurier, der Skier auf dem Wagendach hatte. </a:t>
            </a:r>
            <a:endParaRPr lang="de-DE" sz="26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0074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0"/>
            <a:ext cx="11530013" cy="614363"/>
          </a:xfrm>
          <a:solidFill>
            <a:srgbClr val="00B0F0"/>
          </a:solidFill>
        </p:spPr>
        <p:txBody>
          <a:bodyPr>
            <a:normAutofit/>
          </a:bodyPr>
          <a:lstStyle/>
          <a:p>
            <a:r>
              <a:rPr lang="de-DE" sz="3600" b="1" dirty="0">
                <a:solidFill>
                  <a:prstClr val="white"/>
                </a:solidFill>
                <a:latin typeface="Arial" panose="020B0604020202020204" pitchFamily="34" charset="0"/>
                <a:cs typeface="Arial" panose="020B0604020202020204" pitchFamily="34" charset="0"/>
              </a:rPr>
              <a:t>Lesen Sie den Text</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614363"/>
            <a:ext cx="11530013" cy="6043612"/>
          </a:xfrm>
          <a:ln w="28575"/>
        </p:spPr>
        <p:style>
          <a:lnRef idx="2">
            <a:schemeClr val="accent3"/>
          </a:lnRef>
          <a:fillRef idx="1">
            <a:schemeClr val="lt1"/>
          </a:fillRef>
          <a:effectRef idx="0">
            <a:schemeClr val="accent3"/>
          </a:effectRef>
          <a:fontRef idx="minor">
            <a:schemeClr val="dk1"/>
          </a:fontRef>
        </p:style>
        <p:txBody>
          <a:bodyPr>
            <a:normAutofit/>
          </a:bodyPr>
          <a:lstStyle/>
          <a:p>
            <a:pPr lvl="0" algn="l"/>
            <a:r>
              <a:rPr lang="de-DE" sz="2800" dirty="0">
                <a:solidFill>
                  <a:prstClr val="black"/>
                </a:solidFill>
                <a:latin typeface="Arial" panose="020B0604020202020204" pitchFamily="34" charset="0"/>
                <a:cs typeface="Arial" panose="020B0604020202020204" pitchFamily="34" charset="0"/>
              </a:rPr>
              <a:t>Als Alberts den Italiener fragte, was er in Holland gemacht hatte, sagte der: </a:t>
            </a:r>
            <a:r>
              <a:rPr lang="de-DE" sz="2800" dirty="0" smtClean="0">
                <a:solidFill>
                  <a:prstClr val="black"/>
                </a:solidFill>
                <a:latin typeface="Arial" panose="020B0604020202020204" pitchFamily="34" charset="0"/>
                <a:cs typeface="Arial" panose="020B0604020202020204" pitchFamily="34" charset="0"/>
              </a:rPr>
              <a:t>„</a:t>
            </a:r>
            <a:r>
              <a:rPr lang="de-DE" sz="2800" dirty="0">
                <a:solidFill>
                  <a:prstClr val="black"/>
                </a:solidFill>
                <a:latin typeface="Arial" panose="020B0604020202020204" pitchFamily="34" charset="0"/>
                <a:cs typeface="Arial" panose="020B0604020202020204" pitchFamily="34" charset="0"/>
              </a:rPr>
              <a:t>S</a:t>
            </a:r>
            <a:r>
              <a:rPr lang="de-DE" sz="2800" dirty="0" smtClean="0">
                <a:solidFill>
                  <a:prstClr val="black"/>
                </a:solidFill>
                <a:latin typeface="Arial" panose="020B0604020202020204" pitchFamily="34" charset="0"/>
                <a:cs typeface="Arial" panose="020B0604020202020204" pitchFamily="34" charset="0"/>
              </a:rPr>
              <a:t>kifahren!“ </a:t>
            </a:r>
            <a:r>
              <a:rPr lang="de-DE" sz="2800" dirty="0">
                <a:solidFill>
                  <a:prstClr val="black"/>
                </a:solidFill>
                <a:latin typeface="Arial" panose="020B0604020202020204" pitchFamily="34" charset="0"/>
                <a:cs typeface="Arial" panose="020B0604020202020204" pitchFamily="34" charset="0"/>
              </a:rPr>
              <a:t>Der Mann hatte Kokain in der Unterhose versteckt. Alberts lacht, als er sich daran erinnert. Die 21 </a:t>
            </a:r>
            <a:r>
              <a:rPr lang="de-DE" sz="2800" dirty="0" smtClean="0">
                <a:solidFill>
                  <a:prstClr val="black"/>
                </a:solidFill>
                <a:latin typeface="Arial" panose="020B0604020202020204" pitchFamily="34" charset="0"/>
                <a:cs typeface="Arial" panose="020B0604020202020204" pitchFamily="34" charset="0"/>
              </a:rPr>
              <a:t>jährige </a:t>
            </a:r>
            <a:r>
              <a:rPr lang="de-DE" sz="2800" dirty="0">
                <a:solidFill>
                  <a:prstClr val="black"/>
                </a:solidFill>
                <a:latin typeface="Arial" panose="020B0604020202020204" pitchFamily="34" charset="0"/>
                <a:cs typeface="Arial" panose="020B0604020202020204" pitchFamily="34" charset="0"/>
              </a:rPr>
              <a:t>Fixerin, die zweimal in der Woche vorbeikam, </a:t>
            </a:r>
            <a:r>
              <a:rPr lang="de-DE" sz="2800" dirty="0" smtClean="0">
                <a:solidFill>
                  <a:prstClr val="black"/>
                </a:solidFill>
                <a:latin typeface="Arial" panose="020B0604020202020204" pitchFamily="34" charset="0"/>
                <a:cs typeface="Arial" panose="020B0604020202020204" pitchFamily="34" charset="0"/>
              </a:rPr>
              <a:t>erzählte </a:t>
            </a:r>
            <a:r>
              <a:rPr lang="de-DE" sz="2800" dirty="0">
                <a:solidFill>
                  <a:prstClr val="black"/>
                </a:solidFill>
                <a:latin typeface="Arial" panose="020B0604020202020204" pitchFamily="34" charset="0"/>
                <a:cs typeface="Arial" panose="020B0604020202020204" pitchFamily="34" charset="0"/>
              </a:rPr>
              <a:t>beim letzten Mal, dass sie AIDS habe. Der Vater eines </a:t>
            </a:r>
            <a:r>
              <a:rPr lang="de-DE" sz="2800" dirty="0" smtClean="0">
                <a:solidFill>
                  <a:prstClr val="black"/>
                </a:solidFill>
                <a:latin typeface="Arial" panose="020B0604020202020204" pitchFamily="34" charset="0"/>
                <a:cs typeface="Arial" panose="020B0604020202020204" pitchFamily="34" charset="0"/>
              </a:rPr>
              <a:t>Drogenabhängigen </a:t>
            </a:r>
            <a:r>
              <a:rPr lang="de-DE" sz="2800" dirty="0">
                <a:solidFill>
                  <a:prstClr val="black"/>
                </a:solidFill>
                <a:latin typeface="Arial" panose="020B0604020202020204" pitchFamily="34" charset="0"/>
                <a:cs typeface="Arial" panose="020B0604020202020204" pitchFamily="34" charset="0"/>
              </a:rPr>
              <a:t>wurde mit Methadon gefangen.</a:t>
            </a:r>
            <a:endParaRPr lang="de-DE" sz="2800" b="1" dirty="0">
              <a:solidFill>
                <a:srgbClr val="7030A0"/>
              </a:solidFill>
              <a:latin typeface="Arial" panose="020B0604020202020204" pitchFamily="34" charset="0"/>
              <a:cs typeface="Arial" panose="020B0604020202020204" pitchFamily="34" charset="0"/>
            </a:endParaRPr>
          </a:p>
          <a:p>
            <a:pPr algn="l">
              <a:lnSpc>
                <a:spcPct val="100000"/>
              </a:lnSpc>
              <a:spcBef>
                <a:spcPts val="0"/>
              </a:spcBef>
            </a:pPr>
            <a:r>
              <a:rPr lang="de-DE" sz="2800" dirty="0">
                <a:latin typeface="Arial" panose="020B0604020202020204" pitchFamily="34" charset="0"/>
                <a:cs typeface="Arial" panose="020B0604020202020204" pitchFamily="34" charset="0"/>
              </a:rPr>
              <a:t>Der Mann hatte </a:t>
            </a:r>
            <a:r>
              <a:rPr lang="de-DE" sz="2800" dirty="0" smtClean="0">
                <a:latin typeface="Arial" panose="020B0604020202020204" pitchFamily="34" charset="0"/>
                <a:cs typeface="Arial" panose="020B0604020202020204" pitchFamily="34" charset="0"/>
              </a:rPr>
              <a:t>bereits sein </a:t>
            </a:r>
            <a:r>
              <a:rPr lang="de-DE" sz="2800" dirty="0">
                <a:latin typeface="Arial" panose="020B0604020202020204" pitchFamily="34" charset="0"/>
                <a:cs typeface="Arial" panose="020B0604020202020204" pitchFamily="34" charset="0"/>
              </a:rPr>
              <a:t>Haus und sein </a:t>
            </a:r>
            <a:r>
              <a:rPr lang="de-DE" sz="2800" dirty="0" smtClean="0">
                <a:latin typeface="Arial" panose="020B0604020202020204" pitchFamily="34" charset="0"/>
                <a:cs typeface="Arial" panose="020B0604020202020204" pitchFamily="34" charset="0"/>
              </a:rPr>
              <a:t>Geschäft </a:t>
            </a:r>
            <a:r>
              <a:rPr lang="de-DE" sz="2800" dirty="0">
                <a:latin typeface="Arial" panose="020B0604020202020204" pitchFamily="34" charset="0"/>
                <a:cs typeface="Arial" panose="020B0604020202020204" pitchFamily="34" charset="0"/>
              </a:rPr>
              <a:t>verkauft, um seinem Sohn diese Ersatzdroge </a:t>
            </a:r>
            <a:r>
              <a:rPr lang="de-DE" sz="2800" dirty="0" smtClean="0">
                <a:latin typeface="Arial" panose="020B0604020202020204" pitchFamily="34" charset="0"/>
                <a:cs typeface="Arial" panose="020B0604020202020204" pitchFamily="34" charset="0"/>
              </a:rPr>
              <a:t>zu kaufen</a:t>
            </a:r>
            <a:r>
              <a:rPr lang="de-DE" sz="2800" dirty="0">
                <a:latin typeface="Arial" panose="020B0604020202020204" pitchFamily="34" charset="0"/>
                <a:cs typeface="Arial" panose="020B0604020202020204" pitchFamily="34" charset="0"/>
              </a:rPr>
              <a:t>. </a:t>
            </a:r>
            <a:r>
              <a:rPr lang="de-DE" sz="2800" dirty="0" smtClean="0">
                <a:latin typeface="Arial" panose="020B0604020202020204" pitchFamily="34" charset="0"/>
                <a:cs typeface="Arial" panose="020B0604020202020204" pitchFamily="34" charset="0"/>
              </a:rPr>
              <a:t>„Wir </a:t>
            </a:r>
            <a:r>
              <a:rPr lang="de-DE" sz="2800" dirty="0">
                <a:latin typeface="Arial" panose="020B0604020202020204" pitchFamily="34" charset="0"/>
                <a:cs typeface="Arial" panose="020B0604020202020204" pitchFamily="34" charset="0"/>
              </a:rPr>
              <a:t>mussten den beiden das Methadon </a:t>
            </a:r>
            <a:r>
              <a:rPr lang="de-DE" sz="2800" dirty="0" smtClean="0">
                <a:latin typeface="Arial" panose="020B0604020202020204" pitchFamily="34" charset="0"/>
                <a:cs typeface="Arial" panose="020B0604020202020204" pitchFamily="34" charset="0"/>
              </a:rPr>
              <a:t>abnehmen“, erklärt </a:t>
            </a:r>
            <a:r>
              <a:rPr lang="de-DE" sz="2800" dirty="0">
                <a:latin typeface="Arial" panose="020B0604020202020204" pitchFamily="34" charset="0"/>
                <a:cs typeface="Arial" panose="020B0604020202020204" pitchFamily="34" charset="0"/>
              </a:rPr>
              <a:t>Alberts</a:t>
            </a:r>
            <a:r>
              <a:rPr lang="de-DE" sz="2800" dirty="0" smtClean="0">
                <a:latin typeface="Arial" panose="020B0604020202020204" pitchFamily="34" charset="0"/>
                <a:cs typeface="Arial" panose="020B0604020202020204" pitchFamily="34" charset="0"/>
              </a:rPr>
              <a:t>, „damit </a:t>
            </a:r>
            <a:r>
              <a:rPr lang="de-DE" sz="2800" dirty="0">
                <a:latin typeface="Arial" panose="020B0604020202020204" pitchFamily="34" charset="0"/>
                <a:cs typeface="Arial" panose="020B0604020202020204" pitchFamily="34" charset="0"/>
              </a:rPr>
              <a:t>war der Sohn gezwungen, wieder Heroin zu </a:t>
            </a:r>
            <a:r>
              <a:rPr lang="de-DE" sz="2800" dirty="0" smtClean="0">
                <a:latin typeface="Arial" panose="020B0604020202020204" pitchFamily="34" charset="0"/>
                <a:cs typeface="Arial" panose="020B0604020202020204" pitchFamily="34" charset="0"/>
              </a:rPr>
              <a:t>nehmen“.</a:t>
            </a:r>
            <a:endParaRPr lang="de-DE" sz="2800" b="1" dirty="0" smtClean="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9544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117</TotalTime>
  <Words>1035</Words>
  <Application>Microsoft Office PowerPoint</Application>
  <PresentationFormat>Широкоэкранный</PresentationFormat>
  <Paragraphs>119</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13</vt:i4>
      </vt:variant>
    </vt:vector>
  </HeadingPairs>
  <TitlesOfParts>
    <vt:vector size="20" baseType="lpstr">
      <vt:lpstr>Arial</vt:lpstr>
      <vt:lpstr>Calibri</vt:lpstr>
      <vt:lpstr>Calibri Light</vt:lpstr>
      <vt:lpstr>TimesNewRomanPSMT</vt:lpstr>
      <vt:lpstr>Wingdings</vt:lpstr>
      <vt:lpstr>Тема Office</vt:lpstr>
      <vt:lpstr>Office Theme</vt:lpstr>
      <vt:lpstr>DEUTSCH</vt:lpstr>
      <vt:lpstr>PLAN DER STUNDE:</vt:lpstr>
      <vt:lpstr>Tatsachen über „Nawrus“</vt:lpstr>
      <vt:lpstr>Das globale Problem Drogen</vt:lpstr>
      <vt:lpstr>Das globale Problem Drogen</vt:lpstr>
      <vt:lpstr>Das globale Problem Drogen</vt:lpstr>
      <vt:lpstr>Lesen Sie den Text</vt:lpstr>
      <vt:lpstr>Lesen Sie den Text</vt:lpstr>
      <vt:lpstr>Lesen Sie den Text</vt:lpstr>
      <vt:lpstr>Richtig/falsch-Übung</vt:lpstr>
      <vt:lpstr>Richtig/falsch-Übung</vt:lpstr>
      <vt:lpstr>Ergänzen Sie die Lücken</vt:lpstr>
      <vt:lpstr>Aufgabe für selbstständige Arbeit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DER STUNDE:</dc:title>
  <dc:creator>Пользователь</dc:creator>
  <cp:lastModifiedBy>User</cp:lastModifiedBy>
  <cp:revision>14</cp:revision>
  <dcterms:created xsi:type="dcterms:W3CDTF">2021-01-24T16:36:38Z</dcterms:created>
  <dcterms:modified xsi:type="dcterms:W3CDTF">2021-01-28T15:19:08Z</dcterms:modified>
</cp:coreProperties>
</file>