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537" r:id="rId3"/>
    <p:sldId id="1538" r:id="rId4"/>
    <p:sldId id="1539" r:id="rId5"/>
    <p:sldId id="1540" r:id="rId6"/>
    <p:sldId id="1541" r:id="rId7"/>
    <p:sldId id="1542" r:id="rId8"/>
    <p:sldId id="1543" r:id="rId9"/>
    <p:sldId id="1544" r:id="rId10"/>
    <p:sldId id="1545" r:id="rId11"/>
    <p:sldId id="1536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18" autoAdjust="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5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2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4.emf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png"/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1" y="2319476"/>
            <a:ext cx="4968552" cy="84309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en-US"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2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876256" y="485239"/>
            <a:ext cx="135924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567" b="1" spc="16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 smtClean="0">
                <a:solidFill>
                  <a:sysClr val="window" lastClr="FFFFFF"/>
                </a:solidFill>
              </a:rPr>
              <a:t>GEOMETRIYA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11" y="1804685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Masalalar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yechish</a:t>
            </a:r>
            <a:endParaRPr lang="ru-RU" sz="3200" b="1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6976" y="915566"/>
                <a:ext cx="8737512" cy="4030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26.7*.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uchidagi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)120° ;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)90° ;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)60°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asosiga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20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30°=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    </m:t>
                      </m:r>
                      <m:f>
                        <m:fPr>
                          <m:ctrlPr>
                            <a:rPr lang="en-US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45°=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⇒    </m:t>
                      </m:r>
                      <m:f>
                        <m:f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76" y="915566"/>
                <a:ext cx="8737512" cy="4030399"/>
              </a:xfrm>
              <a:prstGeom prst="rect">
                <a:avLst/>
              </a:prstGeom>
              <a:blipFill>
                <a:blip r:embed="rId2"/>
                <a:stretch>
                  <a:fillRect l="-697" t="-605" r="-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внобедренный треугольник 6"/>
          <p:cNvSpPr/>
          <p:nvPr/>
        </p:nvSpPr>
        <p:spPr>
          <a:xfrm>
            <a:off x="4872403" y="1974722"/>
            <a:ext cx="2088232" cy="504056"/>
          </a:xfrm>
          <a:prstGeom prst="triangle">
            <a:avLst>
              <a:gd name="adj" fmla="val 487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0"/>
            <a:endCxn id="7" idx="3"/>
          </p:cNvCxnSpPr>
          <p:nvPr/>
        </p:nvCxnSpPr>
        <p:spPr>
          <a:xfrm>
            <a:off x="5889998" y="1974722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14201" y="20303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29841" y="2435649"/>
                <a:ext cx="349646" cy="486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841" y="2435649"/>
                <a:ext cx="349646" cy="486159"/>
              </a:xfrm>
              <a:prstGeom prst="rect">
                <a:avLst/>
              </a:prstGeom>
              <a:blipFill>
                <a:blip r:embed="rId3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165796" y="2429392"/>
                <a:ext cx="349646" cy="486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796" y="2429392"/>
                <a:ext cx="349646" cy="486159"/>
              </a:xfrm>
              <a:prstGeom prst="rect">
                <a:avLst/>
              </a:prstGeom>
              <a:blipFill>
                <a:blip r:embed="rId4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H="1">
            <a:off x="5910488" y="1953453"/>
            <a:ext cx="268382" cy="123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054617" y="1702365"/>
                <a:ext cx="8354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 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17" y="1702365"/>
                <a:ext cx="83548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45546" y="2270752"/>
                <a:ext cx="4555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46" y="2270752"/>
                <a:ext cx="455573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Равнобедренный треугольник 19"/>
          <p:cNvSpPr/>
          <p:nvPr/>
        </p:nvSpPr>
        <p:spPr>
          <a:xfrm>
            <a:off x="5113443" y="3170711"/>
            <a:ext cx="1656184" cy="93060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0" idx="0"/>
            <a:endCxn id="20" idx="3"/>
          </p:cNvCxnSpPr>
          <p:nvPr/>
        </p:nvCxnSpPr>
        <p:spPr>
          <a:xfrm>
            <a:off x="5941535" y="3170711"/>
            <a:ext cx="0" cy="9306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691709" y="35379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6002522" y="3185297"/>
            <a:ext cx="268382" cy="123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178870" y="2985242"/>
                <a:ext cx="623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870" y="2985242"/>
                <a:ext cx="62388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393302" y="4072514"/>
                <a:ext cx="391325" cy="617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302" y="4072514"/>
                <a:ext cx="391325" cy="6174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098444" y="4072513"/>
                <a:ext cx="391325" cy="617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44" y="4072513"/>
                <a:ext cx="391325" cy="617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5165266" y="3831848"/>
                <a:ext cx="51167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266" y="3831848"/>
                <a:ext cx="511679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7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Mustaqil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bajarish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uchun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topshiriq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78-sahifasidagi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26.4-masalaning b </a:t>
            </a: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tartibdagi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5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26.7-masalaning </a:t>
            </a:r>
            <a:r>
              <a:rPr lang="en-US" sz="25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topshirig‘ini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88667" y="843557"/>
                <a:ext cx="8795160" cy="404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25.7 </a:t>
                </a:r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16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7" y="843557"/>
                <a:ext cx="8795160" cy="4044184"/>
              </a:xfrm>
              <a:prstGeom prst="rect">
                <a:avLst/>
              </a:prstGeom>
              <a:blipFill>
                <a:blip r:embed="rId3"/>
                <a:stretch>
                  <a:fillRect l="-1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4"/>
          <p:cNvSpPr txBox="1">
            <a:spLocks/>
          </p:cNvSpPr>
          <p:nvPr/>
        </p:nvSpPr>
        <p:spPr>
          <a:xfrm>
            <a:off x="35496" y="170220"/>
            <a:ext cx="9108501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354188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Masalalar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yechish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3409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26.1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 o‘tkir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30°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800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800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30°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=6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ru-RU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=6∙3=18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=4∙6=24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3409523"/>
              </a:xfrm>
              <a:prstGeom prst="rect">
                <a:avLst/>
              </a:prstGeom>
              <a:blipFill>
                <a:blip r:embed="rId2"/>
                <a:stretch>
                  <a:fillRect l="-1456" t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араллелограмм 3"/>
          <p:cNvSpPr/>
          <p:nvPr/>
        </p:nvSpPr>
        <p:spPr>
          <a:xfrm>
            <a:off x="6300192" y="2499742"/>
            <a:ext cx="2016224" cy="1368152"/>
          </a:xfrm>
          <a:prstGeom prst="parallelogram">
            <a:avLst>
              <a:gd name="adj" fmla="val 40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76256" y="2499742"/>
            <a:ext cx="59135" cy="1368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8991" y="2945291"/>
            <a:ext cx="3529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h</a:t>
            </a:r>
            <a:endParaRPr lang="ru-RU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9662" y="2835517"/>
                <a:ext cx="4839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662" y="2835517"/>
                <a:ext cx="483914" cy="538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47036" y="3606577"/>
                <a:ext cx="511679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036" y="3606577"/>
                <a:ext cx="511679" cy="323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148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Masalalar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yechish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3436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gipotenuzasi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Pifagor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144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=72</m:t>
                      </m:r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3436390"/>
              </a:xfrm>
              <a:prstGeom prst="rect">
                <a:avLst/>
              </a:prstGeom>
              <a:blipFill>
                <a:blip r:embed="rId2"/>
                <a:stretch>
                  <a:fillRect l="-1456" t="-1773" r="-1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реугольник 1">
            <a:extLst>
              <a:ext uri="{FF2B5EF4-FFF2-40B4-BE49-F238E27FC236}">
                <a16:creationId xmlns:a16="http://schemas.microsoft.com/office/drawing/2014/main" id="{360C28F2-BA5A-8349-A6CE-1C40537426BD}"/>
              </a:ext>
            </a:extLst>
          </p:cNvPr>
          <p:cNvSpPr/>
          <p:nvPr/>
        </p:nvSpPr>
        <p:spPr>
          <a:xfrm>
            <a:off x="6300192" y="2355726"/>
            <a:ext cx="1944216" cy="2232248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9DF5F-8DA3-DB48-ABCB-00386F5D690F}"/>
              </a:ext>
            </a:extLst>
          </p:cNvPr>
          <p:cNvSpPr txBox="1"/>
          <p:nvPr/>
        </p:nvSpPr>
        <p:spPr>
          <a:xfrm>
            <a:off x="5976651" y="4241581"/>
            <a:ext cx="21480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A</a:t>
            </a:r>
            <a:endParaRPr lang="ru-U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8C8A5-0BD1-A24B-ACBE-AC3F98C77B22}"/>
              </a:ext>
            </a:extLst>
          </p:cNvPr>
          <p:cNvSpPr txBox="1"/>
          <p:nvPr/>
        </p:nvSpPr>
        <p:spPr>
          <a:xfrm>
            <a:off x="8392192" y="4237691"/>
            <a:ext cx="201978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B</a:t>
            </a:r>
            <a:endParaRPr lang="ru-U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AA599-B653-6A45-A99C-FDCB4EC42505}"/>
              </a:ext>
            </a:extLst>
          </p:cNvPr>
          <p:cNvSpPr txBox="1"/>
          <p:nvPr/>
        </p:nvSpPr>
        <p:spPr>
          <a:xfrm>
            <a:off x="6213565" y="1864639"/>
            <a:ext cx="19877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C</a:t>
            </a:r>
            <a:endParaRPr lang="ru-U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16277" y="3256943"/>
                <a:ext cx="48391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277" y="3256943"/>
                <a:ext cx="483915" cy="538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948264" y="4460829"/>
                <a:ext cx="48391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460829"/>
                <a:ext cx="483915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272300" y="3138973"/>
                <a:ext cx="451341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300" y="3138973"/>
                <a:ext cx="451341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96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Masalalar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yechish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3732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3  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</a:p>
              <a:p>
                <a:pPr algn="just"/>
                <a:r>
                  <a:rPr lang="en-US" sz="28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8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Balandlikni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formulasidan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ru-RU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=2∙4=8</m:t>
                    </m:r>
                  </m:oMath>
                </a14:m>
                <a:r>
                  <a:rPr lang="en-US" sz="2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=8∙3=24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3732047"/>
              </a:xfrm>
              <a:prstGeom prst="rect">
                <a:avLst/>
              </a:prstGeom>
              <a:blipFill>
                <a:blip r:embed="rId2"/>
                <a:stretch>
                  <a:fillRect l="-1456" t="-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59DF5F-8DA3-DB48-ABCB-00386F5D690F}"/>
              </a:ext>
            </a:extLst>
          </p:cNvPr>
          <p:cNvSpPr txBox="1"/>
          <p:nvPr/>
        </p:nvSpPr>
        <p:spPr>
          <a:xfrm>
            <a:off x="5843807" y="3651870"/>
            <a:ext cx="21480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A</a:t>
            </a:r>
            <a:endParaRPr lang="ru-U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8C8A5-0BD1-A24B-ACBE-AC3F98C77B22}"/>
              </a:ext>
            </a:extLst>
          </p:cNvPr>
          <p:cNvSpPr txBox="1"/>
          <p:nvPr/>
        </p:nvSpPr>
        <p:spPr>
          <a:xfrm>
            <a:off x="6864676" y="1868589"/>
            <a:ext cx="201978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B</a:t>
            </a:r>
            <a:endParaRPr lang="ru-U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AA599-B653-6A45-A99C-FDCB4EC42505}"/>
              </a:ext>
            </a:extLst>
          </p:cNvPr>
          <p:cNvSpPr txBox="1"/>
          <p:nvPr/>
        </p:nvSpPr>
        <p:spPr>
          <a:xfrm>
            <a:off x="7935078" y="3651870"/>
            <a:ext cx="19877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C</a:t>
            </a:r>
            <a:endParaRPr lang="ru-UZ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092067" y="2232044"/>
            <a:ext cx="1809553" cy="1551734"/>
          </a:xfrm>
          <a:prstGeom prst="triangle">
            <a:avLst>
              <a:gd name="adj" fmla="val 48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5" idx="0"/>
            <a:endCxn id="5" idx="3"/>
          </p:cNvCxnSpPr>
          <p:nvPr/>
        </p:nvCxnSpPr>
        <p:spPr>
          <a:xfrm>
            <a:off x="6965665" y="2232044"/>
            <a:ext cx="0" cy="15517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965665" y="282714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557190" y="2558624"/>
                <a:ext cx="50946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190" y="2558624"/>
                <a:ext cx="509464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уга 16"/>
          <p:cNvSpPr/>
          <p:nvPr/>
        </p:nvSpPr>
        <p:spPr>
          <a:xfrm flipH="1" flipV="1">
            <a:off x="6824373" y="2378709"/>
            <a:ext cx="311302" cy="19569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18674" y="3802622"/>
                <a:ext cx="41700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674" y="3802622"/>
                <a:ext cx="417001" cy="477054"/>
              </a:xfrm>
              <a:prstGeom prst="rect">
                <a:avLst/>
              </a:prstGeom>
              <a:blipFill>
                <a:blip r:embed="rId4"/>
                <a:stretch>
                  <a:fillRect l="-4348" r="-17391"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>
            <a:off x="6824373" y="3658376"/>
            <a:ext cx="1412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24373" y="3647597"/>
            <a:ext cx="0" cy="1550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92067" y="2618993"/>
                <a:ext cx="4839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67" y="2618993"/>
                <a:ext cx="483914" cy="538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252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Masalalar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yechish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43557"/>
                <a:ext cx="8795160" cy="463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1-rasmda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berilganlarga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trapetsiyalar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𝐴𝐵𝐹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𝐴𝐹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30°=4∙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30°=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𝐵𝐹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30°=4∙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𝐴𝐷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43557"/>
                <a:ext cx="8795160" cy="4638770"/>
              </a:xfrm>
              <a:prstGeom prst="rect">
                <a:avLst/>
              </a:prstGeom>
              <a:blipFill>
                <a:blip r:embed="rId2"/>
                <a:stretch>
                  <a:fillRect l="-1456" t="-1314" r="-1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92C19F-0B5A-B845-94C3-774F8C7D3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600" b="-3372"/>
          <a:stretch/>
        </p:blipFill>
        <p:spPr>
          <a:xfrm>
            <a:off x="5508104" y="1751498"/>
            <a:ext cx="3312368" cy="15403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7C54326D-5A77-0846-9F8A-4A45FA2732E3}"/>
              </a:ext>
            </a:extLst>
          </p:cNvPr>
          <p:cNvSpPr/>
          <p:nvPr/>
        </p:nvSpPr>
        <p:spPr>
          <a:xfrm flipH="1">
            <a:off x="3521803" y="2054423"/>
            <a:ext cx="1859777" cy="904050"/>
          </a:xfrm>
          <a:prstGeom prst="rtTriangl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00FB-1BAB-8740-BADF-52EF8C45F78D}"/>
                  </a:ext>
                </a:extLst>
              </p:cNvPr>
              <p:cNvSpPr txBox="1"/>
              <p:nvPr/>
            </p:nvSpPr>
            <p:spPr>
              <a:xfrm>
                <a:off x="3277037" y="2689317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6800FB-1BAB-8740-BADF-52EF8C45F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037" y="2689317"/>
                <a:ext cx="222112" cy="307777"/>
              </a:xfrm>
              <a:prstGeom prst="rect">
                <a:avLst/>
              </a:prstGeom>
              <a:blipFill>
                <a:blip r:embed="rId4"/>
                <a:stretch>
                  <a:fillRect l="-27778" r="-22222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E0A0BC-350E-8040-A08E-E37BA5A487B7}"/>
                  </a:ext>
                </a:extLst>
              </p:cNvPr>
              <p:cNvSpPr txBox="1"/>
              <p:nvPr/>
            </p:nvSpPr>
            <p:spPr>
              <a:xfrm>
                <a:off x="5136027" y="1768653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E0A0BC-350E-8040-A08E-E37BA5A4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027" y="1768653"/>
                <a:ext cx="232884" cy="307777"/>
              </a:xfrm>
              <a:prstGeom prst="rect">
                <a:avLst/>
              </a:prstGeom>
              <a:blipFill>
                <a:blip r:embed="rId5"/>
                <a:stretch>
                  <a:fillRect l="-26316" r="-21053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844416-B20A-B64A-84C0-16F9E3ACE181}"/>
                  </a:ext>
                </a:extLst>
              </p:cNvPr>
              <p:cNvSpPr txBox="1"/>
              <p:nvPr/>
            </p:nvSpPr>
            <p:spPr>
              <a:xfrm>
                <a:off x="5313542" y="2882710"/>
                <a:ext cx="224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D844416-B20A-B64A-84C0-16F9E3AC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42" y="2882710"/>
                <a:ext cx="224805" cy="307777"/>
              </a:xfrm>
              <a:prstGeom prst="rect">
                <a:avLst/>
              </a:prstGeom>
              <a:blipFill>
                <a:blip r:embed="rId6"/>
                <a:stretch>
                  <a:fillRect l="-26316" r="-15789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Дуга 13">
            <a:extLst>
              <a:ext uri="{FF2B5EF4-FFF2-40B4-BE49-F238E27FC236}">
                <a16:creationId xmlns:a16="http://schemas.microsoft.com/office/drawing/2014/main" id="{FC48B7E3-4AAF-8741-A3BF-FAEA11D53EA9}"/>
              </a:ext>
            </a:extLst>
          </p:cNvPr>
          <p:cNvSpPr/>
          <p:nvPr/>
        </p:nvSpPr>
        <p:spPr>
          <a:xfrm>
            <a:off x="3691447" y="2832794"/>
            <a:ext cx="151545" cy="251358"/>
          </a:xfrm>
          <a:prstGeom prst="arc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5DDF-C367-2445-B410-3B466E3FC14C}"/>
                  </a:ext>
                </a:extLst>
              </p:cNvPr>
              <p:cNvSpPr txBox="1"/>
              <p:nvPr/>
            </p:nvSpPr>
            <p:spPr>
              <a:xfrm>
                <a:off x="3884467" y="2752507"/>
                <a:ext cx="3061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UZ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8D5DDF-C367-2445-B410-3B466E3FC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67" y="2752507"/>
                <a:ext cx="306173" cy="215444"/>
              </a:xfrm>
              <a:prstGeom prst="rect">
                <a:avLst/>
              </a:prstGeom>
              <a:blipFill>
                <a:blip r:embed="rId7"/>
                <a:stretch>
                  <a:fillRect l="-12000" r="-16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48C6FE-45C0-AB40-9186-CF1A51F3C412}"/>
                  </a:ext>
                </a:extLst>
              </p:cNvPr>
              <p:cNvSpPr txBox="1"/>
              <p:nvPr/>
            </p:nvSpPr>
            <p:spPr>
              <a:xfrm>
                <a:off x="4190640" y="233051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UZ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48C6FE-45C0-AB40-9186-CF1A51F3C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40" y="2330516"/>
                <a:ext cx="139462" cy="215444"/>
              </a:xfrm>
              <a:prstGeom prst="rect">
                <a:avLst/>
              </a:prstGeom>
              <a:blipFill>
                <a:blip r:embed="rId8"/>
                <a:stretch>
                  <a:fillRect l="-25000" r="-3333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7B669-E28D-0C40-AB0C-2D9586E1E21C}"/>
                  </a:ext>
                </a:extLst>
              </p:cNvPr>
              <p:cNvSpPr txBox="1"/>
              <p:nvPr/>
            </p:nvSpPr>
            <p:spPr>
              <a:xfrm>
                <a:off x="5593694" y="2598619"/>
                <a:ext cx="2221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07B669-E28D-0C40-AB0C-2D9586E1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694" y="2598619"/>
                <a:ext cx="222112" cy="307777"/>
              </a:xfrm>
              <a:prstGeom prst="rect">
                <a:avLst/>
              </a:prstGeom>
              <a:blipFill>
                <a:blip r:embed="rId9"/>
                <a:stretch>
                  <a:fillRect l="-27778" r="-27778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5A8F86-C5B5-F643-95BD-4714BE9A9B7E}"/>
                  </a:ext>
                </a:extLst>
              </p:cNvPr>
              <p:cNvSpPr txBox="1"/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5A8F86-C5B5-F643-95BD-4714BE9A9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030815"/>
                <a:ext cx="232884" cy="307777"/>
              </a:xfrm>
              <a:prstGeom prst="rect">
                <a:avLst/>
              </a:prstGeom>
              <a:blipFill>
                <a:blip r:embed="rId10"/>
                <a:stretch>
                  <a:fillRect l="-20000" r="-15000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CC7F9-9191-904B-B94D-22AD50668F18}"/>
                  </a:ext>
                </a:extLst>
              </p:cNvPr>
              <p:cNvSpPr txBox="1"/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5CC7F9-9191-904B-B94D-22AD5066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6" y="2040361"/>
                <a:ext cx="221279" cy="307777"/>
              </a:xfrm>
              <a:prstGeom prst="rect">
                <a:avLst/>
              </a:prstGeom>
              <a:blipFill>
                <a:blip r:embed="rId11"/>
                <a:stretch>
                  <a:fillRect l="-21053" r="-1578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CA8F91-D91A-874E-9562-2ADB02D43934}"/>
                  </a:ext>
                </a:extLst>
              </p:cNvPr>
              <p:cNvSpPr txBox="1"/>
              <p:nvPr/>
            </p:nvSpPr>
            <p:spPr>
              <a:xfrm>
                <a:off x="8405387" y="2601802"/>
                <a:ext cx="2431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CA8F91-D91A-874E-9562-2ADB02D4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387" y="2601802"/>
                <a:ext cx="243143" cy="307777"/>
              </a:xfrm>
              <a:prstGeom prst="rect">
                <a:avLst/>
              </a:prstGeom>
              <a:blipFill>
                <a:blip r:embed="rId12"/>
                <a:stretch>
                  <a:fillRect l="-19048" r="-14286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H="1">
            <a:off x="6821108" y="2359421"/>
            <a:ext cx="15063" cy="6085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76100" y="288271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88332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Masalalar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yechish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19867"/>
                <a:ext cx="8795160" cy="458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26.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burchakli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o‘tkir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burchagi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b="1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𝐾𝑀𝐶𝑇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trapetsiya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𝐾𝑀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19867"/>
                <a:ext cx="8795160" cy="4585871"/>
              </a:xfrm>
              <a:prstGeom prst="rect">
                <a:avLst/>
              </a:prstGeom>
              <a:blipFill>
                <a:blip r:embed="rId2"/>
                <a:stretch>
                  <a:fillRect l="-1110" t="-930" r="-1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54F9F-D5CE-0A47-B4D6-B805382935A1}"/>
              </a:ext>
            </a:extLst>
          </p:cNvPr>
          <p:cNvSpPr/>
          <p:nvPr/>
        </p:nvSpPr>
        <p:spPr>
          <a:xfrm>
            <a:off x="6228184" y="2211710"/>
            <a:ext cx="115212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26C9F096-F96E-F44C-902B-31F53CE508C3}"/>
              </a:ext>
            </a:extLst>
          </p:cNvPr>
          <p:cNvSpPr/>
          <p:nvPr/>
        </p:nvSpPr>
        <p:spPr>
          <a:xfrm>
            <a:off x="7380264" y="2211710"/>
            <a:ext cx="1008112" cy="936104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A716-6DB5-DF42-B5F5-D4B6EBABA1A2}"/>
                  </a:ext>
                </a:extLst>
              </p:cNvPr>
              <p:cNvSpPr txBox="1"/>
              <p:nvPr/>
            </p:nvSpPr>
            <p:spPr>
              <a:xfrm>
                <a:off x="6006072" y="1969375"/>
                <a:ext cx="282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A716-6DB5-DF42-B5F5-D4B6EBABA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72" y="1969375"/>
                <a:ext cx="282000" cy="307777"/>
              </a:xfrm>
              <a:prstGeom prst="rect">
                <a:avLst/>
              </a:prstGeom>
              <a:blipFill>
                <a:blip r:embed="rId3"/>
                <a:stretch>
                  <a:fillRect l="-16667" r="-16667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60FC8D-F8B8-6843-8A96-3472F3FBF62F}"/>
                  </a:ext>
                </a:extLst>
              </p:cNvPr>
              <p:cNvSpPr txBox="1"/>
              <p:nvPr/>
            </p:nvSpPr>
            <p:spPr>
              <a:xfrm>
                <a:off x="7264640" y="1903933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60FC8D-F8B8-6843-8A96-3472F3FB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640" y="1903933"/>
                <a:ext cx="221279" cy="307777"/>
              </a:xfrm>
              <a:prstGeom prst="rect">
                <a:avLst/>
              </a:prstGeom>
              <a:blipFill>
                <a:blip r:embed="rId4"/>
                <a:stretch>
                  <a:fillRect l="-27778" r="-16667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18D86-9F22-194B-A05E-861E9E2A60FE}"/>
                  </a:ext>
                </a:extLst>
              </p:cNvPr>
              <p:cNvSpPr txBox="1"/>
              <p:nvPr/>
            </p:nvSpPr>
            <p:spPr>
              <a:xfrm>
                <a:off x="8402184" y="2899687"/>
                <a:ext cx="2156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18D86-9F22-194B-A05E-861E9E2A6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84" y="2899687"/>
                <a:ext cx="215636" cy="307777"/>
              </a:xfrm>
              <a:prstGeom prst="rect">
                <a:avLst/>
              </a:prstGeom>
              <a:blipFill>
                <a:blip r:embed="rId5"/>
                <a:stretch>
                  <a:fillRect l="-22222" r="-22222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F5542A-04CE-0945-96E5-E0C7BCFF2A10}"/>
                  </a:ext>
                </a:extLst>
              </p:cNvPr>
              <p:cNvSpPr txBox="1"/>
              <p:nvPr/>
            </p:nvSpPr>
            <p:spPr>
              <a:xfrm>
                <a:off x="6117128" y="3141732"/>
                <a:ext cx="245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F5542A-04CE-0945-96E5-E0C7BCFF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28" y="3141732"/>
                <a:ext cx="245002" cy="307777"/>
              </a:xfrm>
              <a:prstGeom prst="rect">
                <a:avLst/>
              </a:prstGeom>
              <a:blipFill>
                <a:blip r:embed="rId6"/>
                <a:stretch>
                  <a:fillRect l="-19048" r="-14286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Дуга 25">
            <a:extLst>
              <a:ext uri="{FF2B5EF4-FFF2-40B4-BE49-F238E27FC236}">
                <a16:creationId xmlns:a16="http://schemas.microsoft.com/office/drawing/2014/main" id="{D0C46B88-C76F-D64C-BEF5-DB2812CC5FE8}"/>
              </a:ext>
            </a:extLst>
          </p:cNvPr>
          <p:cNvSpPr/>
          <p:nvPr/>
        </p:nvSpPr>
        <p:spPr>
          <a:xfrm flipH="1">
            <a:off x="7970526" y="2938342"/>
            <a:ext cx="360040" cy="386366"/>
          </a:xfrm>
          <a:prstGeom prst="arc">
            <a:avLst>
              <a:gd name="adj1" fmla="val 16200000"/>
              <a:gd name="adj2" fmla="val 151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480779-A9D8-7B4E-ADB4-AF427F5E926B}"/>
                  </a:ext>
                </a:extLst>
              </p:cNvPr>
              <p:cNvSpPr txBox="1"/>
              <p:nvPr/>
            </p:nvSpPr>
            <p:spPr>
              <a:xfrm>
                <a:off x="7636375" y="2835804"/>
                <a:ext cx="39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480779-A9D8-7B4E-ADB4-AF427F5E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375" y="2835804"/>
                <a:ext cx="395941" cy="276999"/>
              </a:xfrm>
              <a:prstGeom prst="rect">
                <a:avLst/>
              </a:prstGeom>
              <a:blipFill>
                <a:blip r:embed="rId7"/>
                <a:stretch>
                  <a:fillRect l="-12500" r="-12500" b="-43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F2B663-1F43-C34A-BA25-9D0CADAF8D5B}"/>
                  </a:ext>
                </a:extLst>
              </p:cNvPr>
              <p:cNvSpPr txBox="1"/>
              <p:nvPr/>
            </p:nvSpPr>
            <p:spPr>
              <a:xfrm>
                <a:off x="7359281" y="3135649"/>
                <a:ext cx="251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F2B663-1F43-C34A-BA25-9D0CADAF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81" y="3135649"/>
                <a:ext cx="251158" cy="307777"/>
              </a:xfrm>
              <a:prstGeom prst="rect">
                <a:avLst/>
              </a:prstGeom>
              <a:blipFill>
                <a:blip r:embed="rId8"/>
                <a:stretch>
                  <a:fillRect l="-19048" r="-14286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72C2EEE-5503-6448-A7C5-BDF3B1AC945E}"/>
              </a:ext>
            </a:extLst>
          </p:cNvPr>
          <p:cNvSpPr txBox="1"/>
          <p:nvPr/>
        </p:nvSpPr>
        <p:spPr>
          <a:xfrm>
            <a:off x="6598685" y="1925140"/>
            <a:ext cx="129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6</a:t>
            </a:r>
            <a:endParaRPr lang="ru-UZ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FFBCA4-DA67-5A46-9396-30C52178BD90}"/>
              </a:ext>
            </a:extLst>
          </p:cNvPr>
          <p:cNvSpPr txBox="1"/>
          <p:nvPr/>
        </p:nvSpPr>
        <p:spPr>
          <a:xfrm>
            <a:off x="6649839" y="3135649"/>
            <a:ext cx="12984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6</a:t>
            </a:r>
            <a:endParaRPr lang="ru-U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100BB8-171B-9B42-8A21-6BDE026A7F6E}"/>
                  </a:ext>
                </a:extLst>
              </p:cNvPr>
              <p:cNvSpPr txBox="1"/>
              <p:nvPr/>
            </p:nvSpPr>
            <p:spPr>
              <a:xfrm>
                <a:off x="6003195" y="2541424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100BB8-171B-9B42-8A21-6BDE026A7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95" y="2541424"/>
                <a:ext cx="200375" cy="307777"/>
              </a:xfrm>
              <a:prstGeom prst="rect">
                <a:avLst/>
              </a:prstGeom>
              <a:blipFill>
                <a:blip r:embed="rId12"/>
                <a:stretch>
                  <a:fillRect l="-23529" r="-2352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5715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22" grpId="0"/>
      <p:bldP spid="23" grpId="0"/>
      <p:bldP spid="24" grpId="0"/>
      <p:bldP spid="26" grpId="0" animBg="1"/>
      <p:bldP spid="27" grpId="0"/>
      <p:bldP spid="28" grpId="0"/>
      <p:bldP spid="30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Masalalar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yechish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20" y="843557"/>
            <a:ext cx="87951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54F9F-D5CE-0A47-B4D6-B805382935A1}"/>
              </a:ext>
            </a:extLst>
          </p:cNvPr>
          <p:cNvSpPr/>
          <p:nvPr/>
        </p:nvSpPr>
        <p:spPr>
          <a:xfrm>
            <a:off x="6228184" y="2211710"/>
            <a:ext cx="115212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26C9F096-F96E-F44C-902B-31F53CE508C3}"/>
              </a:ext>
            </a:extLst>
          </p:cNvPr>
          <p:cNvSpPr/>
          <p:nvPr/>
        </p:nvSpPr>
        <p:spPr>
          <a:xfrm>
            <a:off x="7380264" y="2211710"/>
            <a:ext cx="1008112" cy="936104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A716-6DB5-DF42-B5F5-D4B6EBABA1A2}"/>
                  </a:ext>
                </a:extLst>
              </p:cNvPr>
              <p:cNvSpPr txBox="1"/>
              <p:nvPr/>
            </p:nvSpPr>
            <p:spPr>
              <a:xfrm>
                <a:off x="6006072" y="1969375"/>
                <a:ext cx="2820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A716-6DB5-DF42-B5F5-D4B6EBABA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072" y="1969375"/>
                <a:ext cx="282000" cy="307777"/>
              </a:xfrm>
              <a:prstGeom prst="rect">
                <a:avLst/>
              </a:prstGeom>
              <a:blipFill>
                <a:blip r:embed="rId3"/>
                <a:stretch>
                  <a:fillRect l="-16667" r="-16667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60FC8D-F8B8-6843-8A96-3472F3FBF62F}"/>
                  </a:ext>
                </a:extLst>
              </p:cNvPr>
              <p:cNvSpPr txBox="1"/>
              <p:nvPr/>
            </p:nvSpPr>
            <p:spPr>
              <a:xfrm>
                <a:off x="7264640" y="1903933"/>
                <a:ext cx="2212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60FC8D-F8B8-6843-8A96-3472F3FB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640" y="1903933"/>
                <a:ext cx="221279" cy="307777"/>
              </a:xfrm>
              <a:prstGeom prst="rect">
                <a:avLst/>
              </a:prstGeom>
              <a:blipFill>
                <a:blip r:embed="rId4"/>
                <a:stretch>
                  <a:fillRect l="-27778" r="-16667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18D86-9F22-194B-A05E-861E9E2A60FE}"/>
                  </a:ext>
                </a:extLst>
              </p:cNvPr>
              <p:cNvSpPr txBox="1"/>
              <p:nvPr/>
            </p:nvSpPr>
            <p:spPr>
              <a:xfrm>
                <a:off x="8402184" y="2899687"/>
                <a:ext cx="2156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18D86-9F22-194B-A05E-861E9E2A6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184" y="2899687"/>
                <a:ext cx="215636" cy="307777"/>
              </a:xfrm>
              <a:prstGeom prst="rect">
                <a:avLst/>
              </a:prstGeom>
              <a:blipFill>
                <a:blip r:embed="rId5"/>
                <a:stretch>
                  <a:fillRect l="-22222" r="-22222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F5542A-04CE-0945-96E5-E0C7BCFF2A10}"/>
                  </a:ext>
                </a:extLst>
              </p:cNvPr>
              <p:cNvSpPr txBox="1"/>
              <p:nvPr/>
            </p:nvSpPr>
            <p:spPr>
              <a:xfrm>
                <a:off x="6117128" y="3141732"/>
                <a:ext cx="245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F5542A-04CE-0945-96E5-E0C7BCFF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28" y="3141732"/>
                <a:ext cx="245002" cy="307777"/>
              </a:xfrm>
              <a:prstGeom prst="rect">
                <a:avLst/>
              </a:prstGeom>
              <a:blipFill>
                <a:blip r:embed="rId6"/>
                <a:stretch>
                  <a:fillRect l="-19048" r="-14286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Дуга 25">
            <a:extLst>
              <a:ext uri="{FF2B5EF4-FFF2-40B4-BE49-F238E27FC236}">
                <a16:creationId xmlns:a16="http://schemas.microsoft.com/office/drawing/2014/main" id="{D0C46B88-C76F-D64C-BEF5-DB2812CC5FE8}"/>
              </a:ext>
            </a:extLst>
          </p:cNvPr>
          <p:cNvSpPr/>
          <p:nvPr/>
        </p:nvSpPr>
        <p:spPr>
          <a:xfrm flipH="1">
            <a:off x="7970526" y="2938342"/>
            <a:ext cx="360040" cy="386366"/>
          </a:xfrm>
          <a:prstGeom prst="arc">
            <a:avLst>
              <a:gd name="adj1" fmla="val 16200000"/>
              <a:gd name="adj2" fmla="val 151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480779-A9D8-7B4E-ADB4-AF427F5E926B}"/>
                  </a:ext>
                </a:extLst>
              </p:cNvPr>
              <p:cNvSpPr txBox="1"/>
              <p:nvPr/>
            </p:nvSpPr>
            <p:spPr>
              <a:xfrm>
                <a:off x="7636375" y="2835804"/>
                <a:ext cx="3959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480779-A9D8-7B4E-ADB4-AF427F5E9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375" y="2835804"/>
                <a:ext cx="395941" cy="276999"/>
              </a:xfrm>
              <a:prstGeom prst="rect">
                <a:avLst/>
              </a:prstGeom>
              <a:blipFill>
                <a:blip r:embed="rId7"/>
                <a:stretch>
                  <a:fillRect l="-12500" r="-12500" b="-43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F2B663-1F43-C34A-BA25-9D0CADAF8D5B}"/>
                  </a:ext>
                </a:extLst>
              </p:cNvPr>
              <p:cNvSpPr txBox="1"/>
              <p:nvPr/>
            </p:nvSpPr>
            <p:spPr>
              <a:xfrm>
                <a:off x="7359281" y="3135649"/>
                <a:ext cx="251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F2B663-1F43-C34A-BA25-9D0CADAF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81" y="3135649"/>
                <a:ext cx="251158" cy="307777"/>
              </a:xfrm>
              <a:prstGeom prst="rect">
                <a:avLst/>
              </a:prstGeom>
              <a:blipFill>
                <a:blip r:embed="rId8"/>
                <a:stretch>
                  <a:fillRect l="-19048" r="-14286" b="-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EF720B-FA66-2844-8587-3E4A473B8408}"/>
                  </a:ext>
                </a:extLst>
              </p:cNvPr>
              <p:cNvSpPr txBox="1"/>
              <p:nvPr/>
            </p:nvSpPr>
            <p:spPr>
              <a:xfrm>
                <a:off x="7130661" y="2569380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EF720B-FA66-2844-8587-3E4A473B8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661" y="2569380"/>
                <a:ext cx="200375" cy="307777"/>
              </a:xfrm>
              <a:prstGeom prst="rect">
                <a:avLst/>
              </a:prstGeom>
              <a:blipFill>
                <a:blip r:embed="rId9"/>
                <a:stretch>
                  <a:fillRect l="-29412" r="-23529" b="-8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2C2EEE-5503-6448-A7C5-BDF3B1AC945E}"/>
                  </a:ext>
                </a:extLst>
              </p:cNvPr>
              <p:cNvSpPr txBox="1"/>
              <p:nvPr/>
            </p:nvSpPr>
            <p:spPr>
              <a:xfrm>
                <a:off x="6598685" y="1925140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2C2EEE-5503-6448-A7C5-BDF3B1AC9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85" y="1925140"/>
                <a:ext cx="200375" cy="307777"/>
              </a:xfrm>
              <a:prstGeom prst="rect">
                <a:avLst/>
              </a:prstGeom>
              <a:blipFill>
                <a:blip r:embed="rId10"/>
                <a:stretch>
                  <a:fillRect l="-27273" r="-3030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FBCA4-DA67-5A46-9396-30C52178BD90}"/>
                  </a:ext>
                </a:extLst>
              </p:cNvPr>
              <p:cNvSpPr txBox="1"/>
              <p:nvPr/>
            </p:nvSpPr>
            <p:spPr>
              <a:xfrm>
                <a:off x="6649839" y="3135649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FBCA4-DA67-5A46-9396-30C52178B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39" y="3135649"/>
                <a:ext cx="200375" cy="307777"/>
              </a:xfrm>
              <a:prstGeom prst="rect">
                <a:avLst/>
              </a:prstGeom>
              <a:blipFill>
                <a:blip r:embed="rId11"/>
                <a:stretch>
                  <a:fillRect l="-30303" r="-27273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100BB8-171B-9B42-8A21-6BDE026A7F6E}"/>
                  </a:ext>
                </a:extLst>
              </p:cNvPr>
              <p:cNvSpPr txBox="1"/>
              <p:nvPr/>
            </p:nvSpPr>
            <p:spPr>
              <a:xfrm>
                <a:off x="6003195" y="2565114"/>
                <a:ext cx="2003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UZ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100BB8-171B-9B42-8A21-6BDE026A7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95" y="2565114"/>
                <a:ext cx="200375" cy="307777"/>
              </a:xfrm>
              <a:prstGeom prst="rect">
                <a:avLst/>
              </a:prstGeom>
              <a:blipFill>
                <a:blip r:embed="rId12"/>
                <a:stretch>
                  <a:fillRect l="-23529" r="-23529" b="-4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0AEB8B-3D9A-F149-B3A7-11AE0A956097}"/>
                  </a:ext>
                </a:extLst>
              </p:cNvPr>
              <p:cNvSpPr txBox="1"/>
              <p:nvPr/>
            </p:nvSpPr>
            <p:spPr>
              <a:xfrm>
                <a:off x="174420" y="900594"/>
                <a:ext cx="8862076" cy="3732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79388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𝐶𝐻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balandlik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tushiramiz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𝐶𝐻𝑇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UZ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qaraymiz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qarshisida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yotgan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katet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gipotenuzaning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yarmiga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𝐶𝐻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𝐶𝑇</m:t>
                    </m:r>
                  </m:oMath>
                </a14:m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𝐶𝑇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𝐶𝐻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∙2=8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ru-RU" sz="20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Pifagor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teoremasiga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𝐻𝑇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𝐶𝑇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𝐶𝐻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64−16</m:t>
                        </m:r>
                      </m:e>
                    </m:ra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=6+4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=4+6+8+6+4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=24+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𝐾𝑇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+6+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4=20+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𝑐𝑚</m:t>
                          </m:r>
                        </m:e>
                        <m:sup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U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0AEB8B-3D9A-F149-B3A7-11AE0A956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00594"/>
                <a:ext cx="8862076" cy="3732753"/>
              </a:xfrm>
              <a:prstGeom prst="rect">
                <a:avLst/>
              </a:prstGeom>
              <a:blipFill>
                <a:blip r:embed="rId13"/>
                <a:stretch>
                  <a:fillRect l="-757" t="-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3291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200" b="1" kern="0" dirty="0" err="1" smtClean="0"/>
              <a:t>Masalalar</a:t>
            </a:r>
            <a:r>
              <a:rPr lang="en-US" sz="3200" b="1" kern="0" dirty="0" smtClean="0"/>
              <a:t> </a:t>
            </a:r>
            <a:r>
              <a:rPr lang="en-US" sz="3200" b="1" kern="0" dirty="0" err="1" smtClean="0"/>
              <a:t>yechish</a:t>
            </a:r>
            <a:endParaRPr lang="ru-RU" sz="3200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915566"/>
                <a:ext cx="8640960" cy="625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26.6.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vatari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yoyni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tortib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vatar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r>
                  <a:rPr lang="en-US" sz="2400" b="1" i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ru-RU" sz="2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Berilgan: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𝐴𝑂𝐵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AO=OB=10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AB=?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𝐴𝐶𝑂</m:t>
                    </m:r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qaraylik</a:t>
                </a:r>
                <a:endParaRPr 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30°=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𝐴𝑂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en-US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=10∙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𝐶𝐵</m:t>
                      </m:r>
                      <m:r>
                        <a:rPr lang="en-US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=2∙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ad>
                        <m:radPr>
                          <m:degHide m:val="on"/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15566"/>
                <a:ext cx="8640960" cy="6257995"/>
              </a:xfrm>
              <a:prstGeom prst="rect">
                <a:avLst/>
              </a:prstGeom>
              <a:blipFill>
                <a:blip r:embed="rId2"/>
                <a:stretch>
                  <a:fillRect l="-1058" t="-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Блок-схема: узел 9"/>
              <p:cNvSpPr/>
              <p:nvPr/>
            </p:nvSpPr>
            <p:spPr>
              <a:xfrm>
                <a:off x="6300192" y="1851670"/>
                <a:ext cx="2016224" cy="187220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Блок-схема: узел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851670"/>
                <a:ext cx="2016224" cy="1872208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6444208" y="2355726"/>
            <a:ext cx="864096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308304" y="2355726"/>
            <a:ext cx="864096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40865" y="1992748"/>
            <a:ext cx="3978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17483" y="2013928"/>
            <a:ext cx="3978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0937" y="2787774"/>
            <a:ext cx="4347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38037" y="2582783"/>
                <a:ext cx="5405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en-US" sz="1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37" y="2582783"/>
                <a:ext cx="54053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6438731" y="2355726"/>
            <a:ext cx="17336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3" idx="2"/>
          </p:cNvCxnSpPr>
          <p:nvPr/>
        </p:nvCxnSpPr>
        <p:spPr>
          <a:xfrm flipH="1" flipV="1">
            <a:off x="7305565" y="2355726"/>
            <a:ext cx="2739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20258" y="200730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95415" y="2305784"/>
                <a:ext cx="4555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415" y="2305784"/>
                <a:ext cx="45557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5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15559</TotalTime>
  <Words>360</Words>
  <Application>Microsoft Office PowerPoint</Application>
  <PresentationFormat>Экран (16:9)</PresentationFormat>
  <Paragraphs>156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User</cp:lastModifiedBy>
  <cp:revision>1310</cp:revision>
  <dcterms:created xsi:type="dcterms:W3CDTF">2020-04-09T07:32:19Z</dcterms:created>
  <dcterms:modified xsi:type="dcterms:W3CDTF">2021-01-07T06:59:47Z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