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</p:sldMasterIdLst>
  <p:notesMasterIdLst>
    <p:notesMasterId r:id="rId13"/>
  </p:notesMasterIdLst>
  <p:sldIdLst>
    <p:sldId id="273" r:id="rId2"/>
    <p:sldId id="257" r:id="rId3"/>
    <p:sldId id="403" r:id="rId4"/>
    <p:sldId id="404" r:id="rId5"/>
    <p:sldId id="405" r:id="rId6"/>
    <p:sldId id="407" r:id="rId7"/>
    <p:sldId id="409" r:id="rId8"/>
    <p:sldId id="410" r:id="rId9"/>
    <p:sldId id="408" r:id="rId10"/>
    <p:sldId id="406" r:id="rId11"/>
    <p:sldId id="365" r:id="rId12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216" d="100"/>
          <a:sy n="216" d="100"/>
        </p:scale>
        <p:origin x="822" y="1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02E30-518F-48C6-9D1F-0A09A489993C}" type="datetimeFigureOut">
              <a:rPr lang="ru-RU" smtClean="0"/>
              <a:pPr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8041FC-6C0B-406A-BE0A-39011D80C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 descr="Screenshot_2020-11-25-01-03-06-476_com.miui.gallery[1]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/>
          <a:srcRect l="17847" r="17847"/>
          <a:stretch>
            <a:fillRect/>
          </a:stretch>
        </p:blipFill>
        <p:spPr>
          <a:xfrm>
            <a:off x="4432629" y="1249321"/>
            <a:ext cx="1154956" cy="1210171"/>
          </a:xfr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62409" y="283628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ru-RU" sz="2403" spc="5" dirty="0" smtClean="0">
                <a:latin typeface="Arial" panose="020B0604020202020204" pitchFamily="34" charset="0"/>
                <a:cs typeface="Arial" panose="020B0604020202020204" pitchFamily="34" charset="0"/>
              </a:rPr>
              <a:t>  Информатика  </a:t>
            </a:r>
            <a:r>
              <a:rPr lang="ru-RU" sz="2403" spc="5" dirty="0">
                <a:latin typeface="Arial" panose="020B0604020202020204" pitchFamily="34" charset="0"/>
                <a:cs typeface="Arial" panose="020B0604020202020204" pitchFamily="34" charset="0"/>
              </a:rPr>
              <a:t>и ИТ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96884" y="1122359"/>
            <a:ext cx="3665034" cy="1163133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r>
              <a:rPr lang="ru-RU" sz="32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УПРАВЛЕНИЕ ЦИКЛАМИ: ОПЕРАТОРЫ</a:t>
            </a:r>
          </a:p>
          <a:p>
            <a:r>
              <a:rPr lang="ru-RU" sz="32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CONTINUE</a:t>
            </a:r>
            <a:endParaRPr lang="ru-RU" sz="32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56515" y="1263584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56515" y="2147677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923461" y="249525"/>
            <a:ext cx="173292" cy="372608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249" dirty="0" smtClean="0">
                <a:solidFill>
                  <a:schemeClr val="bg1"/>
                </a:solidFill>
                <a:latin typeface="Arial"/>
                <a:cs typeface="Arial"/>
              </a:rPr>
              <a:t>9</a:t>
            </a:r>
            <a:endParaRPr sz="2249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" name="TextBox 1"/>
          <p:cNvSpPr txBox="1"/>
          <p:nvPr/>
        </p:nvSpPr>
        <p:spPr>
          <a:xfrm>
            <a:off x="4652184" y="498831"/>
            <a:ext cx="8906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2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45910" y="979483"/>
            <a:ext cx="1077014" cy="985353"/>
          </a:xfrm>
          <a:prstGeom prst="rect">
            <a:avLst/>
          </a:prstGeom>
          <a:noFill/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408694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25" dirty="0" smtClean="0"/>
              <a:t>Сегодня вы узнали 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10" name="Блок-схема: решение 9"/>
          <p:cNvSpPr/>
          <p:nvPr/>
        </p:nvSpPr>
        <p:spPr>
          <a:xfrm>
            <a:off x="311132" y="765169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решение 11"/>
          <p:cNvSpPr/>
          <p:nvPr/>
        </p:nvSpPr>
        <p:spPr>
          <a:xfrm>
            <a:off x="311132" y="1550987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68322" y="622293"/>
            <a:ext cx="38576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Другой способ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остановить бесконечный цикл, кроме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Ctrl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80862" y="1336673"/>
            <a:ext cx="37862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Как можно  продолжить цикл после его остановки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pic>
        <p:nvPicPr>
          <p:cNvPr id="4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8256" y="908045"/>
            <a:ext cx="1200075" cy="10715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525578" y="765169"/>
            <a:ext cx="371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latin typeface="Arial" pitchFamily="34" charset="0"/>
                <a:cs typeface="Arial" pitchFamily="34" charset="0"/>
              </a:rPr>
              <a:t>Стр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91 задания 1-2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45910" y="979483"/>
            <a:ext cx="1077014" cy="985353"/>
          </a:xfrm>
          <a:prstGeom prst="rect">
            <a:avLst/>
          </a:prstGeom>
          <a:noFill/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408694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25" dirty="0" smtClean="0"/>
              <a:t>Сегодня вы </a:t>
            </a:r>
            <a:r>
              <a:rPr lang="ru-RU" spc="25" dirty="0" smtClean="0"/>
              <a:t>узнаете</a:t>
            </a:r>
            <a:r>
              <a:rPr spc="5" dirty="0" smtClean="0"/>
              <a:t>:</a:t>
            </a:r>
            <a:endParaRPr spc="5" dirty="0"/>
          </a:p>
        </p:txBody>
      </p:sp>
      <p:sp>
        <p:nvSpPr>
          <p:cNvPr id="10" name="Блок-схема: решение 9"/>
          <p:cNvSpPr/>
          <p:nvPr/>
        </p:nvSpPr>
        <p:spPr>
          <a:xfrm>
            <a:off x="311132" y="765169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решение 11"/>
          <p:cNvSpPr/>
          <p:nvPr/>
        </p:nvSpPr>
        <p:spPr>
          <a:xfrm>
            <a:off x="311132" y="1550987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68322" y="622293"/>
            <a:ext cx="42862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Другой способ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остановить бесконечный цикл, кроме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Ctrl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50652" y="1336673"/>
            <a:ext cx="37862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Как можно  продолжить цикл после его остановки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4008" y="765169"/>
            <a:ext cx="4643470" cy="1502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200"/>
              </a:lnSpc>
            </a:pP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Для управления циклами используются специальные операторы </a:t>
            </a:r>
            <a:r>
              <a:rPr lang="en-US" sz="2400" b="1" u="sng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break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и </a:t>
            </a:r>
            <a:r>
              <a:rPr lang="en-US" sz="2400" b="1" u="sng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continue.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Оператор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break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используется для выхода из цикла. А оператор </a:t>
            </a:r>
            <a:r>
              <a:rPr lang="en-US" sz="2400" b="1" u="sng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continue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- для перехода в следующую итерацию.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1594" y="1979615"/>
            <a:ext cx="1200075" cy="10715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25446" y="693731"/>
            <a:ext cx="4714908" cy="1502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200"/>
              </a:lnSpc>
            </a:pP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Если даже условие возвращает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True,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но внутри цикла будет обращение к оператору </a:t>
            </a:r>
            <a:r>
              <a:rPr lang="en-US" sz="2400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break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то в таком случае цикл остановится. Любая команда внутри цикла будет отменена после обращения к оператору </a:t>
            </a:r>
            <a:r>
              <a:rPr lang="en-US" sz="24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break.</a:t>
            </a:r>
            <a:endParaRPr lang="ru-RU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1594" y="1979615"/>
            <a:ext cx="1200075" cy="10715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9694" y="622293"/>
            <a:ext cx="5526106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200"/>
              </a:lnSpc>
            </a:pPr>
            <a:r>
              <a:rPr lang="en-US" sz="24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break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- оператор, останавливающий работу цикла.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2200"/>
              </a:lnSpc>
            </a:pPr>
            <a:r>
              <a:rPr lang="en-US" sz="24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continue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- оператор, переходящий к следующей итерации, пропуская текущую.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1594" y="1979615"/>
            <a:ext cx="1200075" cy="10715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3032" y="1979615"/>
            <a:ext cx="1200075" cy="10715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382570" y="622293"/>
            <a:ext cx="507209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200"/>
              </a:lnSpc>
            </a:pP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С помощью оператора </a:t>
            </a:r>
            <a:r>
              <a:rPr lang="en-US" sz="2400" b="1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continue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можно, не выходя из цикла, пропустить вопрос и продолжать процесс. Если этот оператор находится внутри тела цикла, то все остальные операторы внутри тела цикла будут пропущены, и цикл продолжит свою работу со следующей итерации.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1594" y="1979615"/>
            <a:ext cx="1200075" cy="10715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3025776" y="622293"/>
            <a:ext cx="2571768" cy="1066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</a:pP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Если ученик введет ответ «Следующий», программа перейдет на следующую итерацию.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 l="8115" t="13355" r="2399" b="4435"/>
          <a:stretch>
            <a:fillRect/>
          </a:stretch>
        </p:blipFill>
        <p:spPr bwMode="auto">
          <a:xfrm>
            <a:off x="96818" y="622293"/>
            <a:ext cx="2882900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37106" y="622293"/>
            <a:ext cx="928694" cy="8292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168256" y="622293"/>
            <a:ext cx="5000660" cy="91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В языке программирования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Python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можно минимальными шагами обменять значения переменных между собой.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Например,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 t="23076"/>
          <a:stretch>
            <a:fillRect/>
          </a:stretch>
        </p:blipFill>
        <p:spPr bwMode="auto">
          <a:xfrm>
            <a:off x="96818" y="1765301"/>
            <a:ext cx="5072098" cy="1116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8256" y="2479681"/>
            <a:ext cx="550072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 языке программирования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Python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можно минимальными шагами обменять значения переменных между собой.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 l="8929" r="1786" b="-4843"/>
          <a:stretch>
            <a:fillRect/>
          </a:stretch>
        </p:blipFill>
        <p:spPr bwMode="auto">
          <a:xfrm>
            <a:off x="168256" y="550855"/>
            <a:ext cx="5286412" cy="1926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1897</TotalTime>
  <Words>258</Words>
  <Application>Microsoft Office PowerPoint</Application>
  <PresentationFormat>Произвольный</PresentationFormat>
  <Paragraphs>37</Paragraphs>
  <Slides>11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  Информатика  и ИТ</vt:lpstr>
      <vt:lpstr>Сегодня вы узнаете: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Сегодня вы узнали :</vt:lpstr>
      <vt:lpstr>Задание для самостоятельной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User</cp:lastModifiedBy>
  <cp:revision>372</cp:revision>
  <dcterms:created xsi:type="dcterms:W3CDTF">2020-04-13T08:05:16Z</dcterms:created>
  <dcterms:modified xsi:type="dcterms:W3CDTF">2021-02-19T04:40:45Z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