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21"/>
  </p:notesMasterIdLst>
  <p:sldIdLst>
    <p:sldId id="273" r:id="rId2"/>
    <p:sldId id="257" r:id="rId3"/>
    <p:sldId id="381" r:id="rId4"/>
    <p:sldId id="383" r:id="rId5"/>
    <p:sldId id="384" r:id="rId6"/>
    <p:sldId id="385" r:id="rId7"/>
    <p:sldId id="386" r:id="rId8"/>
    <p:sldId id="389" r:id="rId9"/>
    <p:sldId id="392" r:id="rId10"/>
    <p:sldId id="393" r:id="rId11"/>
    <p:sldId id="394" r:id="rId12"/>
    <p:sldId id="397" r:id="rId13"/>
    <p:sldId id="396" r:id="rId14"/>
    <p:sldId id="399" r:id="rId15"/>
    <p:sldId id="400" r:id="rId16"/>
    <p:sldId id="402" r:id="rId17"/>
    <p:sldId id="401" r:id="rId18"/>
    <p:sldId id="395" r:id="rId19"/>
    <p:sldId id="365" r:id="rId2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16" d="100"/>
          <a:sy n="216" d="100"/>
        </p:scale>
        <p:origin x="822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02E30-518F-48C6-9D1F-0A09A489993C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041FC-6C0B-406A-BE0A-39011D80C6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Screenshot_2020-11-25-01-03-06-476_com.miui.gallery[1]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/>
          <a:srcRect l="17847" r="17847"/>
          <a:stretch>
            <a:fillRect/>
          </a:stretch>
        </p:blipFill>
        <p:spPr>
          <a:xfrm>
            <a:off x="4432629" y="1249321"/>
            <a:ext cx="1154956" cy="1210171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2409" y="283628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 Информатика  </a:t>
            </a: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6884" y="1122359"/>
            <a:ext cx="3665034" cy="1676094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algn="ctr"/>
            <a:r>
              <a:rPr lang="ru-RU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ПРОГРАММИРОВАНИЕ ПОВТОРЯЮЩИХСЯ АЛГОРИТМОВ. </a:t>
            </a:r>
          </a:p>
          <a:p>
            <a:pPr algn="ctr"/>
            <a:r>
              <a:rPr lang="ru-RU" sz="4400" b="1" baseline="-25000" dirty="0" smtClean="0">
                <a:solidFill>
                  <a:srgbClr val="0070C0"/>
                </a:solidFill>
              </a:rPr>
              <a:t>ОПЕРАТОР </a:t>
            </a:r>
            <a:r>
              <a:rPr lang="en-US" sz="4400" b="1" baseline="-25000" dirty="0" smtClean="0">
                <a:solidFill>
                  <a:srgbClr val="0070C0"/>
                </a:solidFill>
              </a:rPr>
              <a:t>WHILE</a:t>
            </a:r>
            <a:r>
              <a:rPr lang="ru-RU" sz="4400" b="1" baseline="-25000" dirty="0" smtClean="0">
                <a:solidFill>
                  <a:srgbClr val="0070C0"/>
                </a:solidFill>
              </a:rPr>
              <a:t>.</a:t>
            </a:r>
            <a:endParaRPr lang="ru-RU" sz="4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6515" y="1263584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56515" y="2147677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23461" y="249525"/>
            <a:ext cx="173292" cy="372608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9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" name="TextBox 1"/>
          <p:cNvSpPr txBox="1"/>
          <p:nvPr/>
        </p:nvSpPr>
        <p:spPr>
          <a:xfrm>
            <a:off x="4652184" y="498831"/>
            <a:ext cx="89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6884" y="693731"/>
            <a:ext cx="4714908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sz="24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Цикл </a:t>
            </a:r>
            <a:r>
              <a:rPr lang="en-US" sz="24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while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- разновидность цикла, в котором тело цикла будет  выполняться, если условие истинно. Если в начале цикла условие не выполнится, цикл не сработает.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D:\сьемки\рисунок\images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4884" y="1836739"/>
            <a:ext cx="1541222" cy="12453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D:\сьемки\рисунок\images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4884" y="1836739"/>
            <a:ext cx="1541222" cy="124530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39694" y="693731"/>
            <a:ext cx="3714776" cy="2349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В операторе цикла </a:t>
            </a:r>
            <a:r>
              <a:rPr lang="en-US" sz="2400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while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выполнение цикла продолжается, пока условие в операторе принимает значение истина </a:t>
            </a:r>
            <a:r>
              <a:rPr lang="en-US" sz="2400" b="1" baseline="-25000" dirty="0" smtClean="0">
                <a:latin typeface="Arial" pitchFamily="34" charset="0"/>
                <a:cs typeface="Arial" pitchFamily="34" charset="0"/>
              </a:rPr>
              <a:t>(True).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Если условие прекращает принимать значение истина и примет значение ложь </a:t>
            </a:r>
            <a:r>
              <a:rPr lang="en-US" sz="2400" b="1" baseline="-25000" dirty="0" smtClean="0">
                <a:latin typeface="Arial" pitchFamily="34" charset="0"/>
                <a:cs typeface="Arial" pitchFamily="34" charset="0"/>
              </a:rPr>
              <a:t>(False),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цикл прекращает свою работу.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1132" y="622293"/>
            <a:ext cx="2882900" cy="17338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Синтаксис: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b="1" baseline="-25000" dirty="0" smtClean="0">
                <a:latin typeface="Arial" pitchFamily="34" charset="0"/>
                <a:cs typeface="Arial" pitchFamily="34" charset="0"/>
              </a:rPr>
              <a:t>while </a:t>
            </a:r>
            <a:r>
              <a:rPr lang="ru-RU" sz="3200" b="1" baseline="-25000" dirty="0" smtClean="0">
                <a:latin typeface="Arial" pitchFamily="34" charset="0"/>
                <a:cs typeface="Arial" pitchFamily="34" charset="0"/>
              </a:rPr>
              <a:t>выражение условия:</a:t>
            </a:r>
          </a:p>
          <a:p>
            <a:r>
              <a:rPr lang="ru-RU" sz="3200" b="1" baseline="-25000" dirty="0" smtClean="0">
                <a:latin typeface="Arial" pitchFamily="34" charset="0"/>
                <a:cs typeface="Arial" pitchFamily="34" charset="0"/>
              </a:rPr>
              <a:t> тело цикла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83032" y="1118369"/>
            <a:ext cx="159701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выражение условия - условие цикла; тело цикла - команды, которые должны выполняться.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68520" y="1622425"/>
            <a:ext cx="1200075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8256" y="382528"/>
            <a:ext cx="5500726" cy="2390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baseline="-25000" dirty="0" smtClean="0">
                <a:latin typeface="Arial" pitchFamily="34" charset="0"/>
                <a:cs typeface="Arial" pitchFamily="34" charset="0"/>
              </a:rPr>
              <a:t>Пример: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res=</a:t>
            </a:r>
            <a:r>
              <a:rPr lang="ru-RU" sz="1600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'да'</a:t>
            </a:r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while answer == </a:t>
            </a:r>
            <a:r>
              <a:rPr lang="ru-RU" sz="1600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'да':</a:t>
            </a:r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print('</a:t>
            </a:r>
            <a:r>
              <a:rPr lang="ru-RU" sz="1600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Можете воспользоваться') </a:t>
            </a:r>
            <a:endParaRPr lang="en-US" sz="1600" baseline="-25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res=input(</a:t>
            </a:r>
            <a:r>
              <a:rPr lang="ru-RU" sz="1600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('Вы хотите воспользоваться программой? (да/нет)') </a:t>
            </a:r>
          </a:p>
          <a:p>
            <a:r>
              <a:rPr lang="en-US" sz="1600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print</a:t>
            </a:r>
            <a:r>
              <a:rPr lang="en-US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 'Пожалуйста.')</a:t>
            </a:r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aseline="-25000" dirty="0" smtClean="0">
                <a:latin typeface="Arial" pitchFamily="34" charset="0"/>
                <a:cs typeface="Arial" pitchFamily="34" charset="0"/>
              </a:rPr>
              <a:t>Можете воспользоваться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aseline="-25000" dirty="0" smtClean="0">
                <a:latin typeface="Arial" pitchFamily="34" charset="0"/>
                <a:cs typeface="Arial" pitchFamily="34" charset="0"/>
              </a:rPr>
              <a:t>Вы хотите воспользоваться программой? (да/нет) </a:t>
            </a:r>
            <a:r>
              <a:rPr lang="ru-RU" sz="1600" b="1" u="sng" baseline="-25000" dirty="0" smtClean="0">
                <a:latin typeface="Arial" pitchFamily="34" charset="0"/>
                <a:cs typeface="Arial" pitchFamily="34" charset="0"/>
              </a:rPr>
              <a:t>да</a:t>
            </a:r>
            <a:r>
              <a:rPr lang="ru-RU" sz="1600" baseline="-25000" dirty="0" smtClean="0">
                <a:latin typeface="Arial" pitchFamily="34" charset="0"/>
                <a:cs typeface="Arial" pitchFamily="34" charset="0"/>
              </a:rPr>
              <a:t> Можете воспользоваться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aseline="-25000" dirty="0" smtClean="0">
                <a:latin typeface="Arial" pitchFamily="34" charset="0"/>
                <a:cs typeface="Arial" pitchFamily="34" charset="0"/>
              </a:rPr>
              <a:t>Вы хотите воспользоваться программой? (да/нет) </a:t>
            </a:r>
            <a:r>
              <a:rPr lang="ru-RU" sz="1600" b="1" u="sng" baseline="-25000" dirty="0" smtClean="0">
                <a:latin typeface="Arial" pitchFamily="34" charset="0"/>
                <a:cs typeface="Arial" pitchFamily="34" charset="0"/>
              </a:rPr>
              <a:t>да</a:t>
            </a:r>
            <a:r>
              <a:rPr lang="ru-RU" sz="1600" baseline="-25000" dirty="0" smtClean="0">
                <a:latin typeface="Arial" pitchFamily="34" charset="0"/>
                <a:cs typeface="Arial" pitchFamily="34" charset="0"/>
              </a:rPr>
              <a:t> Можете воспользоваться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aseline="-25000" dirty="0" smtClean="0">
                <a:latin typeface="Arial" pitchFamily="34" charset="0"/>
                <a:cs typeface="Arial" pitchFamily="34" charset="0"/>
              </a:rPr>
              <a:t>Вы хотите воспользоваться программой? (да/нет) </a:t>
            </a:r>
            <a:r>
              <a:rPr lang="ru-RU" sz="1600" b="1" u="sng" baseline="-25000" dirty="0" err="1" smtClean="0">
                <a:latin typeface="Arial" pitchFamily="34" charset="0"/>
                <a:cs typeface="Arial" pitchFamily="34" charset="0"/>
              </a:rPr>
              <a:t>нет</a:t>
            </a:r>
            <a:r>
              <a:rPr lang="ru-RU" sz="1600" baseline="-25000" dirty="0" smtClean="0">
                <a:latin typeface="Arial" pitchFamily="34" charset="0"/>
                <a:cs typeface="Arial" pitchFamily="34" charset="0"/>
              </a:rPr>
              <a:t> Пожалуйста.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5380"/>
          <a:stretch>
            <a:fillRect/>
          </a:stretch>
        </p:blipFill>
        <p:spPr bwMode="auto">
          <a:xfrm>
            <a:off x="96818" y="122227"/>
            <a:ext cx="566898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9694" y="550856"/>
            <a:ext cx="542928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Бесконечный цикл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2300"/>
              </a:lnSpc>
            </a:pP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Если условие в цикле </a:t>
            </a:r>
            <a:r>
              <a:rPr lang="en-US" sz="24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while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будет всегда выполняться (возвращать значение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True),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цикл никогда не остановится. То есть, может продолжаться вечно. Создать бесконечный цикл - очень просто, для этого достаточно вместо условия написать слово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True.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6884" y="836607"/>
            <a:ext cx="4714908" cy="1567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В интерактивной среде</a:t>
            </a:r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baseline="-25000" dirty="0" smtClean="0">
                <a:latin typeface="Arial" pitchFamily="34" charset="0"/>
                <a:cs typeface="Arial" pitchFamily="34" charset="0"/>
              </a:rPr>
              <a:t>IDLE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для остановки бесконечного цикла надо держать нажатой кнопку </a:t>
            </a:r>
            <a:r>
              <a:rPr lang="en-US" sz="24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Ctrl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и букву </a:t>
            </a:r>
            <a:r>
              <a:rPr lang="ru-RU" sz="24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. Или несколько раз нажать комбинацию клавиш </a:t>
            </a:r>
            <a:r>
              <a:rPr lang="en-US" sz="2400" b="1" u="sng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Ctrl+C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400" b="1" baseline="-25000" dirty="0" smtClean="0">
                <a:latin typeface="Arial" pitchFamily="34" charset="0"/>
                <a:cs typeface="Arial" pitchFamily="34" charset="0"/>
              </a:rPr>
              <a:t> IDLE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отправит запрос на остановку программы.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4008" y="622293"/>
            <a:ext cx="478634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Пример.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while True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res=input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('Введите слово:')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print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('продолжайте')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Введите слово :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книга </a:t>
            </a:r>
          </a:p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продолжайте</a:t>
            </a:r>
          </a:p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 Введите слово: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622293"/>
            <a:ext cx="1077014" cy="9853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5910" y="979483"/>
            <a:ext cx="1077014" cy="985353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08694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узнали 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решение 7"/>
          <p:cNvSpPr/>
          <p:nvPr/>
        </p:nvSpPr>
        <p:spPr>
          <a:xfrm>
            <a:off x="311132" y="2265367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решение 11"/>
          <p:cNvSpPr/>
          <p:nvPr/>
        </p:nvSpPr>
        <p:spPr>
          <a:xfrm>
            <a:off x="311132" y="1550987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96884" y="622293"/>
            <a:ext cx="4572032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Какой оператор работает в языке программирования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Python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как условный цикл.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68322" y="1336673"/>
            <a:ext cx="3857652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чем разница между оператором условного цикла и оператором цикла со счетчиком.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50652" y="2051053"/>
            <a:ext cx="29684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Типы операторов условного цикла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4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56" y="908045"/>
            <a:ext cx="1200075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454140" y="979483"/>
            <a:ext cx="4172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Составить свой пример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 бесконечного цикла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5910" y="979483"/>
            <a:ext cx="1077014" cy="985353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08694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</a:t>
            </a:r>
            <a:r>
              <a:rPr lang="ru-RU" spc="25" dirty="0" smtClean="0"/>
              <a:t>узнаете</a:t>
            </a:r>
            <a:r>
              <a:rPr spc="5" dirty="0" smtClean="0"/>
              <a:t>:</a:t>
            </a:r>
            <a:endParaRPr spc="5" dirty="0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решение 7"/>
          <p:cNvSpPr/>
          <p:nvPr/>
        </p:nvSpPr>
        <p:spPr>
          <a:xfrm>
            <a:off x="311132" y="2265367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решение 11"/>
          <p:cNvSpPr/>
          <p:nvPr/>
        </p:nvSpPr>
        <p:spPr>
          <a:xfrm>
            <a:off x="311132" y="1550987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68322" y="622293"/>
            <a:ext cx="4572032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Какой оператор работает в языке программирования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Python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как условный цикл.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68322" y="1336673"/>
            <a:ext cx="3857652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чем разница между оператором условного цикла и оператором цикла со счетчиком.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34539" y="2051053"/>
            <a:ext cx="29684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Типы операторов условного цикла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сьемки\рисунок\images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4536" y="550855"/>
            <a:ext cx="1192437" cy="96348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9694" y="693731"/>
            <a:ext cx="48577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Повторяющиеся алгоритмы -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это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повторение определенной группы команд в определенное время или до тех пор, пока выполняется указанное условие. Для программирования задач с повторяющимися алгоритмами используются операторы цикла.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сьемки\рисунок\images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4536" y="550855"/>
            <a:ext cx="1192437" cy="96348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1132" y="693731"/>
            <a:ext cx="4000528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Цикл </a:t>
            </a:r>
            <a:r>
              <a:rPr lang="en-US" sz="2400" b="1" u="sng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en-US" sz="2400" b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i="1" baseline="-25000" dirty="0" smtClean="0">
                <a:latin typeface="Arial" pitchFamily="34" charset="0"/>
                <a:cs typeface="Arial" pitchFamily="34" charset="0"/>
              </a:rPr>
              <a:t>цикл со счетчиком </a:t>
            </a:r>
            <a:r>
              <a:rPr lang="en-US" sz="2400" b="1" i="1" baseline="-25000" dirty="0" smtClean="0">
                <a:latin typeface="Arial" pitchFamily="34" charset="0"/>
                <a:cs typeface="Arial" pitchFamily="34" charset="0"/>
              </a:rPr>
              <a:t>(count-controlled). </a:t>
            </a:r>
            <a:r>
              <a:rPr lang="ru-RU" sz="2400" b="1" i="1" baseline="-25000" dirty="0" smtClean="0">
                <a:latin typeface="Arial" pitchFamily="34" charset="0"/>
                <a:cs typeface="Arial" pitchFamily="34" charset="0"/>
              </a:rPr>
              <a:t>Он используется только в тех случаях, когда </a:t>
            </a:r>
            <a:r>
              <a:rPr lang="ru-RU" sz="2400" b="1" i="1" baseline="-25000" dirty="0" smtClean="0">
                <a:latin typeface="Arial" pitchFamily="34" charset="0"/>
                <a:cs typeface="Arial" pitchFamily="34" charset="0"/>
              </a:rPr>
              <a:t>число</a:t>
            </a:r>
            <a:r>
              <a:rPr lang="en-US" sz="2400" b="1" i="1" baseline="-25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400" b="1" i="1" baseline="-25000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i="1" baseline="-25000" dirty="0" smtClean="0">
                <a:latin typeface="Arial" pitchFamily="34" charset="0"/>
                <a:cs typeface="Arial" pitchFamily="34" charset="0"/>
              </a:rPr>
              <a:t>повторений </a:t>
            </a:r>
            <a:r>
              <a:rPr lang="ru-RU" sz="2400" b="1" i="1" baseline="-25000" dirty="0" smtClean="0">
                <a:latin typeface="Arial" pitchFamily="34" charset="0"/>
                <a:cs typeface="Arial" pitchFamily="34" charset="0"/>
              </a:rPr>
              <a:t>известно заранее.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сьемки\рисунок\images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3098" y="2122491"/>
            <a:ext cx="1192437" cy="96348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4628" y="622293"/>
            <a:ext cx="4948602" cy="1102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</a:pP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Операторы цикла служат для повторяющихся команд кода.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2700"/>
              </a:lnSpc>
            </a:pP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Последовательность этих команд называется телом цикла. А каждое повторение называется </a:t>
            </a:r>
            <a:r>
              <a:rPr lang="ru-RU" sz="2000" b="1" baseline="-25000" dirty="0" smtClean="0">
                <a:latin typeface="Arial" pitchFamily="34" charset="0"/>
                <a:cs typeface="Arial" pitchFamily="34" charset="0"/>
              </a:rPr>
              <a:t>итерацией.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r="2170" b="4661"/>
          <a:stretch>
            <a:fillRect/>
          </a:stretch>
        </p:blipFill>
        <p:spPr bwMode="auto">
          <a:xfrm>
            <a:off x="96818" y="550855"/>
            <a:ext cx="5572164" cy="2566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336541"/>
            <a:ext cx="28149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Оператор цикла </a:t>
            </a:r>
            <a:r>
              <a:rPr lang="en-US" sz="32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for</a:t>
            </a:r>
            <a:endParaRPr lang="ru-RU" sz="3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1132" y="1193797"/>
            <a:ext cx="22860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baseline="-25000" dirty="0" smtClean="0">
                <a:latin typeface="Arial" pitchFamily="34" charset="0"/>
                <a:cs typeface="Arial" pitchFamily="34" charset="0"/>
              </a:rPr>
              <a:t>for </a:t>
            </a:r>
            <a:r>
              <a:rPr lang="en-US" sz="2400" b="1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400" b="1" baseline="-25000" dirty="0" smtClean="0">
                <a:latin typeface="Arial" pitchFamily="34" charset="0"/>
                <a:cs typeface="Arial" pitchFamily="34" charset="0"/>
              </a:rPr>
              <a:t> in range(start, stop, step): </a:t>
            </a:r>
          </a:p>
          <a:p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Тело цикла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11528" y="622293"/>
            <a:ext cx="23574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число повторений (итераций);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start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- начальное значение для 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(по умолчанию равно 0);</a:t>
            </a:r>
          </a:p>
          <a:p>
            <a:endParaRPr lang="ru-RU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stop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- конечное значение 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(обязательно указать);</a:t>
            </a:r>
          </a:p>
          <a:p>
            <a:endParaRPr lang="ru-RU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step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- шаг изменения (по умолчанию равен 1).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550855"/>
            <a:ext cx="55007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Использование цикла внутри цикла называется вложенными циклами.</a:t>
            </a:r>
            <a:endParaRPr lang="ru-RU" sz="2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68388" y="1408111"/>
            <a:ext cx="28829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u="sng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Синтаксис:</a:t>
            </a:r>
            <a:endParaRPr lang="en-US" b="1" i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i="1" baseline="-25000" dirty="0" smtClean="0">
                <a:latin typeface="Arial" pitchFamily="34" charset="0"/>
                <a:cs typeface="Arial" pitchFamily="34" charset="0"/>
              </a:rPr>
              <a:t>for </a:t>
            </a:r>
            <a:r>
              <a:rPr lang="en-US" b="1" i="1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b="1" i="1" baseline="-25000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en-US" b="1" i="1" baseline="-25000" dirty="0" smtClean="0">
                <a:latin typeface="Arial" pitchFamily="34" charset="0"/>
                <a:cs typeface="Arial" pitchFamily="34" charset="0"/>
              </a:rPr>
              <a:t>range (</a:t>
            </a:r>
            <a:r>
              <a:rPr lang="en-US" b="1" i="1" baseline="-25000" dirty="0" smtClean="0">
                <a:latin typeface="Arial" pitchFamily="34" charset="0"/>
                <a:cs typeface="Arial" pitchFamily="34" charset="0"/>
              </a:rPr>
              <a:t>start1, stop</a:t>
            </a:r>
            <a:r>
              <a:rPr lang="ru-RU" b="1" i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b="1" i="1" baseline="-25000" dirty="0" smtClean="0">
                <a:latin typeface="Arial" pitchFamily="34" charset="0"/>
                <a:cs typeface="Arial" pitchFamily="34" charset="0"/>
              </a:rPr>
              <a:t>, step</a:t>
            </a:r>
            <a:r>
              <a:rPr lang="ru-RU" b="1" i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b="1" i="1" baseline="-25000" dirty="0" smtClean="0">
                <a:latin typeface="Arial" pitchFamily="34" charset="0"/>
                <a:cs typeface="Arial" pitchFamily="34" charset="0"/>
              </a:rPr>
              <a:t>):</a:t>
            </a:r>
            <a:endParaRPr lang="ru-RU" b="1" i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i="1" baseline="-25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b="1" i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i="1" baseline="-25000" dirty="0" smtClean="0">
                <a:latin typeface="Arial" pitchFamily="34" charset="0"/>
                <a:cs typeface="Arial" pitchFamily="34" charset="0"/>
              </a:rPr>
              <a:t>for j in </a:t>
            </a:r>
            <a:r>
              <a:rPr lang="en-US" b="1" i="1" baseline="-25000" dirty="0" smtClean="0">
                <a:latin typeface="Arial" pitchFamily="34" charset="0"/>
                <a:cs typeface="Arial" pitchFamily="34" charset="0"/>
              </a:rPr>
              <a:t>range (</a:t>
            </a:r>
            <a:r>
              <a:rPr lang="en-US" b="1" i="1" baseline="-25000" dirty="0" smtClean="0">
                <a:latin typeface="Arial" pitchFamily="34" charset="0"/>
                <a:cs typeface="Arial" pitchFamily="34" charset="0"/>
              </a:rPr>
              <a:t>start2, stop2, step2): </a:t>
            </a:r>
            <a:endParaRPr lang="ru-RU" b="1" i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i="1" baseline="-25000" dirty="0" smtClean="0">
                <a:latin typeface="Arial" pitchFamily="34" charset="0"/>
                <a:cs typeface="Arial" pitchFamily="34" charset="0"/>
              </a:rPr>
              <a:t>Тело цикла</a:t>
            </a:r>
            <a:endParaRPr lang="en-US" b="1" i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2570" y="699095"/>
            <a:ext cx="507209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Оператор цикла </a:t>
            </a:r>
            <a:r>
              <a:rPr lang="en-US" sz="2400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for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эффективен для решения задач, в которых число повторений заранее известно. </a:t>
            </a:r>
          </a:p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Но количество повторений не всегда известно заранее. Лучше всего использовать оператор цикла </a:t>
            </a:r>
            <a:r>
              <a:rPr lang="en-US" sz="2400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while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чтобы решить, следует ли продолжать цикл или остановить, только проверив условие.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сьемки\рисунок\images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4602" y="1122359"/>
            <a:ext cx="683966" cy="552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1849</TotalTime>
  <Words>607</Words>
  <Application>Microsoft Office PowerPoint</Application>
  <PresentationFormat>Произвольный</PresentationFormat>
  <Paragraphs>95</Paragraphs>
  <Slides>19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  Информатика  и ИТ</vt:lpstr>
      <vt:lpstr>Сегодня вы узнаете: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Сегодня вы узнали :</vt:lpstr>
      <vt:lpstr>Задание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357</cp:revision>
  <dcterms:created xsi:type="dcterms:W3CDTF">2020-04-13T08:05:16Z</dcterms:created>
  <dcterms:modified xsi:type="dcterms:W3CDTF">2021-02-19T04:33:55Z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