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bookmarkIdSeed="2">
  <p:sldMasterIdLst>
    <p:sldMasterId id="2147483648" r:id="rId1"/>
  </p:sldMasterIdLst>
  <p:notesMasterIdLst>
    <p:notesMasterId r:id="rId21"/>
  </p:notesMasterIdLst>
  <p:sldIdLst>
    <p:sldId id="273" r:id="rId2"/>
    <p:sldId id="257" r:id="rId3"/>
    <p:sldId id="381" r:id="rId4"/>
    <p:sldId id="383" r:id="rId5"/>
    <p:sldId id="384" r:id="rId6"/>
    <p:sldId id="385" r:id="rId7"/>
    <p:sldId id="386" r:id="rId8"/>
    <p:sldId id="389" r:id="rId9"/>
    <p:sldId id="392" r:id="rId10"/>
    <p:sldId id="393" r:id="rId11"/>
    <p:sldId id="394" r:id="rId12"/>
    <p:sldId id="397" r:id="rId13"/>
    <p:sldId id="396" r:id="rId14"/>
    <p:sldId id="399" r:id="rId15"/>
    <p:sldId id="400" r:id="rId16"/>
    <p:sldId id="402" r:id="rId17"/>
    <p:sldId id="401" r:id="rId18"/>
    <p:sldId id="395" r:id="rId19"/>
    <p:sldId id="365" r:id="rId20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216" d="100"/>
          <a:sy n="216" d="100"/>
        </p:scale>
        <p:origin x="822" y="1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902E30-518F-48C6-9D1F-0A09A489993C}" type="datetimeFigureOut">
              <a:rPr lang="ru-RU" smtClean="0"/>
              <a:pPr/>
              <a:t>19.02.2021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8041FC-6C0B-406A-BE0A-39011D80C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15</a:t>
            </a:fld>
            <a:endParaRPr lang="ru-R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17</a:t>
            </a:fld>
            <a:endParaRPr lang="ru-R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19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9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10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8041FC-6C0B-406A-BE0A-39011D80C668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2437" y="132463"/>
            <a:ext cx="490093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2435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095868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759301" y="660989"/>
            <a:ext cx="1574064" cy="1612223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662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432435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095868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3759301" y="2356547"/>
            <a:ext cx="1574064" cy="453679"/>
          </a:xfrm>
        </p:spPr>
        <p:txBody>
          <a:bodyPr>
            <a:noAutofit/>
          </a:bodyPr>
          <a:lstStyle>
            <a:lvl1pPr marL="0" indent="0">
              <a:buNone/>
              <a:defRPr sz="662"/>
            </a:lvl1pPr>
            <a:lvl2pPr marL="72071" indent="-72071">
              <a:buFont typeface="Arial" panose="020B0604020202020204" pitchFamily="34" charset="0"/>
              <a:buChar char="•"/>
              <a:defRPr sz="662"/>
            </a:lvl2pPr>
            <a:lvl3pPr marL="144142" indent="-72071">
              <a:defRPr sz="662"/>
            </a:lvl3pPr>
            <a:lvl4pPr marL="252249" indent="-108107">
              <a:defRPr sz="662"/>
            </a:lvl4pPr>
            <a:lvl5pPr marL="360356" indent="-108107">
              <a:defRPr sz="662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432437" y="441662"/>
            <a:ext cx="4900931" cy="192287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851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197926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638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36105" y="982040"/>
            <a:ext cx="4893589" cy="20186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2/19/2021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Рисунок 17" descr="Screenshot_2020-11-25-01-03-06-476_com.miui.gallery[1].jpg"/>
          <p:cNvPicPr>
            <a:picLocks noGrp="1" noChangeAspect="1"/>
          </p:cNvPicPr>
          <p:nvPr>
            <p:ph type="pic" sz="quarter" idx="12"/>
          </p:nvPr>
        </p:nvPicPr>
        <p:blipFill>
          <a:blip r:embed="rId2" cstate="print"/>
          <a:srcRect l="17847" r="17847"/>
          <a:stretch>
            <a:fillRect/>
          </a:stretch>
        </p:blipFill>
        <p:spPr>
          <a:xfrm>
            <a:off x="4432629" y="1249321"/>
            <a:ext cx="1154956" cy="1210171"/>
          </a:xfrm>
        </p:spPr>
      </p:pic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1059" y="2131"/>
            <a:ext cx="5757972" cy="102070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4" name="object 3">
            <a:extLst>
              <a:ext uri="{FF2B5EF4-FFF2-40B4-BE49-F238E27FC236}">
                <a16:creationId xmlns:a16="http://schemas.microsoft.com/office/drawing/2014/main" id="{648E54F6-8C15-4BB3-94E3-7B81F0C680D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1162409" y="283628"/>
            <a:ext cx="3301127" cy="384480"/>
          </a:xfrm>
          <a:prstGeom prst="rect">
            <a:avLst/>
          </a:prstGeom>
        </p:spPr>
        <p:txBody>
          <a:bodyPr vert="horz" wrap="square" lIns="0" tIns="14599" rIns="0" bIns="0" rtlCol="0" anchor="ctr">
            <a:spAutoFit/>
          </a:bodyPr>
          <a:lstStyle/>
          <a:p>
            <a:pPr marL="12695" algn="l">
              <a:spcBef>
                <a:spcPts val="114"/>
              </a:spcBef>
            </a:pPr>
            <a:r>
              <a:rPr lang="ru-RU" sz="2403" spc="5" dirty="0" smtClean="0">
                <a:latin typeface="Arial" panose="020B0604020202020204" pitchFamily="34" charset="0"/>
                <a:cs typeface="Arial" panose="020B0604020202020204" pitchFamily="34" charset="0"/>
              </a:rPr>
              <a:t>  Информатика  </a:t>
            </a:r>
            <a:r>
              <a:rPr lang="ru-RU" sz="2403" spc="5" dirty="0">
                <a:latin typeface="Arial" panose="020B0604020202020204" pitchFamily="34" charset="0"/>
                <a:cs typeface="Arial" panose="020B0604020202020204" pitchFamily="34" charset="0"/>
              </a:rPr>
              <a:t>и ИТ</a:t>
            </a:r>
            <a:endParaRPr sz="2403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id="{96789AA7-9596-4F83-89FD-AEC28EE179F1}"/>
              </a:ext>
            </a:extLst>
          </p:cNvPr>
          <p:cNvSpPr txBox="1"/>
          <p:nvPr/>
        </p:nvSpPr>
        <p:spPr>
          <a:xfrm>
            <a:off x="596884" y="1122359"/>
            <a:ext cx="3665034" cy="1676094"/>
          </a:xfrm>
          <a:prstGeom prst="rect">
            <a:avLst/>
          </a:prstGeom>
        </p:spPr>
        <p:txBody>
          <a:bodyPr vert="horz" wrap="square" lIns="0" tIns="13964" rIns="0" bIns="0" rtlCol="0">
            <a:spAutoFit/>
          </a:bodyPr>
          <a:lstStyle/>
          <a:p>
            <a:pPr algn="ctr"/>
            <a:r>
              <a:rPr lang="ru-RU" sz="32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ПРОГРАММИРОВАНИЕ ПОВТОРЯЮЩИХСЯ АЛГОРИТМОВ. </a:t>
            </a:r>
          </a:p>
          <a:p>
            <a:pPr algn="ctr"/>
            <a:r>
              <a:rPr lang="ru-RU" sz="4400" b="1" baseline="-25000" dirty="0" smtClean="0">
                <a:solidFill>
                  <a:srgbClr val="0070C0"/>
                </a:solidFill>
              </a:rPr>
              <a:t>ОПЕРАТОР </a:t>
            </a:r>
            <a:r>
              <a:rPr lang="en-US" sz="4400" b="1" baseline="-25000" dirty="0" smtClean="0">
                <a:solidFill>
                  <a:srgbClr val="0070C0"/>
                </a:solidFill>
              </a:rPr>
              <a:t>WHILE</a:t>
            </a:r>
            <a:r>
              <a:rPr lang="ru-RU" sz="4400" b="1" baseline="-25000" dirty="0" smtClean="0">
                <a:solidFill>
                  <a:srgbClr val="0070C0"/>
                </a:solidFill>
              </a:rPr>
              <a:t>.</a:t>
            </a:r>
            <a:endParaRPr lang="ru-RU" sz="44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id="{A8BAE388-D6D2-40E9-8208-E39C1E0E7029}"/>
              </a:ext>
            </a:extLst>
          </p:cNvPr>
          <p:cNvSpPr/>
          <p:nvPr/>
        </p:nvSpPr>
        <p:spPr>
          <a:xfrm>
            <a:off x="156515" y="1263584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id="{ACB4B4C4-B96E-4D3D-A3B1-019ECDA735A1}"/>
              </a:ext>
            </a:extLst>
          </p:cNvPr>
          <p:cNvSpPr/>
          <p:nvPr/>
        </p:nvSpPr>
        <p:spPr>
          <a:xfrm>
            <a:off x="156515" y="2147677"/>
            <a:ext cx="344044" cy="680470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4701329" y="228616"/>
            <a:ext cx="603664" cy="603664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133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4923461" y="249525"/>
            <a:ext cx="173292" cy="372608"/>
          </a:xfrm>
          <a:prstGeom prst="rect">
            <a:avLst/>
          </a:prstGeom>
        </p:spPr>
        <p:txBody>
          <a:bodyPr vert="horz" wrap="square" lIns="0" tIns="15869" rIns="0" bIns="0" rtlCol="0">
            <a:spAutoFit/>
          </a:bodyPr>
          <a:lstStyle/>
          <a:p>
            <a:pPr>
              <a:spcBef>
                <a:spcPts val="125"/>
              </a:spcBef>
            </a:pPr>
            <a:r>
              <a:rPr lang="ru-RU" sz="2249" dirty="0" smtClean="0">
                <a:solidFill>
                  <a:schemeClr val="bg1"/>
                </a:solidFill>
                <a:latin typeface="Arial"/>
                <a:cs typeface="Arial"/>
              </a:rPr>
              <a:t>9</a:t>
            </a:r>
            <a:endParaRPr sz="2249" dirty="0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9" name="object 11">
            <a:extLst>
              <a:ext uri="{FF2B5EF4-FFF2-40B4-BE49-F238E27FC236}">
                <a16:creationId xmlns:a16="http://schemas.microsoft.com/office/drawing/2014/main" id="{382AB4AE-4981-4494-BB32-7A573B110208}"/>
              </a:ext>
            </a:extLst>
          </p:cNvPr>
          <p:cNvSpPr/>
          <p:nvPr/>
        </p:nvSpPr>
        <p:spPr>
          <a:xfrm>
            <a:off x="328537" y="303926"/>
            <a:ext cx="493302" cy="379513"/>
          </a:xfrm>
          <a:custGeom>
            <a:avLst/>
            <a:gdLst/>
            <a:ahLst/>
            <a:cxnLst/>
            <a:rect l="l" t="t" r="r" b="b"/>
            <a:pathLst>
              <a:path w="492759" h="379095">
                <a:moveTo>
                  <a:pt x="447094" y="0"/>
                </a:moveTo>
                <a:lnTo>
                  <a:pt x="45651" y="0"/>
                </a:lnTo>
                <a:lnTo>
                  <a:pt x="39383" y="6267"/>
                </a:lnTo>
                <a:lnTo>
                  <a:pt x="39383" y="264483"/>
                </a:lnTo>
                <a:lnTo>
                  <a:pt x="633" y="340944"/>
                </a:lnTo>
                <a:lnTo>
                  <a:pt x="309" y="341805"/>
                </a:lnTo>
                <a:lnTo>
                  <a:pt x="101" y="342658"/>
                </a:lnTo>
                <a:lnTo>
                  <a:pt x="0" y="371350"/>
                </a:lnTo>
                <a:lnTo>
                  <a:pt x="7444" y="378795"/>
                </a:lnTo>
                <a:lnTo>
                  <a:pt x="485302" y="378795"/>
                </a:lnTo>
                <a:lnTo>
                  <a:pt x="492747" y="371350"/>
                </a:lnTo>
                <a:lnTo>
                  <a:pt x="492747" y="364359"/>
                </a:lnTo>
                <a:lnTo>
                  <a:pt x="15405" y="364359"/>
                </a:lnTo>
                <a:lnTo>
                  <a:pt x="14436" y="363390"/>
                </a:lnTo>
                <a:lnTo>
                  <a:pt x="14436" y="351108"/>
                </a:lnTo>
                <a:lnTo>
                  <a:pt x="492747" y="351108"/>
                </a:lnTo>
                <a:lnTo>
                  <a:pt x="492644" y="342658"/>
                </a:lnTo>
                <a:lnTo>
                  <a:pt x="492437" y="341805"/>
                </a:lnTo>
                <a:lnTo>
                  <a:pt x="492113" y="340944"/>
                </a:lnTo>
                <a:lnTo>
                  <a:pt x="489948" y="336671"/>
                </a:lnTo>
                <a:lnTo>
                  <a:pt x="18968" y="336671"/>
                </a:lnTo>
                <a:lnTo>
                  <a:pt x="51033" y="273427"/>
                </a:lnTo>
                <a:lnTo>
                  <a:pt x="457895" y="273427"/>
                </a:lnTo>
                <a:lnTo>
                  <a:pt x="453363" y="264483"/>
                </a:lnTo>
                <a:lnTo>
                  <a:pt x="453363" y="258991"/>
                </a:lnTo>
                <a:lnTo>
                  <a:pt x="53820" y="258991"/>
                </a:lnTo>
                <a:lnTo>
                  <a:pt x="53820" y="14436"/>
                </a:lnTo>
                <a:lnTo>
                  <a:pt x="453363" y="14436"/>
                </a:lnTo>
                <a:lnTo>
                  <a:pt x="453363" y="6267"/>
                </a:lnTo>
                <a:lnTo>
                  <a:pt x="447094" y="0"/>
                </a:lnTo>
                <a:close/>
              </a:path>
              <a:path w="492759" h="379095">
                <a:moveTo>
                  <a:pt x="492747" y="351108"/>
                </a:moveTo>
                <a:lnTo>
                  <a:pt x="478311" y="351108"/>
                </a:lnTo>
                <a:lnTo>
                  <a:pt x="478311" y="363390"/>
                </a:lnTo>
                <a:lnTo>
                  <a:pt x="477342" y="364359"/>
                </a:lnTo>
                <a:lnTo>
                  <a:pt x="492747" y="364359"/>
                </a:lnTo>
                <a:lnTo>
                  <a:pt x="492747" y="351108"/>
                </a:lnTo>
                <a:close/>
              </a:path>
              <a:path w="492759" h="379095">
                <a:moveTo>
                  <a:pt x="300225" y="297831"/>
                </a:moveTo>
                <a:lnTo>
                  <a:pt x="192520" y="297831"/>
                </a:lnTo>
                <a:lnTo>
                  <a:pt x="187131" y="301934"/>
                </a:lnTo>
                <a:lnTo>
                  <a:pt x="177552" y="336671"/>
                </a:lnTo>
                <a:lnTo>
                  <a:pt x="192528" y="336671"/>
                </a:lnTo>
                <a:lnTo>
                  <a:pt x="199260" y="312267"/>
                </a:lnTo>
                <a:lnTo>
                  <a:pt x="308461" y="312267"/>
                </a:lnTo>
                <a:lnTo>
                  <a:pt x="305611" y="301934"/>
                </a:lnTo>
                <a:lnTo>
                  <a:pt x="300225" y="297831"/>
                </a:lnTo>
                <a:close/>
              </a:path>
              <a:path w="492759" h="379095">
                <a:moveTo>
                  <a:pt x="308461" y="312267"/>
                </a:moveTo>
                <a:lnTo>
                  <a:pt x="293486" y="312267"/>
                </a:lnTo>
                <a:lnTo>
                  <a:pt x="300219" y="336671"/>
                </a:lnTo>
                <a:lnTo>
                  <a:pt x="315191" y="336671"/>
                </a:lnTo>
                <a:lnTo>
                  <a:pt x="308461" y="312267"/>
                </a:lnTo>
                <a:close/>
              </a:path>
              <a:path w="492759" h="379095">
                <a:moveTo>
                  <a:pt x="457895" y="273427"/>
                </a:moveTo>
                <a:lnTo>
                  <a:pt x="441709" y="273427"/>
                </a:lnTo>
                <a:lnTo>
                  <a:pt x="473774" y="336671"/>
                </a:lnTo>
                <a:lnTo>
                  <a:pt x="489948" y="336671"/>
                </a:lnTo>
                <a:lnTo>
                  <a:pt x="457895" y="273427"/>
                </a:lnTo>
                <a:close/>
              </a:path>
              <a:path w="492759" h="379095">
                <a:moveTo>
                  <a:pt x="453363" y="14436"/>
                </a:moveTo>
                <a:lnTo>
                  <a:pt x="438927" y="14436"/>
                </a:lnTo>
                <a:lnTo>
                  <a:pt x="438927" y="258991"/>
                </a:lnTo>
                <a:lnTo>
                  <a:pt x="453363" y="258991"/>
                </a:lnTo>
                <a:lnTo>
                  <a:pt x="453363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 dirty="0"/>
          </a:p>
        </p:txBody>
      </p:sp>
      <p:sp>
        <p:nvSpPr>
          <p:cNvPr id="24" name="object 12">
            <a:extLst>
              <a:ext uri="{FF2B5EF4-FFF2-40B4-BE49-F238E27FC236}">
                <a16:creationId xmlns:a16="http://schemas.microsoft.com/office/drawing/2014/main" id="{095BD782-9915-451D-8BDE-31B9F6A26271}"/>
              </a:ext>
            </a:extLst>
          </p:cNvPr>
          <p:cNvSpPr/>
          <p:nvPr/>
        </p:nvSpPr>
        <p:spPr>
          <a:xfrm>
            <a:off x="397831" y="452835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11206" y="0"/>
                </a:moveTo>
                <a:lnTo>
                  <a:pt x="3233" y="0"/>
                </a:lnTo>
                <a:lnTo>
                  <a:pt x="0" y="3228"/>
                </a:lnTo>
                <a:lnTo>
                  <a:pt x="3" y="89772"/>
                </a:lnTo>
                <a:lnTo>
                  <a:pt x="5076" y="94848"/>
                </a:lnTo>
                <a:lnTo>
                  <a:pt x="349236" y="94848"/>
                </a:lnTo>
                <a:lnTo>
                  <a:pt x="354312" y="89772"/>
                </a:lnTo>
                <a:lnTo>
                  <a:pt x="354312" y="80412"/>
                </a:lnTo>
                <a:lnTo>
                  <a:pt x="14436" y="80412"/>
                </a:lnTo>
                <a:lnTo>
                  <a:pt x="14436" y="3228"/>
                </a:lnTo>
                <a:lnTo>
                  <a:pt x="11206" y="0"/>
                </a:lnTo>
                <a:close/>
              </a:path>
              <a:path w="354330" h="95250">
                <a:moveTo>
                  <a:pt x="351078" y="0"/>
                </a:moveTo>
                <a:lnTo>
                  <a:pt x="343105" y="0"/>
                </a:lnTo>
                <a:lnTo>
                  <a:pt x="339876" y="3228"/>
                </a:lnTo>
                <a:lnTo>
                  <a:pt x="339876" y="80412"/>
                </a:lnTo>
                <a:lnTo>
                  <a:pt x="354312" y="80412"/>
                </a:lnTo>
                <a:lnTo>
                  <a:pt x="354312" y="3228"/>
                </a:lnTo>
                <a:lnTo>
                  <a:pt x="351078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5" name="object 13">
            <a:extLst>
              <a:ext uri="{FF2B5EF4-FFF2-40B4-BE49-F238E27FC236}">
                <a16:creationId xmlns:a16="http://schemas.microsoft.com/office/drawing/2014/main" id="{312CDD75-671C-4D07-9747-AFD5EA1B46A6}"/>
              </a:ext>
            </a:extLst>
          </p:cNvPr>
          <p:cNvSpPr/>
          <p:nvPr/>
        </p:nvSpPr>
        <p:spPr>
          <a:xfrm>
            <a:off x="397831" y="333796"/>
            <a:ext cx="354721" cy="95355"/>
          </a:xfrm>
          <a:custGeom>
            <a:avLst/>
            <a:gdLst/>
            <a:ahLst/>
            <a:cxnLst/>
            <a:rect l="l" t="t" r="r" b="b"/>
            <a:pathLst>
              <a:path w="354330" h="95250">
                <a:moveTo>
                  <a:pt x="349236" y="0"/>
                </a:moveTo>
                <a:lnTo>
                  <a:pt x="5079" y="0"/>
                </a:lnTo>
                <a:lnTo>
                  <a:pt x="0" y="5076"/>
                </a:lnTo>
                <a:lnTo>
                  <a:pt x="0" y="91616"/>
                </a:lnTo>
                <a:lnTo>
                  <a:pt x="3233" y="94849"/>
                </a:lnTo>
                <a:lnTo>
                  <a:pt x="11206" y="94849"/>
                </a:lnTo>
                <a:lnTo>
                  <a:pt x="14436" y="91616"/>
                </a:lnTo>
                <a:lnTo>
                  <a:pt x="14436" y="14436"/>
                </a:lnTo>
                <a:lnTo>
                  <a:pt x="354312" y="14436"/>
                </a:lnTo>
                <a:lnTo>
                  <a:pt x="354312" y="5076"/>
                </a:lnTo>
                <a:lnTo>
                  <a:pt x="349236" y="0"/>
                </a:lnTo>
                <a:close/>
              </a:path>
              <a:path w="354330" h="95250">
                <a:moveTo>
                  <a:pt x="354312" y="14436"/>
                </a:moveTo>
                <a:lnTo>
                  <a:pt x="339876" y="14436"/>
                </a:lnTo>
                <a:lnTo>
                  <a:pt x="339876" y="91616"/>
                </a:lnTo>
                <a:lnTo>
                  <a:pt x="343105" y="94849"/>
                </a:lnTo>
                <a:lnTo>
                  <a:pt x="351078" y="94849"/>
                </a:lnTo>
                <a:lnTo>
                  <a:pt x="354312" y="91616"/>
                </a:lnTo>
                <a:lnTo>
                  <a:pt x="354312" y="14436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endParaRPr sz="1802"/>
          </a:p>
        </p:txBody>
      </p:sp>
      <p:sp>
        <p:nvSpPr>
          <p:cNvPr id="2" name="TextBox 1"/>
          <p:cNvSpPr txBox="1"/>
          <p:nvPr/>
        </p:nvSpPr>
        <p:spPr>
          <a:xfrm>
            <a:off x="4652184" y="498831"/>
            <a:ext cx="89060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z-Cyrl-UZ" sz="16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класс</a:t>
            </a:r>
            <a:endParaRPr lang="ru-RU" sz="16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20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96884" y="693731"/>
            <a:ext cx="4714908" cy="1374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500"/>
              </a:lnSpc>
            </a:pPr>
            <a:r>
              <a:rPr lang="ru-RU" sz="2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Цикл </a:t>
            </a:r>
            <a:r>
              <a:rPr lang="en-US" sz="2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while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- разновидность цикла, в котором тело цикла будет  выполняться, если условие истинно. Если в начале цикла условие не выполнится, цикл не сработает.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D:\сьемки\рисунок\images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84884" y="1836739"/>
            <a:ext cx="1541222" cy="12453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D:\сьемки\рисунок\images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84884" y="1836739"/>
            <a:ext cx="1541222" cy="1245307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239694" y="693731"/>
            <a:ext cx="3714776" cy="23493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200"/>
              </a:lnSpc>
            </a:pP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В операторе цикла </a:t>
            </a:r>
            <a:r>
              <a:rPr lang="en-US" sz="2400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while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выполнение цикла продолжается, пока условие в операторе принимает значение истина 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(True).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Если условие прекращает принимать значение истина и примет значение ложь 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(False),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цикл прекращает свою работу.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11132" y="622293"/>
            <a:ext cx="2882900" cy="173380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baseline="-25000" dirty="0" smtClean="0">
                <a:latin typeface="Arial" pitchFamily="34" charset="0"/>
                <a:cs typeface="Arial" pitchFamily="34" charset="0"/>
              </a:rPr>
              <a:t>Синтаксис: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3200" b="1" baseline="-25000" dirty="0" smtClean="0">
                <a:latin typeface="Arial" pitchFamily="34" charset="0"/>
                <a:cs typeface="Arial" pitchFamily="34" charset="0"/>
              </a:rPr>
              <a:t>while </a:t>
            </a:r>
            <a:r>
              <a:rPr lang="ru-RU" sz="3200" b="1" baseline="-25000" dirty="0" smtClean="0">
                <a:latin typeface="Arial" pitchFamily="34" charset="0"/>
                <a:cs typeface="Arial" pitchFamily="34" charset="0"/>
              </a:rPr>
              <a:t>выражение условия:</a:t>
            </a:r>
          </a:p>
          <a:p>
            <a:r>
              <a:rPr lang="ru-RU" sz="3200" b="1" baseline="-25000" dirty="0" smtClean="0">
                <a:latin typeface="Arial" pitchFamily="34" charset="0"/>
                <a:cs typeface="Arial" pitchFamily="34" charset="0"/>
              </a:rPr>
              <a:t> тело цикла</a:t>
            </a:r>
            <a:endParaRPr lang="ru-RU" sz="32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83032" y="1118369"/>
            <a:ext cx="1597016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выражение условия - условие цикла; тело цикла - команды, которые должны выполняться.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68520" y="1622425"/>
            <a:ext cx="120007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8256" y="382528"/>
            <a:ext cx="5500726" cy="23903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baseline="-25000" dirty="0" smtClean="0">
                <a:latin typeface="Arial" pitchFamily="34" charset="0"/>
                <a:cs typeface="Arial" pitchFamily="34" charset="0"/>
              </a:rPr>
              <a:t>Пример:</a:t>
            </a:r>
            <a:endParaRPr lang="ru-RU" sz="16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1600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res=</a:t>
            </a:r>
            <a:r>
              <a:rPr lang="ru-RU" sz="1600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'да'</a:t>
            </a:r>
            <a:endParaRPr lang="ru-RU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while answer == </a:t>
            </a:r>
            <a:r>
              <a:rPr lang="ru-RU" sz="1600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'да':</a:t>
            </a:r>
            <a:endParaRPr lang="ru-RU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print('</a:t>
            </a:r>
            <a:r>
              <a:rPr lang="ru-RU" sz="1600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Можете воспользоваться') </a:t>
            </a:r>
            <a:endParaRPr lang="en-US" sz="1600" baseline="-250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600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res=input(</a:t>
            </a:r>
            <a:r>
              <a:rPr lang="ru-RU" sz="1600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('Вы хотите воспользоваться программой? (да/нет)') </a:t>
            </a:r>
          </a:p>
          <a:p>
            <a:r>
              <a:rPr lang="en-US" sz="1600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print</a:t>
            </a:r>
            <a:r>
              <a:rPr lang="en-US" sz="16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600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 'Пожалуйста.')</a:t>
            </a:r>
            <a:endParaRPr lang="ru-RU" sz="16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600" baseline="-25000" dirty="0" smtClean="0">
                <a:latin typeface="Arial" pitchFamily="34" charset="0"/>
                <a:cs typeface="Arial" pitchFamily="34" charset="0"/>
              </a:rPr>
              <a:t>Можете воспользоваться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aseline="-25000" dirty="0" smtClean="0">
                <a:latin typeface="Arial" pitchFamily="34" charset="0"/>
                <a:cs typeface="Arial" pitchFamily="34" charset="0"/>
              </a:rPr>
              <a:t>Вы хотите воспользоваться программой? (да/нет) </a:t>
            </a:r>
            <a:r>
              <a:rPr lang="ru-RU" sz="1600" b="1" u="sng" baseline="-25000" dirty="0" smtClean="0">
                <a:latin typeface="Arial" pitchFamily="34" charset="0"/>
                <a:cs typeface="Arial" pitchFamily="34" charset="0"/>
              </a:rPr>
              <a:t>да</a:t>
            </a:r>
            <a:r>
              <a:rPr lang="ru-RU" sz="1600" baseline="-25000" dirty="0" smtClean="0">
                <a:latin typeface="Arial" pitchFamily="34" charset="0"/>
                <a:cs typeface="Arial" pitchFamily="34" charset="0"/>
              </a:rPr>
              <a:t> Можете воспользоваться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aseline="-25000" dirty="0" smtClean="0">
                <a:latin typeface="Arial" pitchFamily="34" charset="0"/>
                <a:cs typeface="Arial" pitchFamily="34" charset="0"/>
              </a:rPr>
              <a:t>Вы хотите воспользоваться программой? (да/нет) </a:t>
            </a:r>
            <a:r>
              <a:rPr lang="ru-RU" sz="1600" b="1" u="sng" baseline="-25000" dirty="0" smtClean="0">
                <a:latin typeface="Arial" pitchFamily="34" charset="0"/>
                <a:cs typeface="Arial" pitchFamily="34" charset="0"/>
              </a:rPr>
              <a:t>да</a:t>
            </a:r>
            <a:r>
              <a:rPr lang="ru-RU" sz="1600" baseline="-25000" dirty="0" smtClean="0">
                <a:latin typeface="Arial" pitchFamily="34" charset="0"/>
                <a:cs typeface="Arial" pitchFamily="34" charset="0"/>
              </a:rPr>
              <a:t> Можете воспользоваться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1600" baseline="-25000" dirty="0" smtClean="0">
                <a:latin typeface="Arial" pitchFamily="34" charset="0"/>
                <a:cs typeface="Arial" pitchFamily="34" charset="0"/>
              </a:rPr>
              <a:t>Вы хотите воспользоваться программой? (да/нет) </a:t>
            </a:r>
            <a:r>
              <a:rPr lang="ru-RU" sz="1600" b="1" u="sng" baseline="-25000" dirty="0" err="1" smtClean="0">
                <a:latin typeface="Arial" pitchFamily="34" charset="0"/>
                <a:cs typeface="Arial" pitchFamily="34" charset="0"/>
              </a:rPr>
              <a:t>нет</a:t>
            </a:r>
            <a:r>
              <a:rPr lang="ru-RU" sz="1600" baseline="-25000" dirty="0" smtClean="0">
                <a:latin typeface="Arial" pitchFamily="34" charset="0"/>
                <a:cs typeface="Arial" pitchFamily="34" charset="0"/>
              </a:rPr>
              <a:t> Пожалуйста.</a:t>
            </a:r>
            <a:endParaRPr lang="ru-RU" sz="16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5380"/>
          <a:stretch>
            <a:fillRect/>
          </a:stretch>
        </p:blipFill>
        <p:spPr bwMode="auto">
          <a:xfrm>
            <a:off x="96818" y="122227"/>
            <a:ext cx="5668982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9694" y="550856"/>
            <a:ext cx="5429288" cy="18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300"/>
              </a:lnSpc>
            </a:pPr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Бесконечный цикл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2300"/>
              </a:lnSpc>
            </a:pP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Если условие в цикле </a:t>
            </a:r>
            <a:r>
              <a:rPr lang="en-US" sz="2400" b="1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while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будет всегда выполняться (возвращать значение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True),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цикл никогда не остановится. То есть, может продолжаться вечно. Создать бесконечный цикл - очень просто, для этого достаточно вместо условия написать слово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True.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6884" y="836607"/>
            <a:ext cx="4714908" cy="1567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300"/>
              </a:lnSpc>
            </a:pP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В интерактивной среде</a:t>
            </a:r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IDLE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для остановки бесконечного цикла надо держать нажатой кнопку </a:t>
            </a:r>
            <a:r>
              <a:rPr lang="en-US" sz="2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Ctrl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и букву </a:t>
            </a:r>
            <a:r>
              <a:rPr lang="ru-RU" sz="2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С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. Или несколько раз нажать комбинацию клавиш </a:t>
            </a:r>
            <a:r>
              <a:rPr lang="en-US" sz="2400" b="1" u="sng" baseline="-25000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Ctrl+C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 IDLE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отправит запрос на остановку программы.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4008" y="622293"/>
            <a:ext cx="4786346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Пример.</a:t>
            </a:r>
            <a:endParaRPr lang="ru-RU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while True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: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res=input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('Введите слово:') 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print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('продолжайте')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Введите слово :</a:t>
            </a:r>
            <a:r>
              <a:rPr lang="ru-RU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книга </a:t>
            </a:r>
          </a:p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продолжайте</a:t>
            </a:r>
          </a:p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 Введите слово: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525974" y="622293"/>
            <a:ext cx="1077014" cy="9853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5910" y="979483"/>
            <a:ext cx="1077014" cy="985353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408694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узнали </a:t>
            </a:r>
            <a:r>
              <a:rPr spc="5" smtClean="0"/>
              <a:t>:</a:t>
            </a:r>
            <a:endParaRPr spc="5" dirty="0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решение 7"/>
          <p:cNvSpPr/>
          <p:nvPr/>
        </p:nvSpPr>
        <p:spPr>
          <a:xfrm>
            <a:off x="311132" y="2265367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решение 11"/>
          <p:cNvSpPr/>
          <p:nvPr/>
        </p:nvSpPr>
        <p:spPr>
          <a:xfrm>
            <a:off x="311132" y="1550987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596884" y="622293"/>
            <a:ext cx="4572032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Какой оператор работает в языке программирования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Python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как условный цикл.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68322" y="1336673"/>
            <a:ext cx="3857652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чем разница между оператором условного цикла и оператором цикла со счетчиком.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50652" y="2051053"/>
            <a:ext cx="29684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Типы операторов условного цикла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39" y="102424"/>
            <a:ext cx="5164320" cy="315471"/>
          </a:xfrm>
        </p:spPr>
        <p:txBody>
          <a:bodyPr/>
          <a:lstStyle/>
          <a:p>
            <a:r>
              <a:rPr lang="ru-RU" dirty="0" smtClean="0"/>
              <a:t>Задание для самостоятельной работы</a:t>
            </a:r>
            <a:endParaRPr lang="ru-RU" dirty="0"/>
          </a:p>
        </p:txBody>
      </p:sp>
      <p:pic>
        <p:nvPicPr>
          <p:cNvPr id="4" name="Picture 2" descr="C:\Users\acer\Desktop\images (1)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68256" y="908045"/>
            <a:ext cx="1200075" cy="107157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1454140" y="979483"/>
            <a:ext cx="41721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Составить свой пример</a:t>
            </a:r>
          </a:p>
          <a:p>
            <a:r>
              <a:rPr lang="ru-RU" sz="2000" dirty="0" smtClean="0">
                <a:latin typeface="Arial" pitchFamily="34" charset="0"/>
                <a:cs typeface="Arial" pitchFamily="34" charset="0"/>
              </a:rPr>
              <a:t> бесконечного цикла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acer\Desktop\Без названия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45910" y="979483"/>
            <a:ext cx="1077014" cy="985353"/>
          </a:xfrm>
          <a:prstGeom prst="rect">
            <a:avLst/>
          </a:prstGeom>
          <a:noFill/>
        </p:spPr>
      </p:pic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96158" y="92527"/>
            <a:ext cx="4086940" cy="332142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pc="25" dirty="0" smtClean="0"/>
              <a:t>Сегодня вы </a:t>
            </a:r>
            <a:r>
              <a:rPr lang="ru-RU" spc="25" dirty="0" smtClean="0"/>
              <a:t>узнаете</a:t>
            </a:r>
            <a:r>
              <a:rPr spc="5" dirty="0" smtClean="0"/>
              <a:t>:</a:t>
            </a:r>
            <a:endParaRPr spc="5" dirty="0"/>
          </a:p>
        </p:txBody>
      </p:sp>
      <p:sp>
        <p:nvSpPr>
          <p:cNvPr id="10" name="Блок-схема: решение 9"/>
          <p:cNvSpPr/>
          <p:nvPr/>
        </p:nvSpPr>
        <p:spPr>
          <a:xfrm>
            <a:off x="311132" y="765169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Блок-схема: решение 7"/>
          <p:cNvSpPr/>
          <p:nvPr/>
        </p:nvSpPr>
        <p:spPr>
          <a:xfrm>
            <a:off x="311132" y="2265367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решение 11"/>
          <p:cNvSpPr/>
          <p:nvPr/>
        </p:nvSpPr>
        <p:spPr>
          <a:xfrm>
            <a:off x="311132" y="1550987"/>
            <a:ext cx="214314" cy="142876"/>
          </a:xfrm>
          <a:prstGeom prst="flowChartDecisi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668322" y="622293"/>
            <a:ext cx="4572032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Какой оператор работает в языке программирования </a:t>
            </a:r>
            <a:r>
              <a:rPr lang="en-US" sz="2000" baseline="-25000" dirty="0" smtClean="0">
                <a:latin typeface="Arial" pitchFamily="34" charset="0"/>
                <a:cs typeface="Arial" pitchFamily="34" charset="0"/>
              </a:rPr>
              <a:t>Python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как условный цикл.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668322" y="1336673"/>
            <a:ext cx="3857652" cy="6052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чем разница между оператором условного цикла и оператором цикла со счетчиком.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634539" y="2051053"/>
            <a:ext cx="296844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Типы операторов условного цикла </a:t>
            </a:r>
            <a:endParaRPr lang="ru-RU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сьемки\рисунок\images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54536" y="550855"/>
            <a:ext cx="1192437" cy="96348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39694" y="693731"/>
            <a:ext cx="485778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Повторяющиеся алгоритмы -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это</a:t>
            </a:r>
            <a:endParaRPr lang="ru-RU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повторение определенной группы команд в определенное время или до тех пор, пока выполняется указанное условие. Для программирования задач с повторяющимися алгоритмами используются операторы цикла.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сьемки\рисунок\images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54536" y="550855"/>
            <a:ext cx="1192437" cy="96348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11132" y="693731"/>
            <a:ext cx="4000528" cy="15286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800"/>
              </a:lnSpc>
            </a:pPr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Цикл </a:t>
            </a:r>
            <a:r>
              <a:rPr lang="en-US" sz="2400" b="1" u="sng" baseline="-250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цикл со счетчиком </a:t>
            </a:r>
            <a:r>
              <a:rPr lang="en-US" sz="2400" b="1" i="1" baseline="-25000" dirty="0" smtClean="0">
                <a:latin typeface="Arial" pitchFamily="34" charset="0"/>
                <a:cs typeface="Arial" pitchFamily="34" charset="0"/>
              </a:rPr>
              <a:t>(count-controlled). </a:t>
            </a:r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Он используется только в тех случаях, когда </a:t>
            </a:r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число</a:t>
            </a:r>
            <a:r>
              <a:rPr lang="en-US" sz="2400" b="1" i="1" baseline="-25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2400" b="1" i="1" baseline="-25000" dirty="0" smtClean="0">
                <a:latin typeface="Arial" pitchFamily="34" charset="0"/>
                <a:cs typeface="Arial" pitchFamily="34" charset="0"/>
              </a:rPr>
            </a:br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повторений </a:t>
            </a:r>
            <a:r>
              <a:rPr lang="ru-RU" sz="2400" b="1" i="1" baseline="-25000" dirty="0" smtClean="0">
                <a:latin typeface="Arial" pitchFamily="34" charset="0"/>
                <a:cs typeface="Arial" pitchFamily="34" charset="0"/>
              </a:rPr>
              <a:t>известно заранее.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сьемки\рисунок\images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383098" y="2122491"/>
            <a:ext cx="1192437" cy="963489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34628" y="622293"/>
            <a:ext cx="4948602" cy="1102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2700"/>
              </a:lnSpc>
            </a:pP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Операторы цикла служат для повторяющихся команд кода.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ts val="2700"/>
              </a:lnSpc>
            </a:pPr>
            <a:r>
              <a:rPr lang="ru-RU" sz="2000" baseline="-25000" dirty="0" smtClean="0">
                <a:latin typeface="Arial" pitchFamily="34" charset="0"/>
                <a:cs typeface="Arial" pitchFamily="34" charset="0"/>
              </a:rPr>
              <a:t>Последовательность этих команд называется телом цикла. А каждое повторение называется </a:t>
            </a:r>
            <a:r>
              <a:rPr lang="ru-RU" sz="2000" b="1" baseline="-25000" dirty="0" smtClean="0">
                <a:latin typeface="Arial" pitchFamily="34" charset="0"/>
                <a:cs typeface="Arial" pitchFamily="34" charset="0"/>
              </a:rPr>
              <a:t>итерацией.</a:t>
            </a:r>
            <a:endParaRPr lang="ru-RU" sz="2000" b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r="2170" b="4661"/>
          <a:stretch>
            <a:fillRect/>
          </a:stretch>
        </p:blipFill>
        <p:spPr bwMode="auto">
          <a:xfrm>
            <a:off x="96818" y="550855"/>
            <a:ext cx="5572164" cy="25661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6818" y="336541"/>
            <a:ext cx="281493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32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Оператор цикла </a:t>
            </a:r>
            <a:r>
              <a:rPr lang="en-US" sz="32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for</a:t>
            </a:r>
            <a:endParaRPr lang="ru-RU" sz="32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11132" y="1193797"/>
            <a:ext cx="22860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sz="2400" b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sz="2400" b="1" baseline="-25000" dirty="0" smtClean="0">
                <a:latin typeface="Arial" pitchFamily="34" charset="0"/>
                <a:cs typeface="Arial" pitchFamily="34" charset="0"/>
              </a:rPr>
              <a:t> in range(start, stop, step): </a:t>
            </a:r>
          </a:p>
          <a:p>
            <a:r>
              <a:rPr lang="ru-RU" sz="2400" b="1" baseline="-25000" dirty="0" smtClean="0">
                <a:latin typeface="Arial" pitchFamily="34" charset="0"/>
                <a:cs typeface="Arial" pitchFamily="34" charset="0"/>
              </a:rPr>
              <a:t>Тело цикла</a:t>
            </a:r>
            <a:endParaRPr lang="en-US" sz="24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311528" y="622293"/>
            <a:ext cx="235745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-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число повторений (итераций);</a:t>
            </a:r>
          </a:p>
          <a:p>
            <a:endParaRPr lang="ru-RU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start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- начальное значение для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(по умолчанию равно 0);</a:t>
            </a:r>
          </a:p>
          <a:p>
            <a:endParaRPr lang="ru-RU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stop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- конечное значение </a:t>
            </a:r>
            <a:r>
              <a:rPr lang="en-US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(обязательно указать);</a:t>
            </a:r>
          </a:p>
          <a:p>
            <a:endParaRPr lang="ru-RU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b="1" baseline="-25000" dirty="0" smtClean="0">
                <a:latin typeface="Arial" pitchFamily="34" charset="0"/>
                <a:cs typeface="Arial" pitchFamily="34" charset="0"/>
              </a:rPr>
              <a:t>step</a:t>
            </a:r>
            <a:r>
              <a:rPr lang="en-US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baseline="-25000" dirty="0" smtClean="0">
                <a:latin typeface="Arial" pitchFamily="34" charset="0"/>
                <a:cs typeface="Arial" pitchFamily="34" charset="0"/>
              </a:rPr>
              <a:t>- шаг изменения (по умолчанию равен 1).</a:t>
            </a:r>
            <a:endParaRPr lang="ru-RU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68256" y="550855"/>
            <a:ext cx="550072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Использование цикла внутри цикла называется вложенными циклами.</a:t>
            </a:r>
            <a:endParaRPr lang="ru-RU" sz="2400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168388" y="1408111"/>
            <a:ext cx="28829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u="sng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Синтаксис:</a:t>
            </a:r>
            <a:endParaRPr lang="en-US" b="1" i="1" u="sng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for </a:t>
            </a:r>
            <a:r>
              <a:rPr lang="en-US" b="1" i="1" baseline="-25000" dirty="0" err="1" smtClean="0">
                <a:latin typeface="Arial" pitchFamily="34" charset="0"/>
                <a:cs typeface="Arial" pitchFamily="34" charset="0"/>
              </a:rPr>
              <a:t>i</a:t>
            </a:r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 in </a:t>
            </a:r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range (</a:t>
            </a:r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start1, stop</a:t>
            </a:r>
            <a:r>
              <a:rPr lang="ru-RU" b="1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, step</a:t>
            </a:r>
            <a:r>
              <a:rPr lang="ru-RU" b="1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):</a:t>
            </a:r>
            <a:endParaRPr lang="ru-RU" b="1" i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 </a:t>
            </a:r>
            <a:endParaRPr lang="ru-RU" b="1" i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for j in </a:t>
            </a:r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range (</a:t>
            </a:r>
            <a:r>
              <a:rPr lang="en-US" b="1" i="1" baseline="-25000" dirty="0" smtClean="0">
                <a:latin typeface="Arial" pitchFamily="34" charset="0"/>
                <a:cs typeface="Arial" pitchFamily="34" charset="0"/>
              </a:rPr>
              <a:t>start2, stop2, step2): </a:t>
            </a:r>
            <a:endParaRPr lang="ru-RU" b="1" i="1" baseline="-25000" dirty="0" smtClean="0">
              <a:latin typeface="Arial" pitchFamily="34" charset="0"/>
              <a:cs typeface="Arial" pitchFamily="34" charset="0"/>
            </a:endParaRPr>
          </a:p>
          <a:p>
            <a:r>
              <a:rPr lang="ru-RU" b="1" i="1" baseline="-25000" dirty="0" smtClean="0">
                <a:latin typeface="Arial" pitchFamily="34" charset="0"/>
                <a:cs typeface="Arial" pitchFamily="34" charset="0"/>
              </a:rPr>
              <a:t>Тело цикла</a:t>
            </a:r>
            <a:endParaRPr lang="en-US" b="1" i="1" dirty="0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96818" y="0"/>
            <a:ext cx="566898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baseline="-25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ПРОГРАММИРОВАНИЕ ЦИКЛИЧЕСКИХ АЛГОРИТМОВ</a:t>
            </a:r>
            <a:endParaRPr lang="ru-RU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82570" y="699095"/>
            <a:ext cx="5072098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Оператор цикла </a:t>
            </a:r>
            <a:r>
              <a:rPr lang="en-US" sz="2400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for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эффективен для решения задач, в которых число повторений заранее известно. </a:t>
            </a:r>
          </a:p>
          <a:p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Но количество повторений не всегда известно заранее. Лучше всего использовать оператор цикла </a:t>
            </a:r>
            <a:r>
              <a:rPr lang="en-US" sz="2400" b="1" u="sng" baseline="-25000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while</a:t>
            </a:r>
            <a:r>
              <a:rPr lang="en-US" sz="2400" baseline="-25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ru-RU" sz="2400" baseline="-25000" dirty="0" smtClean="0">
                <a:latin typeface="Arial" pitchFamily="34" charset="0"/>
                <a:cs typeface="Arial" pitchFamily="34" charset="0"/>
              </a:rPr>
              <a:t>чтобы решить, следует ли продолжать цикл или остановить, только проверив условие.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 descr="D:\сьемки\рисунок\images (1)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54602" y="1122359"/>
            <a:ext cx="683966" cy="55264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1849</TotalTime>
  <Words>607</Words>
  <Application>Microsoft Office PowerPoint</Application>
  <PresentationFormat>Произвольный</PresentationFormat>
  <Paragraphs>95</Paragraphs>
  <Slides>19</Slides>
  <Notes>16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2" baseType="lpstr">
      <vt:lpstr>Arial</vt:lpstr>
      <vt:lpstr>Calibri</vt:lpstr>
      <vt:lpstr>Office Theme</vt:lpstr>
      <vt:lpstr>  Информатика  и ИТ</vt:lpstr>
      <vt:lpstr>Сегодня вы узнаете: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Сегодня вы узнали :</vt:lpstr>
      <vt:lpstr>Задание для самостоятельной работы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User</cp:lastModifiedBy>
  <cp:revision>357</cp:revision>
  <dcterms:created xsi:type="dcterms:W3CDTF">2020-04-13T08:05:16Z</dcterms:created>
  <dcterms:modified xsi:type="dcterms:W3CDTF">2021-02-19T04:33:55Z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