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1"/>
  </p:notesMasterIdLst>
  <p:sldIdLst>
    <p:sldId id="273" r:id="rId2"/>
    <p:sldId id="257" r:id="rId3"/>
    <p:sldId id="357" r:id="rId4"/>
    <p:sldId id="379" r:id="rId5"/>
    <p:sldId id="380" r:id="rId6"/>
    <p:sldId id="381" r:id="rId7"/>
    <p:sldId id="383" r:id="rId8"/>
    <p:sldId id="386" r:id="rId9"/>
    <p:sldId id="365" r:id="rId10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02E30-518F-48C6-9D1F-0A09A489993C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041FC-6C0B-406A-BE0A-39011D80C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creenshot_2020-11-25-01-03-06-476_com.miui.gallery[1]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rcRect l="17847" r="17847"/>
          <a:stretch>
            <a:fillRect/>
          </a:stretch>
        </p:blipFill>
        <p:spPr>
          <a:xfrm>
            <a:off x="4432629" y="1249321"/>
            <a:ext cx="1154956" cy="1210171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2409" y="283628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 Информатика  </a:t>
            </a: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96884" y="1122359"/>
            <a:ext cx="3665034" cy="159402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algn="ctr"/>
            <a:r>
              <a:rPr lang="ru-RU" sz="28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ПРОГРАММИРОВАНИЕ РАЗВЕТВЛЯЮЩИХСЯ АЛГОРИТМОВ. </a:t>
            </a:r>
          </a:p>
          <a:p>
            <a:pPr algn="ctr"/>
            <a:r>
              <a:rPr lang="ru-RU" sz="28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ОПЕРАТОР </a:t>
            </a:r>
            <a:r>
              <a:rPr lang="en-US" sz="28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IF...ELSE</a:t>
            </a:r>
            <a:endParaRPr lang="ru-RU" sz="2800" b="1" baseline="-25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Практическая работа</a:t>
            </a:r>
            <a:endParaRPr lang="ru-RU" sz="28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56515" y="1263584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56515" y="2147677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923461" y="249525"/>
            <a:ext cx="173292" cy="372608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9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" name="TextBox 1"/>
          <p:cNvSpPr txBox="1"/>
          <p:nvPr/>
        </p:nvSpPr>
        <p:spPr>
          <a:xfrm>
            <a:off x="4652184" y="498831"/>
            <a:ext cx="890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5910" y="979483"/>
            <a:ext cx="1077014" cy="985353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408694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закрепите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311132" y="2336805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39760" y="622293"/>
            <a:ext cx="4732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spcBef>
                <a:spcPts val="100"/>
              </a:spcBef>
            </a:pPr>
            <a:r>
              <a:rPr lang="ru-RU" sz="2400" i="1" baseline="-25000" dirty="0" smtClean="0">
                <a:latin typeface="Arial" pitchFamily="34" charset="0"/>
                <a:cs typeface="Arial" pitchFamily="34" charset="0"/>
              </a:rPr>
              <a:t>Что такое алгоритм ветвления</a:t>
            </a:r>
            <a:endParaRPr lang="ru-RU" sz="2400" spc="-5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311132" y="1550987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54074" y="1408111"/>
            <a:ext cx="2865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Как проверяется условие</a:t>
            </a:r>
            <a:endParaRPr lang="ru-RU" sz="24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96950" y="2193929"/>
            <a:ext cx="4071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Какое значение возвращается в результате операции сравнения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4602" y="2551119"/>
            <a:ext cx="622095" cy="4700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РАЗВЕТВЛЯЮЩИХСЯ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256" y="550855"/>
            <a:ext cx="54292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Алгоритм ветвления — это алгоритм, который определяет, выполняется ли последовательность команд в соответствии с условием. В алгоритме ветвления проверяется одно или несколько условий и выполняется последовательность команд на основе возврата истинного или ложного значения.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Как и во всех языках программирования, в 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Python </a:t>
            </a:r>
            <a:r>
              <a:rPr lang="ru-RU" sz="2400" baseline="-25000" dirty="0" smtClean="0">
                <a:latin typeface="Arial" pitchFamily="34" charset="0"/>
                <a:cs typeface="Arial" pitchFamily="34" charset="0"/>
              </a:rPr>
              <a:t>тоже существуют условные операторы.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0222" y="1122359"/>
            <a:ext cx="1109405" cy="838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РАЗВЕТВЛЯЮЩИХСЯ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818" y="550856"/>
            <a:ext cx="5500726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Оператор </a:t>
            </a:r>
            <a:r>
              <a:rPr lang="en-US" sz="2000" b="1" baseline="-250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ru-RU" sz="2000" b="1" baseline="-25000" dirty="0" smtClean="0">
                <a:latin typeface="Arial" pitchFamily="34" charset="0"/>
                <a:cs typeface="Arial" pitchFamily="34" charset="0"/>
              </a:rPr>
              <a:t>- условный оператор, который выполняет определенный набор команд, только если данное условие будет истинно.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68454" y="1122359"/>
            <a:ext cx="2143140" cy="81047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i="1" baseline="-25000" dirty="0" smtClean="0"/>
              <a:t>if </a:t>
            </a:r>
            <a:r>
              <a:rPr lang="ru-RU" sz="2800" b="1" i="1" baseline="-25000" dirty="0" smtClean="0"/>
              <a:t>условие: </a:t>
            </a:r>
          </a:p>
          <a:p>
            <a:pPr algn="ctr"/>
            <a:r>
              <a:rPr lang="ru-RU" sz="2800" b="1" i="1" baseline="-25000" dirty="0" smtClean="0"/>
              <a:t>блок команд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6818" y="1836739"/>
            <a:ext cx="557216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Если условие в составе оператора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возвращает значение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True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(истина), выполняется блок команд. Если возвращается значение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False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(ложь), блок команд выполняться не будет. По умолчанию блок команд пишется со сдвигом относительно оператора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на 4 пробела. Команды в блоке команд можно писать в отдельных строках или в одной, разделяя их точкой с запятой (;).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РАЗВЕТВЛЯЮЩИХСЯ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9692" t="21859" r="18149" b="29948"/>
          <a:stretch>
            <a:fillRect/>
          </a:stretch>
        </p:blipFill>
        <p:spPr bwMode="auto">
          <a:xfrm>
            <a:off x="168256" y="550855"/>
            <a:ext cx="550072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ьемки\рисунок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5908" y="1867029"/>
            <a:ext cx="1597016" cy="12903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РАЗВЕТВЛЯЮЩИХСЯ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8388" y="622293"/>
            <a:ext cx="3429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Оператор условного перехода 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if-else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5446" y="1122359"/>
            <a:ext cx="47149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Вместе с оператором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можно использовать и команду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else.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Если условие вернет значение </a:t>
            </a:r>
            <a:r>
              <a:rPr lang="en-US" baseline="-25000" dirty="0" smtClean="0">
                <a:latin typeface="Arial" pitchFamily="34" charset="0"/>
                <a:cs typeface="Arial" pitchFamily="34" charset="0"/>
              </a:rPr>
              <a:t>True 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(истина), то выполнится блок_команд1, в противном случае выполнится блок_команд2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ьемки\рисунок\images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25908" y="1867029"/>
            <a:ext cx="1597016" cy="129038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6818" y="0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ПРОГРАММИРОВАНИЕ РАЗВЕТВЛЯЮЩИХСЯ АЛГОРИТМОВ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2636" y="693731"/>
            <a:ext cx="2838456" cy="172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5910" y="979483"/>
            <a:ext cx="1077014" cy="985353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408694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закрепили 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311132" y="2336805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39760" y="622293"/>
            <a:ext cx="4732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spcBef>
                <a:spcPts val="100"/>
              </a:spcBef>
            </a:pPr>
            <a:r>
              <a:rPr lang="ru-RU" sz="2400" i="1" baseline="-25000" dirty="0" smtClean="0">
                <a:latin typeface="Arial" pitchFamily="34" charset="0"/>
                <a:cs typeface="Arial" pitchFamily="34" charset="0"/>
              </a:rPr>
              <a:t>Что такое алгоритм ветвления</a:t>
            </a:r>
            <a:endParaRPr lang="ru-RU" sz="2400" spc="-5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311132" y="1550987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954074" y="1408111"/>
            <a:ext cx="2865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Как проверяется условие</a:t>
            </a:r>
            <a:endParaRPr lang="ru-RU" sz="24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96950" y="2193929"/>
            <a:ext cx="4071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baseline="-25000" dirty="0" smtClean="0">
                <a:latin typeface="Arial" pitchFamily="34" charset="0"/>
                <a:cs typeface="Arial" pitchFamily="34" charset="0"/>
              </a:rPr>
              <a:t>Какое значение возвращается в результате операции сравнения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4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56" y="908045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668454" y="1122359"/>
            <a:ext cx="32031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Ответить на вопросы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стр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81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Задания для работы на ПК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1-4.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</TotalTime>
  <Words>258</Words>
  <Application>Microsoft Office PowerPoint</Application>
  <PresentationFormat>Произвольный</PresentationFormat>
  <Paragraphs>37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  Информатика  и ИТ</vt:lpstr>
      <vt:lpstr>Сегодня вы закрепите:</vt:lpstr>
      <vt:lpstr>Слайд 3</vt:lpstr>
      <vt:lpstr>Слайд 4</vt:lpstr>
      <vt:lpstr>Слайд 5</vt:lpstr>
      <vt:lpstr>Слайд 6</vt:lpstr>
      <vt:lpstr>Слайд 7</vt:lpstr>
      <vt:lpstr>Сегодня вы закрепили 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305</cp:revision>
  <dcterms:created xsi:type="dcterms:W3CDTF">2020-04-13T08:05:16Z</dcterms:created>
  <dcterms:modified xsi:type="dcterms:W3CDTF">2021-02-21T16:21:42Z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