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bookmarkIdSeed="2">
  <p:sldMasterIdLst>
    <p:sldMasterId id="2147483648" r:id="rId1"/>
  </p:sldMasterIdLst>
  <p:notesMasterIdLst>
    <p:notesMasterId r:id="rId11"/>
  </p:notesMasterIdLst>
  <p:sldIdLst>
    <p:sldId id="273" r:id="rId2"/>
    <p:sldId id="257" r:id="rId3"/>
    <p:sldId id="357" r:id="rId4"/>
    <p:sldId id="379" r:id="rId5"/>
    <p:sldId id="380" r:id="rId6"/>
    <p:sldId id="381" r:id="rId7"/>
    <p:sldId id="383" r:id="rId8"/>
    <p:sldId id="386" r:id="rId9"/>
    <p:sldId id="365" r:id="rId10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44" d="100"/>
          <a:sy n="144" d="100"/>
        </p:scale>
        <p:origin x="-816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902E30-518F-48C6-9D1F-0A09A489993C}" type="datetimeFigureOut">
              <a:rPr lang="ru-RU" smtClean="0"/>
              <a:pPr/>
              <a:t>21.02.2021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8041FC-6C0B-406A-BE0A-39011D80C6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041FC-6C0B-406A-BE0A-39011D80C668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041FC-6C0B-406A-BE0A-39011D80C668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041FC-6C0B-406A-BE0A-39011D80C668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041FC-6C0B-406A-BE0A-39011D80C668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041FC-6C0B-406A-BE0A-39011D80C668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041FC-6C0B-406A-BE0A-39011D80C668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2/21/2021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8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4197926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 descr="Screenshot_2020-11-25-01-03-06-476_com.miui.gallery[1].jpg"/>
          <p:cNvPicPr>
            <a:picLocks noGrp="1" noChangeAspect="1"/>
          </p:cNvPicPr>
          <p:nvPr>
            <p:ph type="pic" sz="quarter" idx="12"/>
          </p:nvPr>
        </p:nvPicPr>
        <p:blipFill>
          <a:blip r:embed="rId2" cstate="print"/>
          <a:srcRect l="17847" r="17847"/>
          <a:stretch>
            <a:fillRect/>
          </a:stretch>
        </p:blipFill>
        <p:spPr>
          <a:xfrm>
            <a:off x="4432629" y="1249321"/>
            <a:ext cx="1154956" cy="1210171"/>
          </a:xfrm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059" y="2131"/>
            <a:ext cx="5757972" cy="102070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62409" y="283628"/>
            <a:ext cx="3301127" cy="384480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 algn="l">
              <a:spcBef>
                <a:spcPts val="114"/>
              </a:spcBef>
            </a:pPr>
            <a:r>
              <a:rPr lang="ru-RU" sz="2403" spc="5" dirty="0" smtClean="0">
                <a:latin typeface="Arial" panose="020B0604020202020204" pitchFamily="34" charset="0"/>
                <a:cs typeface="Arial" panose="020B0604020202020204" pitchFamily="34" charset="0"/>
              </a:rPr>
              <a:t>  Информатика  </a:t>
            </a:r>
            <a:r>
              <a:rPr lang="ru-RU" sz="2403" spc="5" dirty="0">
                <a:latin typeface="Arial" panose="020B0604020202020204" pitchFamily="34" charset="0"/>
                <a:cs typeface="Arial" panose="020B0604020202020204" pitchFamily="34" charset="0"/>
              </a:rPr>
              <a:t>и ИТ</a:t>
            </a:r>
            <a:endParaRPr sz="240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596884" y="1122359"/>
            <a:ext cx="3665034" cy="1594020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algn="ctr"/>
            <a:r>
              <a:rPr lang="ru-RU" sz="2800" b="1" baseline="-25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ПРОГРАММИРОВАНИЕ РАЗВЕТВЛЯЮЩИХСЯ АЛГОРИТМОВ. </a:t>
            </a:r>
          </a:p>
          <a:p>
            <a:pPr algn="ctr"/>
            <a:r>
              <a:rPr lang="ru-RU" sz="2800" b="1" baseline="-25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ОПЕРАТОР </a:t>
            </a:r>
            <a:r>
              <a:rPr lang="en-US" sz="2800" b="1" baseline="-25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IF...ELSE</a:t>
            </a:r>
            <a:endParaRPr lang="ru-RU" sz="2800" b="1" baseline="-250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800" b="1" baseline="-25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Практическая работа</a:t>
            </a:r>
            <a:endParaRPr lang="ru-RU" sz="28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56515" y="1263584"/>
            <a:ext cx="344044" cy="68047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156515" y="2147677"/>
            <a:ext cx="344044" cy="68047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701329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701329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923461" y="249525"/>
            <a:ext cx="173292" cy="372608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9" dirty="0" smtClean="0">
                <a:solidFill>
                  <a:schemeClr val="bg1"/>
                </a:solidFill>
                <a:latin typeface="Arial"/>
                <a:cs typeface="Arial"/>
              </a:rPr>
              <a:t>9</a:t>
            </a:r>
            <a:endParaRPr sz="2249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xmlns="" id="{382AB4AE-4981-4494-BB32-7A573B110208}"/>
              </a:ext>
            </a:extLst>
          </p:cNvPr>
          <p:cNvSpPr/>
          <p:nvPr/>
        </p:nvSpPr>
        <p:spPr>
          <a:xfrm>
            <a:off x="328537" y="303926"/>
            <a:ext cx="493302" cy="379513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 dirty="0"/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xmlns="" id="{095BD782-9915-451D-8BDE-31B9F6A26271}"/>
              </a:ext>
            </a:extLst>
          </p:cNvPr>
          <p:cNvSpPr/>
          <p:nvPr/>
        </p:nvSpPr>
        <p:spPr>
          <a:xfrm>
            <a:off x="397831" y="452835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11206" y="0"/>
                </a:moveTo>
                <a:lnTo>
                  <a:pt x="3233" y="0"/>
                </a:lnTo>
                <a:lnTo>
                  <a:pt x="0" y="3228"/>
                </a:lnTo>
                <a:lnTo>
                  <a:pt x="3" y="89772"/>
                </a:lnTo>
                <a:lnTo>
                  <a:pt x="5076" y="94848"/>
                </a:lnTo>
                <a:lnTo>
                  <a:pt x="349236" y="94848"/>
                </a:lnTo>
                <a:lnTo>
                  <a:pt x="354312" y="89772"/>
                </a:lnTo>
                <a:lnTo>
                  <a:pt x="354312" y="80412"/>
                </a:lnTo>
                <a:lnTo>
                  <a:pt x="14436" y="80412"/>
                </a:lnTo>
                <a:lnTo>
                  <a:pt x="14436" y="3228"/>
                </a:lnTo>
                <a:lnTo>
                  <a:pt x="11206" y="0"/>
                </a:lnTo>
                <a:close/>
              </a:path>
              <a:path w="354330" h="95250">
                <a:moveTo>
                  <a:pt x="351078" y="0"/>
                </a:moveTo>
                <a:lnTo>
                  <a:pt x="343105" y="0"/>
                </a:lnTo>
                <a:lnTo>
                  <a:pt x="339876" y="3228"/>
                </a:lnTo>
                <a:lnTo>
                  <a:pt x="339876" y="80412"/>
                </a:lnTo>
                <a:lnTo>
                  <a:pt x="354312" y="80412"/>
                </a:lnTo>
                <a:lnTo>
                  <a:pt x="354312" y="3228"/>
                </a:lnTo>
                <a:lnTo>
                  <a:pt x="35107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25" name="object 13">
            <a:extLst>
              <a:ext uri="{FF2B5EF4-FFF2-40B4-BE49-F238E27FC236}">
                <a16:creationId xmlns:a16="http://schemas.microsoft.com/office/drawing/2014/main" xmlns="" id="{312CDD75-671C-4D07-9747-AFD5EA1B46A6}"/>
              </a:ext>
            </a:extLst>
          </p:cNvPr>
          <p:cNvSpPr/>
          <p:nvPr/>
        </p:nvSpPr>
        <p:spPr>
          <a:xfrm>
            <a:off x="397831" y="333796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349236" y="0"/>
                </a:moveTo>
                <a:lnTo>
                  <a:pt x="5079" y="0"/>
                </a:lnTo>
                <a:lnTo>
                  <a:pt x="0" y="5076"/>
                </a:lnTo>
                <a:lnTo>
                  <a:pt x="0" y="91616"/>
                </a:lnTo>
                <a:lnTo>
                  <a:pt x="3233" y="94849"/>
                </a:lnTo>
                <a:lnTo>
                  <a:pt x="11206" y="94849"/>
                </a:lnTo>
                <a:lnTo>
                  <a:pt x="14436" y="91616"/>
                </a:lnTo>
                <a:lnTo>
                  <a:pt x="14436" y="14436"/>
                </a:lnTo>
                <a:lnTo>
                  <a:pt x="354312" y="14436"/>
                </a:lnTo>
                <a:lnTo>
                  <a:pt x="354312" y="5076"/>
                </a:lnTo>
                <a:lnTo>
                  <a:pt x="349236" y="0"/>
                </a:lnTo>
                <a:close/>
              </a:path>
              <a:path w="354330" h="95250">
                <a:moveTo>
                  <a:pt x="354312" y="14436"/>
                </a:moveTo>
                <a:lnTo>
                  <a:pt x="339876" y="14436"/>
                </a:lnTo>
                <a:lnTo>
                  <a:pt x="339876" y="91616"/>
                </a:lnTo>
                <a:lnTo>
                  <a:pt x="343105" y="94849"/>
                </a:lnTo>
                <a:lnTo>
                  <a:pt x="351078" y="94849"/>
                </a:lnTo>
                <a:lnTo>
                  <a:pt x="354312" y="91616"/>
                </a:lnTo>
                <a:lnTo>
                  <a:pt x="354312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2" name="TextBox 1"/>
          <p:cNvSpPr txBox="1"/>
          <p:nvPr/>
        </p:nvSpPr>
        <p:spPr>
          <a:xfrm>
            <a:off x="4652184" y="498831"/>
            <a:ext cx="8906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Cyrl-UZ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5320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cer\Desktop\Без назван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45910" y="979483"/>
            <a:ext cx="1077014" cy="985353"/>
          </a:xfrm>
          <a:prstGeom prst="rect">
            <a:avLst/>
          </a:prstGeom>
          <a:noFill/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408694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pc="25" dirty="0" smtClean="0"/>
              <a:t>Сегодня вы закрепите</a:t>
            </a:r>
            <a:r>
              <a:rPr spc="5" smtClean="0"/>
              <a:t>:</a:t>
            </a:r>
            <a:endParaRPr spc="5" dirty="0"/>
          </a:p>
        </p:txBody>
      </p:sp>
      <p:sp>
        <p:nvSpPr>
          <p:cNvPr id="10" name="Блок-схема: решение 9"/>
          <p:cNvSpPr/>
          <p:nvPr/>
        </p:nvSpPr>
        <p:spPr>
          <a:xfrm>
            <a:off x="311132" y="765169"/>
            <a:ext cx="214314" cy="142876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решение 7"/>
          <p:cNvSpPr/>
          <p:nvPr/>
        </p:nvSpPr>
        <p:spPr>
          <a:xfrm>
            <a:off x="311132" y="2336805"/>
            <a:ext cx="214314" cy="142876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739760" y="622293"/>
            <a:ext cx="47326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119380">
              <a:spcBef>
                <a:spcPts val="100"/>
              </a:spcBef>
            </a:pPr>
            <a:r>
              <a:rPr lang="ru-RU" sz="2400" i="1" baseline="-25000" dirty="0" smtClean="0">
                <a:latin typeface="Arial" pitchFamily="34" charset="0"/>
                <a:cs typeface="Arial" pitchFamily="34" charset="0"/>
              </a:rPr>
              <a:t>Что такое алгоритм ветвления</a:t>
            </a:r>
            <a:endParaRPr lang="ru-RU" sz="2400" spc="-5" dirty="0">
              <a:solidFill>
                <a:srgbClr val="231F2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Блок-схема: решение 11"/>
          <p:cNvSpPr/>
          <p:nvPr/>
        </p:nvSpPr>
        <p:spPr>
          <a:xfrm>
            <a:off x="311132" y="1550987"/>
            <a:ext cx="214314" cy="142876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954074" y="1408111"/>
            <a:ext cx="286559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baseline="-25000" dirty="0" smtClean="0">
                <a:latin typeface="Arial" pitchFamily="34" charset="0"/>
                <a:cs typeface="Arial" pitchFamily="34" charset="0"/>
              </a:rPr>
              <a:t>Как проверяется условие</a:t>
            </a:r>
            <a:endParaRPr lang="ru-RU" sz="2400" b="1" i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096950" y="2193929"/>
            <a:ext cx="407196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baseline="-25000" dirty="0" smtClean="0">
                <a:latin typeface="Arial" pitchFamily="34" charset="0"/>
                <a:cs typeface="Arial" pitchFamily="34" charset="0"/>
              </a:rPr>
              <a:t>Какое значение возвращается в результате операции сравнения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acer\Desktop\images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4602" y="2551119"/>
            <a:ext cx="622095" cy="4700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96818" y="0"/>
            <a:ext cx="56689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ПРОГРАММИРОВАНИЕ РАЗВЕТВЛЯЮЩИХСЯ АЛГОРИТМОВ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8256" y="550855"/>
            <a:ext cx="542928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baseline="-25000" dirty="0" smtClean="0">
                <a:latin typeface="Arial" pitchFamily="34" charset="0"/>
                <a:cs typeface="Arial" pitchFamily="34" charset="0"/>
              </a:rPr>
              <a:t>Алгоритм ветвления — это алгоритм, который определяет, выполняется ли последовательность команд в соответствии с условием. В алгоритме ветвления проверяется одно или несколько условий и выполняется последовательность команд на основе возврата истинного или ложного значения.</a:t>
            </a:r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Как и во всех языках программирования, в </a:t>
            </a:r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Python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тоже существуют условные операторы.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acer\Desktop\images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40222" y="1122359"/>
            <a:ext cx="1109405" cy="8382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96818" y="0"/>
            <a:ext cx="56689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ПРОГРАММИРОВАНИЕ РАЗВЕТВЛЯЮЩИХСЯ АЛГОРИТМОВ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6818" y="550856"/>
            <a:ext cx="5500726" cy="8104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baseline="-25000" dirty="0" smtClean="0">
                <a:latin typeface="Arial" pitchFamily="34" charset="0"/>
                <a:cs typeface="Arial" pitchFamily="34" charset="0"/>
              </a:rPr>
              <a:t>Оператор </a:t>
            </a:r>
            <a:r>
              <a:rPr lang="en-US" sz="2000" b="1" baseline="-25000" dirty="0" smtClean="0">
                <a:latin typeface="Arial" pitchFamily="34" charset="0"/>
                <a:cs typeface="Arial" pitchFamily="34" charset="0"/>
              </a:rPr>
              <a:t>if </a:t>
            </a:r>
            <a:r>
              <a:rPr lang="ru-RU" sz="2000" b="1" baseline="-25000" dirty="0" smtClean="0">
                <a:latin typeface="Arial" pitchFamily="34" charset="0"/>
                <a:cs typeface="Arial" pitchFamily="34" charset="0"/>
              </a:rPr>
              <a:t>- условный оператор, который выполняет определенный набор команд, только если данное условие будет истинно.</a:t>
            </a:r>
            <a:endParaRPr lang="ru-RU" sz="20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668454" y="1122359"/>
            <a:ext cx="2143140" cy="810478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 i="1" baseline="-25000" dirty="0" smtClean="0"/>
              <a:t>if </a:t>
            </a:r>
            <a:r>
              <a:rPr lang="ru-RU" sz="2800" b="1" i="1" baseline="-25000" dirty="0" smtClean="0"/>
              <a:t>условие: </a:t>
            </a:r>
          </a:p>
          <a:p>
            <a:pPr algn="ctr"/>
            <a:r>
              <a:rPr lang="ru-RU" sz="2800" b="1" i="1" baseline="-25000" dirty="0" smtClean="0"/>
              <a:t>блок команд</a:t>
            </a:r>
            <a:endParaRPr lang="ru-RU" sz="28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96818" y="1836739"/>
            <a:ext cx="5572164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Если условие в составе оператора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if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возвращает значение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True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(истина), выполняется блок команд. Если возвращается значение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False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(ложь), блок команд выполняться не будет. По умолчанию блок команд пишется со сдвигом относительно оператора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if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на 4 пробела. Команды в блоке команд можно писать в отдельных строках или в одной, разделяя их точкой с запятой (;).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6818" y="0"/>
            <a:ext cx="56689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ПРОГРАММИРОВАНИЕ РАЗВЕТВЛЯЮЩИХСЯ АЛГОРИТМОВ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l="19692" t="21859" r="18149" b="29948"/>
          <a:stretch>
            <a:fillRect/>
          </a:stretch>
        </p:blipFill>
        <p:spPr bwMode="auto">
          <a:xfrm>
            <a:off x="168256" y="550855"/>
            <a:ext cx="5500726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сьемки\рисунок\images (1)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25908" y="1867029"/>
            <a:ext cx="1597016" cy="1290389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96818" y="0"/>
            <a:ext cx="56689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ПРОГРАММИРОВАНИЕ РАЗВЕТВЛЯЮЩИХСЯ АЛГОРИТМОВ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68388" y="622293"/>
            <a:ext cx="34290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baseline="-25000" dirty="0" smtClean="0">
                <a:latin typeface="Arial" pitchFamily="34" charset="0"/>
                <a:cs typeface="Arial" pitchFamily="34" charset="0"/>
              </a:rPr>
              <a:t>Оператор условного перехода </a:t>
            </a:r>
            <a:r>
              <a:rPr lang="en-US" b="1" baseline="-25000" dirty="0" smtClean="0">
                <a:latin typeface="Arial" pitchFamily="34" charset="0"/>
                <a:cs typeface="Arial" pitchFamily="34" charset="0"/>
              </a:rPr>
              <a:t>if-else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25446" y="1122359"/>
            <a:ext cx="471490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Вместе с оператором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if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можно использовать и команду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else.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Если условие вернет значение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True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(истина), то выполнится блок_команд1, в противном случае выполнится блок_команд2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сьемки\рисунок\images (1)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25908" y="1867029"/>
            <a:ext cx="1597016" cy="1290389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96818" y="0"/>
            <a:ext cx="56689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ПРОГРАММИРОВАНИЕ РАЗВЕТВЛЯЮЩИХСЯ АЛГОРИТМОВ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82636" y="693731"/>
            <a:ext cx="2838456" cy="1726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cer\Desktop\Без назван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45910" y="979483"/>
            <a:ext cx="1077014" cy="985353"/>
          </a:xfrm>
          <a:prstGeom prst="rect">
            <a:avLst/>
          </a:prstGeom>
          <a:noFill/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408694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pc="25" dirty="0" smtClean="0"/>
              <a:t>Сегодня вы закрепили </a:t>
            </a:r>
            <a:r>
              <a:rPr spc="5" smtClean="0"/>
              <a:t>:</a:t>
            </a:r>
            <a:endParaRPr spc="5" dirty="0"/>
          </a:p>
        </p:txBody>
      </p:sp>
      <p:sp>
        <p:nvSpPr>
          <p:cNvPr id="10" name="Блок-схема: решение 9"/>
          <p:cNvSpPr/>
          <p:nvPr/>
        </p:nvSpPr>
        <p:spPr>
          <a:xfrm>
            <a:off x="311132" y="765169"/>
            <a:ext cx="214314" cy="142876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решение 7"/>
          <p:cNvSpPr/>
          <p:nvPr/>
        </p:nvSpPr>
        <p:spPr>
          <a:xfrm>
            <a:off x="311132" y="2336805"/>
            <a:ext cx="214314" cy="142876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739760" y="622293"/>
            <a:ext cx="47326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119380">
              <a:spcBef>
                <a:spcPts val="100"/>
              </a:spcBef>
            </a:pPr>
            <a:r>
              <a:rPr lang="ru-RU" sz="2400" i="1" baseline="-25000" dirty="0" smtClean="0">
                <a:latin typeface="Arial" pitchFamily="34" charset="0"/>
                <a:cs typeface="Arial" pitchFamily="34" charset="0"/>
              </a:rPr>
              <a:t>Что такое алгоритм ветвления</a:t>
            </a:r>
            <a:endParaRPr lang="ru-RU" sz="2400" spc="-5" dirty="0">
              <a:solidFill>
                <a:srgbClr val="231F2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Блок-схема: решение 11"/>
          <p:cNvSpPr/>
          <p:nvPr/>
        </p:nvSpPr>
        <p:spPr>
          <a:xfrm>
            <a:off x="311132" y="1550987"/>
            <a:ext cx="214314" cy="142876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954074" y="1408111"/>
            <a:ext cx="286559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baseline="-25000" dirty="0" smtClean="0">
                <a:latin typeface="Arial" pitchFamily="34" charset="0"/>
                <a:cs typeface="Arial" pitchFamily="34" charset="0"/>
              </a:rPr>
              <a:t>Как проверяется условие</a:t>
            </a:r>
            <a:endParaRPr lang="ru-RU" sz="2400" b="1" i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096950" y="2193929"/>
            <a:ext cx="407196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baseline="-25000" dirty="0" smtClean="0">
                <a:latin typeface="Arial" pitchFamily="34" charset="0"/>
                <a:cs typeface="Arial" pitchFamily="34" charset="0"/>
              </a:rPr>
              <a:t>Какое значение возвращается в результате операции сравнения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ru-RU" dirty="0" smtClean="0"/>
              <a:t>Задание для самостоятельной работы</a:t>
            </a:r>
            <a:endParaRPr lang="ru-RU" dirty="0"/>
          </a:p>
        </p:txBody>
      </p:sp>
      <p:pic>
        <p:nvPicPr>
          <p:cNvPr id="4" name="Picture 2" descr="C:\Users\acer\Desktop\images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8256" y="908045"/>
            <a:ext cx="1200075" cy="10715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1668454" y="1122359"/>
            <a:ext cx="320312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Ответить на вопросы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стр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81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Задания для работы на ПК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1-4.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1706</TotalTime>
  <Words>258</Words>
  <Application>Microsoft Office PowerPoint</Application>
  <PresentationFormat>Произвольный</PresentationFormat>
  <Paragraphs>37</Paragraphs>
  <Slides>9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Office Theme</vt:lpstr>
      <vt:lpstr>  Информатика  и ИТ</vt:lpstr>
      <vt:lpstr>Сегодня вы закрепите:</vt:lpstr>
      <vt:lpstr>Слайд 3</vt:lpstr>
      <vt:lpstr>Слайд 4</vt:lpstr>
      <vt:lpstr>Слайд 5</vt:lpstr>
      <vt:lpstr>Слайд 6</vt:lpstr>
      <vt:lpstr>Слайд 7</vt:lpstr>
      <vt:lpstr>Сегодня вы закрепили :</vt:lpstr>
      <vt:lpstr>Задание для самостоятельной работы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acer</cp:lastModifiedBy>
  <cp:revision>305</cp:revision>
  <dcterms:created xsi:type="dcterms:W3CDTF">2020-04-13T08:05:16Z</dcterms:created>
  <dcterms:modified xsi:type="dcterms:W3CDTF">2021-02-21T16:21:42Z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