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</p:sldMasterIdLst>
  <p:notesMasterIdLst>
    <p:notesMasterId r:id="rId10"/>
  </p:notesMasterIdLst>
  <p:sldIdLst>
    <p:sldId id="273" r:id="rId2"/>
    <p:sldId id="257" r:id="rId3"/>
    <p:sldId id="349" r:id="rId4"/>
    <p:sldId id="350" r:id="rId5"/>
    <p:sldId id="357" r:id="rId6"/>
    <p:sldId id="358" r:id="rId7"/>
    <p:sldId id="296" r:id="rId8"/>
    <p:sldId id="274" r:id="rId9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816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902E30-518F-48C6-9D1F-0A09A489993C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8041FC-6C0B-406A-BE0A-39011D80C6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1/12/2021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1/12/2021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1/12/2021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ythonru.com/osnovy/znachenija-iskljuchenij-i-oshibok-v-python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Рисунок 17" descr="Screenshot_2020-11-25-01-03-06-476_com.miui.gallery[1].jpg"/>
          <p:cNvPicPr>
            <a:picLocks noGrp="1" noChangeAspect="1"/>
          </p:cNvPicPr>
          <p:nvPr>
            <p:ph type="pic" sz="quarter" idx="12"/>
          </p:nvPr>
        </p:nvPicPr>
        <p:blipFill>
          <a:blip r:embed="rId2" cstate="print"/>
          <a:srcRect l="17847" r="17847"/>
          <a:stretch>
            <a:fillRect/>
          </a:stretch>
        </p:blipFill>
        <p:spPr>
          <a:xfrm>
            <a:off x="4432629" y="1249321"/>
            <a:ext cx="1154956" cy="1210171"/>
          </a:xfrm>
        </p:spPr>
      </p:pic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1059" y="2131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62409" y="283628"/>
            <a:ext cx="3301127" cy="384480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ru-RU" sz="2403" spc="5" dirty="0" smtClean="0">
                <a:latin typeface="Arial" panose="020B0604020202020204" pitchFamily="34" charset="0"/>
                <a:cs typeface="Arial" panose="020B0604020202020204" pitchFamily="34" charset="0"/>
              </a:rPr>
              <a:t>  Информатика  </a:t>
            </a:r>
            <a:r>
              <a:rPr lang="ru-RU" sz="2403" spc="5" dirty="0">
                <a:latin typeface="Arial" panose="020B0604020202020204" pitchFamily="34" charset="0"/>
                <a:cs typeface="Arial" panose="020B0604020202020204" pitchFamily="34" charset="0"/>
              </a:rPr>
              <a:t>и ИТ</a:t>
            </a:r>
            <a:endParaRPr sz="240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596884" y="1122359"/>
            <a:ext cx="3665034" cy="642478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 algn="ctr">
              <a:spcBef>
                <a:spcPts val="110"/>
              </a:spcBef>
            </a:pPr>
            <a:r>
              <a:rPr lang="ru-RU" sz="2000" b="1" dirty="0" smtClean="0">
                <a:solidFill>
                  <a:srgbClr val="2365C7"/>
                </a:solidFill>
                <a:latin typeface="Arial"/>
                <a:cs typeface="Arial"/>
              </a:rPr>
              <a:t>Операторы и выражения</a:t>
            </a:r>
            <a:endParaRPr lang="en-US" sz="2000" b="1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18407" algn="ctr">
              <a:spcBef>
                <a:spcPts val="110"/>
              </a:spcBef>
            </a:pPr>
            <a:r>
              <a:rPr lang="ru-RU" sz="2000" b="1" dirty="0" smtClean="0">
                <a:solidFill>
                  <a:srgbClr val="2365C7"/>
                </a:solidFill>
                <a:latin typeface="Arial"/>
                <a:cs typeface="Arial"/>
              </a:rPr>
              <a:t>Практическая работа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56515" y="1263584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156515" y="2147677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4923461" y="249525"/>
            <a:ext cx="173292" cy="372608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249" dirty="0" smtClean="0">
                <a:solidFill>
                  <a:schemeClr val="bg1"/>
                </a:solidFill>
                <a:latin typeface="Arial"/>
                <a:cs typeface="Arial"/>
              </a:rPr>
              <a:t>9</a:t>
            </a:r>
            <a:endParaRPr sz="2249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xmlns="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:a16="http://schemas.microsoft.com/office/drawing/2014/main" xmlns="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xmlns="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" name="TextBox 1"/>
          <p:cNvSpPr txBox="1"/>
          <p:nvPr/>
        </p:nvSpPr>
        <p:spPr>
          <a:xfrm>
            <a:off x="4652184" y="498831"/>
            <a:ext cx="8906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Cyrl-UZ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</a:t>
            </a:r>
            <a:endParaRPr lang="ru-RU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532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cer\Desktop\Без назван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765169"/>
            <a:ext cx="1311264" cy="1199667"/>
          </a:xfrm>
          <a:prstGeom prst="rect">
            <a:avLst/>
          </a:prstGeom>
          <a:noFill/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408694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25" dirty="0" smtClean="0"/>
              <a:t>Сегодня вы закрепите </a:t>
            </a:r>
            <a:r>
              <a:rPr spc="5" smtClean="0"/>
              <a:t>:</a:t>
            </a:r>
            <a:endParaRPr spc="5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39760" y="1908177"/>
            <a:ext cx="4732640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>
              <a:lnSpc>
                <a:spcPct val="120300"/>
              </a:lnSpc>
              <a:spcBef>
                <a:spcPts val="100"/>
              </a:spcBef>
            </a:pPr>
            <a:r>
              <a:rPr lang="ru-RU" spc="-5" dirty="0" smtClean="0">
                <a:solidFill>
                  <a:srgbClr val="231F20"/>
                </a:solidFill>
                <a:latin typeface="Arial"/>
                <a:cs typeface="Arial"/>
              </a:rPr>
              <a:t>Какие действия можно выполнять с операторами и выражениями  в </a:t>
            </a:r>
            <a:r>
              <a:rPr lang="en-US" spc="-5" dirty="0" smtClean="0">
                <a:solidFill>
                  <a:srgbClr val="231F20"/>
                </a:solidFill>
                <a:latin typeface="Arial"/>
                <a:cs typeface="Arial"/>
              </a:rPr>
              <a:t>PYTHON</a:t>
            </a:r>
            <a:endParaRPr lang="ru-RU" spc="-5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10" name="Блок-схема: решение 9"/>
          <p:cNvSpPr/>
          <p:nvPr/>
        </p:nvSpPr>
        <p:spPr>
          <a:xfrm>
            <a:off x="311132" y="765169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решение 7"/>
          <p:cNvSpPr/>
          <p:nvPr/>
        </p:nvSpPr>
        <p:spPr>
          <a:xfrm>
            <a:off x="311132" y="2336805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739760" y="622293"/>
            <a:ext cx="4732640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>
              <a:lnSpc>
                <a:spcPct val="120300"/>
              </a:lnSpc>
              <a:spcBef>
                <a:spcPts val="100"/>
              </a:spcBef>
            </a:pPr>
            <a:r>
              <a:rPr lang="ru-RU" spc="-5" dirty="0" smtClean="0">
                <a:solidFill>
                  <a:srgbClr val="231F20"/>
                </a:solidFill>
                <a:latin typeface="Arial"/>
                <a:cs typeface="Arial"/>
              </a:rPr>
              <a:t>Операторы и выражения в </a:t>
            </a:r>
            <a:r>
              <a:rPr lang="en-US" spc="-5" dirty="0" smtClean="0">
                <a:solidFill>
                  <a:srgbClr val="231F20"/>
                </a:solidFill>
                <a:latin typeface="Arial"/>
                <a:cs typeface="Arial"/>
              </a:rPr>
              <a:t>PYTHON</a:t>
            </a:r>
            <a:endParaRPr lang="ru-RU" spc="-5" dirty="0">
              <a:solidFill>
                <a:srgbClr val="231F2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acer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79916" y="2122491"/>
            <a:ext cx="1191333" cy="9001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96818" y="122227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Операторы в 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Python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8256" y="479417"/>
            <a:ext cx="485778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Арифметические 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операторы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Операторы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 сравнения (реляционные)</a:t>
            </a: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Операторы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 присваивания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Побитовые 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операторы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Логические 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операторы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Операторы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 членства (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Membership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operators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Операторы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 тождественности (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Identity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operators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acer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25974" y="1265235"/>
            <a:ext cx="882636" cy="6668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96818" y="122227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Операторы в 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Python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8256" y="550855"/>
            <a:ext cx="53578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 smtClean="0">
                <a:latin typeface="Arial" pitchFamily="34" charset="0"/>
                <a:cs typeface="Arial" pitchFamily="34" charset="0"/>
              </a:rPr>
              <a:t>1. input() 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 оператор ввода или функция ввода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it-IT" i="1" dirty="0" smtClean="0">
                <a:latin typeface="Arial" pitchFamily="34" charset="0"/>
                <a:cs typeface="Arial" pitchFamily="34" charset="0"/>
              </a:rPr>
              <a:t>2. print() 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оператор вывода или функция вывода</a:t>
            </a:r>
            <a:r>
              <a:rPr lang="it-IT" i="1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68256" y="1122359"/>
            <a:ext cx="521497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cs typeface="Arial" pitchFamily="34" charset="0"/>
              </a:rPr>
              <a:t>input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cs typeface="Arial" pitchFamily="34" charset="0"/>
              </a:rPr>
              <a:t>()</a:t>
            </a:r>
            <a:r>
              <a:rPr lang="en-US" sz="1600" dirty="0" smtClean="0">
                <a:solidFill>
                  <a:srgbClr val="222222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cs typeface="Arial" pitchFamily="34" charset="0"/>
              </a:rPr>
              <a:t> используется для получения ввода пользователя с клавиатуры.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96818" y="1693863"/>
            <a:ext cx="5668982" cy="83099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cs typeface="Arial" pitchFamily="34" charset="0"/>
              </a:rPr>
              <a:t>По умолчанию функция </a:t>
            </a:r>
            <a:r>
              <a:rPr kumimoji="0" lang="ru-RU" sz="1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cs typeface="Arial" pitchFamily="34" charset="0"/>
              </a:rPr>
              <a:t>input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cs typeface="Arial" pitchFamily="34" charset="0"/>
              </a:rPr>
              <a:t>()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cs typeface="Arial" pitchFamily="34" charset="0"/>
              </a:rPr>
              <a:t> конвертирует всю получаемую информацию в строку.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cs typeface="Arial" pitchFamily="34" charset="0"/>
              </a:rPr>
              <a:t>С числами нужно работать отдельно, поскольку они тоже изначально являются строками.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 rot="10800000" flipV="1">
            <a:off x="168256" y="2479681"/>
            <a:ext cx="5214974" cy="64633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cs typeface="Arial" pitchFamily="34" charset="0"/>
              </a:rPr>
              <a:t>При вызове функции 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cs typeface="Arial" pitchFamily="34" charset="0"/>
              </a:rPr>
              <a:t>int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cs typeface="Arial" pitchFamily="34" charset="0"/>
              </a:rPr>
              <a:t>() со строкой Пять появится 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0C93E4"/>
                </a:solidFill>
                <a:effectLst/>
                <a:latin typeface="Arial" pitchFamily="34" charset="0"/>
                <a:cs typeface="Arial" pitchFamily="34" charset="0"/>
                <a:hlinkClick r:id="rId4"/>
              </a:rPr>
              <a:t>исключение </a:t>
            </a:r>
            <a:r>
              <a:rPr kumimoji="0" lang="ru-RU" sz="1200" b="1" i="0" u="none" strike="noStrike" cap="none" normalizeH="0" baseline="0" dirty="0" err="1" smtClean="0">
                <a:ln>
                  <a:noFill/>
                </a:ln>
                <a:solidFill>
                  <a:srgbClr val="0C93E4"/>
                </a:solidFill>
                <a:effectLst/>
                <a:latin typeface="Arial" pitchFamily="34" charset="0"/>
                <a:cs typeface="Arial" pitchFamily="34" charset="0"/>
                <a:hlinkClick r:id="rId4"/>
              </a:rPr>
              <a:t>ValueError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cs typeface="Arial" pitchFamily="34" charset="0"/>
              </a:rPr>
              <a:t>, и программа остановит работу.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acer\Desktop\images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3704" y="2693995"/>
            <a:ext cx="622095" cy="47002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96818" y="122227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Операторы в 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Python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239694" y="693731"/>
            <a:ext cx="5429288" cy="181588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cs typeface="Arial" pitchFamily="34" charset="0"/>
              </a:rPr>
              <a:t>Функция</a:t>
            </a:r>
            <a:r>
              <a:rPr kumimoji="0" lang="ru-RU" sz="1400" b="0" i="0" u="none" strike="noStrike" cap="none" normalizeH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cs typeface="Arial" pitchFamily="34" charset="0"/>
              </a:rPr>
              <a:t>print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cs typeface="Arial" pitchFamily="34" charset="0"/>
              </a:rPr>
              <a:t>().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cs typeface="Arial" pitchFamily="34" charset="0"/>
              </a:rPr>
              <a:t>print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cs typeface="Arial" pitchFamily="34" charset="0"/>
              </a:rPr>
              <a:t>(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cs typeface="Arial" pitchFamily="34" charset="0"/>
              </a:rPr>
              <a:t>value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cs typeface="Arial" pitchFamily="34" charset="0"/>
              </a:rPr>
              <a:t>, ...,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cs typeface="Arial" pitchFamily="34" charset="0"/>
              </a:rPr>
              <a:t>sep=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cs typeface="Arial" pitchFamily="34" charset="0"/>
              </a:rPr>
              <a:t>'',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cs typeface="Arial" pitchFamily="34" charset="0"/>
              </a:rPr>
              <a:t>end='\n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cs typeface="Arial" pitchFamily="34" charset="0"/>
              </a:rPr>
              <a:t>',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cs typeface="Arial" pitchFamily="34" charset="0"/>
              </a:rPr>
              <a:t>file=sys.stdout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cs typeface="Arial" pitchFamily="34" charset="0"/>
              </a:rPr>
              <a:t>flush=False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cs typeface="Arial" pitchFamily="34" charset="0"/>
              </a:rPr>
              <a:t>)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cs typeface="Arial" pitchFamily="34" charset="0"/>
              </a:rPr>
              <a:t>Как вы знаете, функция 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cs typeface="Arial" pitchFamily="34" charset="0"/>
              </a:rPr>
              <a:t>print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cs typeface="Arial" pitchFamily="34" charset="0"/>
              </a:rPr>
              <a:t> выводит значения в поток данных или в 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cs typeface="Arial" pitchFamily="34" charset="0"/>
              </a:rPr>
              <a:t>sys.stdout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cs typeface="Arial" pitchFamily="34" charset="0"/>
              </a:rPr>
              <a:t> по умолчанию.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cs typeface="Arial" pitchFamily="34" charset="0"/>
              </a:rPr>
              <a:t>sys.stdout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cs typeface="Arial" pitchFamily="34" charset="0"/>
              </a:rPr>
              <a:t> или стандартный вывод системы означают, что функция 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cs typeface="Arial" pitchFamily="34" charset="0"/>
              </a:rPr>
              <a:t>print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cs typeface="Arial" pitchFamily="34" charset="0"/>
              </a:rPr>
              <a:t> выведет значение на экран. Его можно поменять на 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cs typeface="Arial" pitchFamily="34" charset="0"/>
              </a:rPr>
              <a:t>stdin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cs typeface="Arial" pitchFamily="34" charset="0"/>
              </a:rPr>
              <a:t> или 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cs typeface="Arial" pitchFamily="34" charset="0"/>
              </a:rPr>
              <a:t>stderr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acer\Desktop\images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3704" y="2693995"/>
            <a:ext cx="622095" cy="47002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96818" y="122227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Операторы в 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Python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96818" y="550855"/>
            <a:ext cx="5572164" cy="101566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cs typeface="Arial" pitchFamily="34" charset="0"/>
              </a:rPr>
              <a:t>sep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cs typeface="Arial" pitchFamily="34" charset="0"/>
              </a:rPr>
              <a:t> — это может быть строка, которую необходимо вставлять между значениями, по умолчанию — пробел.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cs typeface="Arial" pitchFamily="34" charset="0"/>
              </a:rPr>
              <a:t>Вставим список слов в </a:t>
            </a:r>
            <a:r>
              <a:rPr kumimoji="0" lang="ru-RU" sz="1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cs typeface="Arial" pitchFamily="34" charset="0"/>
              </a:rPr>
              <a:t>print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cs typeface="Arial" pitchFamily="34" charset="0"/>
              </a:rPr>
              <a:t> и разделим их с помощью символа новой строки. Еще раз: по умолчанию разделитель добавляет пробел между каждым словом.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 rot="10800000" flipV="1">
            <a:off x="239694" y="1765301"/>
            <a:ext cx="492922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cs typeface="Arial" pitchFamily="34" charset="0"/>
              </a:rPr>
              <a:t>Также можно разделить слова запятыми или добавить два символа новой строки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cs typeface="Arial" pitchFamily="34" charset="0"/>
              </a:rPr>
              <a:t>(\</a:t>
            </a:r>
            <a:r>
              <a:rPr kumimoji="0" lang="ru-RU" sz="1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cs typeface="Arial" pitchFamily="34" charset="0"/>
              </a:rPr>
              <a:t>n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cs typeface="Arial" pitchFamily="34" charset="0"/>
              </a:rPr>
              <a:t>),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cs typeface="Arial" pitchFamily="34" charset="0"/>
              </a:rPr>
              <a:t>что приведет к появлению пустой строки между каждой строкой с текстом или, например, знак плюс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cs typeface="Arial" pitchFamily="34" charset="0"/>
              </a:rPr>
              <a:t> (+).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cer\Desktop\Без назван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21945" y="1649408"/>
            <a:ext cx="1743855" cy="1595442"/>
          </a:xfrm>
          <a:prstGeom prst="rect">
            <a:avLst/>
          </a:prstGeom>
          <a:noFill/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3801188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pc="25" dirty="0" smtClean="0"/>
              <a:t>Сегодня вы закрепили </a:t>
            </a:r>
            <a:r>
              <a:rPr spc="5" smtClean="0"/>
              <a:t>:</a:t>
            </a:r>
            <a:endParaRPr spc="5" dirty="0"/>
          </a:p>
        </p:txBody>
      </p:sp>
      <p:sp>
        <p:nvSpPr>
          <p:cNvPr id="10" name="Блок-схема: решение 9"/>
          <p:cNvSpPr/>
          <p:nvPr/>
        </p:nvSpPr>
        <p:spPr>
          <a:xfrm>
            <a:off x="311132" y="765169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68322" y="622293"/>
            <a:ext cx="4732640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>
              <a:lnSpc>
                <a:spcPct val="120300"/>
              </a:lnSpc>
              <a:spcBef>
                <a:spcPts val="100"/>
              </a:spcBef>
            </a:pPr>
            <a:r>
              <a:rPr lang="ru-RU" spc="-5" dirty="0" smtClean="0">
                <a:solidFill>
                  <a:srgbClr val="231F20"/>
                </a:solidFill>
                <a:latin typeface="Arial"/>
                <a:cs typeface="Arial"/>
              </a:rPr>
              <a:t>Операторы и выражения в </a:t>
            </a:r>
            <a:r>
              <a:rPr lang="en-US" spc="-5" dirty="0" smtClean="0">
                <a:solidFill>
                  <a:srgbClr val="231F20"/>
                </a:solidFill>
                <a:latin typeface="Arial"/>
                <a:cs typeface="Arial"/>
              </a:rPr>
              <a:t>PYTHON</a:t>
            </a:r>
            <a:endParaRPr lang="ru-RU" spc="-5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7" name="Блок-схема: решение 6"/>
          <p:cNvSpPr/>
          <p:nvPr/>
        </p:nvSpPr>
        <p:spPr>
          <a:xfrm>
            <a:off x="311132" y="1693863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68322" y="1408111"/>
            <a:ext cx="4732640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>
              <a:lnSpc>
                <a:spcPct val="120300"/>
              </a:lnSpc>
              <a:spcBef>
                <a:spcPts val="100"/>
              </a:spcBef>
            </a:pPr>
            <a:r>
              <a:rPr lang="ru-RU" spc="-5" dirty="0" smtClean="0">
                <a:solidFill>
                  <a:srgbClr val="231F20"/>
                </a:solidFill>
                <a:latin typeface="Arial"/>
                <a:cs typeface="Arial"/>
              </a:rPr>
              <a:t>Какие функции выполняют в </a:t>
            </a:r>
            <a:r>
              <a:rPr lang="en-US" spc="-5" dirty="0" smtClean="0">
                <a:solidFill>
                  <a:srgbClr val="231F20"/>
                </a:solidFill>
                <a:latin typeface="Arial"/>
                <a:cs typeface="Arial"/>
              </a:rPr>
              <a:t>PYTHON</a:t>
            </a:r>
            <a:endParaRPr lang="ru-RU" spc="-5" dirty="0">
              <a:solidFill>
                <a:srgbClr val="231F2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pic>
        <p:nvPicPr>
          <p:cNvPr id="4" name="Picture 2" descr="C:\Users\acer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8256" y="908045"/>
            <a:ext cx="1200075" cy="10715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1311264" y="979483"/>
            <a:ext cx="41434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Введите запрос имени и фамилии.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Получите результат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1499</TotalTime>
  <Words>165</Words>
  <Application>Microsoft Office PowerPoint</Application>
  <PresentationFormat>Произвольный</PresentationFormat>
  <Paragraphs>44</Paragraphs>
  <Slides>8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Office Theme</vt:lpstr>
      <vt:lpstr>  Информатика  и ИТ</vt:lpstr>
      <vt:lpstr>Сегодня вы закрепите :</vt:lpstr>
      <vt:lpstr>Слайд 3</vt:lpstr>
      <vt:lpstr>Слайд 4</vt:lpstr>
      <vt:lpstr>Слайд 5</vt:lpstr>
      <vt:lpstr>Слайд 6</vt:lpstr>
      <vt:lpstr>Сегодня вы закрепили :</vt:lpstr>
      <vt:lpstr>Задание для самостоятельной работы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acer</cp:lastModifiedBy>
  <cp:revision>256</cp:revision>
  <dcterms:created xsi:type="dcterms:W3CDTF">2020-04-13T08:05:16Z</dcterms:created>
  <dcterms:modified xsi:type="dcterms:W3CDTF">2021-01-12T17:52:27Z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