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7"/>
  </p:notesMasterIdLst>
  <p:sldIdLst>
    <p:sldId id="273" r:id="rId2"/>
    <p:sldId id="257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296" r:id="rId15"/>
    <p:sldId id="274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pythonru.com/osnovy/znachenija-iskljuchenij-i-oshibok-v-pyth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ythonru.com/go/profession-data-scientist-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321877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Операторы и выражения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704" y="2693995"/>
            <a:ext cx="622095" cy="470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 rot="10800000" flipV="1">
            <a:off x="168256" y="2479681"/>
            <a:ext cx="4929222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При вызове функции 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int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() со строкой Пять появится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C93E4"/>
                </a:solidFill>
                <a:effectLst/>
                <a:latin typeface="Arial" pitchFamily="34" charset="0"/>
                <a:cs typeface="Arial" pitchFamily="34" charset="0"/>
                <a:hlinkClick r:id="rId4"/>
              </a:rPr>
              <a:t>исключение 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rgbClr val="0C93E4"/>
                </a:solidFill>
                <a:effectLst/>
                <a:latin typeface="Arial" pitchFamily="34" charset="0"/>
                <a:cs typeface="Arial" pitchFamily="34" charset="0"/>
                <a:hlinkClick r:id="rId4"/>
              </a:rPr>
              <a:t>ValueError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, и программа остановит работу.</a:t>
            </a: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5">
            <a:lum bright="-20000"/>
          </a:blip>
          <a:srcRect l="9236" t="33210" r="36626" b="35784"/>
          <a:stretch>
            <a:fillRect/>
          </a:stretch>
        </p:blipFill>
        <p:spPr bwMode="auto">
          <a:xfrm>
            <a:off x="168256" y="622293"/>
            <a:ext cx="5143536" cy="18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704" y="2693995"/>
            <a:ext cx="622095" cy="470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39694" y="693731"/>
            <a:ext cx="5429288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Рассмотрим синтаксис функции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().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value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, ...,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sep=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'',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end='\n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',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file=sys.stdout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flush=False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Как вы знаете, функция 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выводит значения в поток данных или в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sys.stdout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по умолчанию.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sys.stdout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или стандартный вывод системы означают, что функция 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выведет значение на экран. Его можно поменять на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stdin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или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stderr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704" y="2693995"/>
            <a:ext cx="622095" cy="470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96818" y="550855"/>
            <a:ext cx="5572164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sep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— это может быть строка, которую необходимо вставлять между значениями, по умолчанию — пробел.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Вставим список слов в 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print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и разделим их с помощью символа новой строки. Еще раз: по умолчанию разделитель добавляет пробел между каждым словом.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>
            <a:lum bright="-20000"/>
          </a:blip>
          <a:srcRect l="14509" t="43262" r="44387" b="12873"/>
          <a:stretch>
            <a:fillRect/>
          </a:stretch>
        </p:blipFill>
        <p:spPr bwMode="auto">
          <a:xfrm>
            <a:off x="1454140" y="1408111"/>
            <a:ext cx="3357586" cy="17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704" y="2693995"/>
            <a:ext cx="622095" cy="470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 rot="10800000" flipV="1">
            <a:off x="3597280" y="622293"/>
            <a:ext cx="207170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Также можно разделить слова запятыми или добавить два символа новой строки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(\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),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что приведет к появлению пустой строки между каждой строкой с текстом или, например, знак плюс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 (+). 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>
            <a:lum bright="-30000"/>
          </a:blip>
          <a:srcRect l="13921" t="23357" r="38265" b="9043"/>
          <a:stretch>
            <a:fillRect/>
          </a:stretch>
        </p:blipFill>
        <p:spPr bwMode="auto">
          <a:xfrm>
            <a:off x="168256" y="550855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1945" y="1649408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80118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узнали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8322" y="622293"/>
            <a:ext cx="473264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Операторы и выражения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311132" y="1693863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68322" y="1408111"/>
            <a:ext cx="473264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Какие функции выполняют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311264" y="979483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Выучить возможности функций-операторов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print, input.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765169"/>
            <a:ext cx="1311264" cy="1199667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15824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узнаете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9760" y="1908177"/>
            <a:ext cx="47326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Какие действия можно выполнять с операторами и выражениями 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33680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9760" y="622293"/>
            <a:ext cx="473264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Операторы и выражения 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9916" y="2051053"/>
            <a:ext cx="1285884" cy="971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479417"/>
            <a:ext cx="48577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Арифметические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сравнения (реляционные)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присваивания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Побитовые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Логические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членства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Membership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operators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Операторы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тождественности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Identity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operators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1660" y="2051053"/>
            <a:ext cx="1285884" cy="971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5446" y="765169"/>
            <a:ext cx="4286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1. input()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оператор ввода или функция ввода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it-IT" i="1" dirty="0" smtClean="0">
                <a:latin typeface="Arial" pitchFamily="34" charset="0"/>
                <a:cs typeface="Arial" pitchFamily="34" charset="0"/>
              </a:rPr>
              <a:t>2. print()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оператор вывода или функция вывода</a:t>
            </a:r>
            <a:r>
              <a:rPr lang="it-IT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51053"/>
            <a:ext cx="1285884" cy="971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4008" y="765169"/>
            <a:ext cx="46434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Получение и обработка информации — один из важнейших элементов любого языка программирования, особенно если речь идет о получении информации от пользователей.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4602" y="550855"/>
            <a:ext cx="811198" cy="612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82570" y="479417"/>
            <a:ext cx="52149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input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()</a:t>
            </a:r>
            <a:r>
              <a:rPr lang="en-US" sz="16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используется для получения ввода пользователя с клавиатуры.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/>
          </a:blip>
          <a:srcRect l="7463" t="24462" r="37341" b="35850"/>
          <a:stretch>
            <a:fillRect/>
          </a:stretch>
        </p:blipFill>
        <p:spPr bwMode="auto">
          <a:xfrm>
            <a:off x="382570" y="1050921"/>
            <a:ext cx="4786346" cy="207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4602" y="2551119"/>
            <a:ext cx="811198" cy="612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96818" y="550855"/>
            <a:ext cx="5572164" cy="6001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По умолчанию функция 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input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() конвертирует всю получаемую информацию в строку.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С числами нужно работать отдельно, поскольку они тоже изначально являются строками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lum bright="-20000"/>
          </a:blip>
          <a:srcRect l="8534" t="33198" r="37276" b="27114"/>
          <a:stretch>
            <a:fillRect/>
          </a:stretch>
        </p:blipFill>
        <p:spPr bwMode="auto">
          <a:xfrm>
            <a:off x="96818" y="1122359"/>
            <a:ext cx="485778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704" y="2693995"/>
            <a:ext cx="622095" cy="470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96818" y="550855"/>
            <a:ext cx="5357850" cy="260059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90440" rIns="0" bIns="190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Вывод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Введите число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999999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990055"/>
                </a:solidFill>
                <a:effectLst/>
                <a:latin typeface="Arial" pitchFamily="34" charset="0"/>
                <a:cs typeface="Arial" pitchFamily="34" charset="0"/>
              </a:rPr>
              <a:t>13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Введенное число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999999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990055"/>
                </a:solidFill>
                <a:effectLst/>
                <a:latin typeface="Arial" pitchFamily="34" charset="0"/>
                <a:cs typeface="Arial" pitchFamily="34" charset="0"/>
              </a:rPr>
              <a:t>13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Того же можно добиться и таким образом: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test_number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67F59"/>
                </a:solidFill>
                <a:effectLst/>
                <a:latin typeface="Arial" pitchFamily="34" charset="0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669900"/>
                </a:solidFill>
                <a:effectLst/>
                <a:latin typeface="Arial" pitchFamily="34" charset="0"/>
                <a:cs typeface="Arial" pitchFamily="34" charset="0"/>
              </a:rPr>
              <a:t>int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99999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669900"/>
                </a:solidFill>
                <a:effectLst/>
                <a:latin typeface="Arial" pitchFamily="34" charset="0"/>
                <a:cs typeface="Arial" pitchFamily="34" charset="0"/>
              </a:rPr>
              <a:t>input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99999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9900"/>
                </a:solidFill>
                <a:effectLst/>
                <a:latin typeface="Arial" pitchFamily="34" charset="0"/>
                <a:cs typeface="Arial" pitchFamily="34" charset="0"/>
              </a:rPr>
              <a:t>"Введите число: "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99999"/>
                </a:solidFill>
                <a:effectLst/>
                <a:latin typeface="Arial" pitchFamily="34" charset="0"/>
                <a:cs typeface="Arial" pitchFamily="34" charset="0"/>
              </a:rPr>
              <a:t>))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Здесь сразу после сохранения ввода происходит преобразование и присваивание значения переменной.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Нужно лишь отметить, что если пользователь ввел не целое число, то код вернет исключение (даже если это число с плавающей точкой).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0222" y="1979615"/>
            <a:ext cx="1407913" cy="1063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Операторы в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765169"/>
            <a:ext cx="47149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Есть несколько способов, как можно удостовериться в том, что пользователь ввел корректные данные. Один из них — перехватывать все возможные ошибки, которые могут возникнуть.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  <a:hlinkClick r:id="rId4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  <a:hlinkClick r:id="rId4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1487</TotalTime>
  <Words>286</Words>
  <Application>Microsoft Office PowerPoint</Application>
  <PresentationFormat>Произвольный</PresentationFormat>
  <Paragraphs>68</Paragraphs>
  <Slides>15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 Информатика  и ИТ</vt:lpstr>
      <vt:lpstr>Сегодня вы узнаете 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Сегодня вы узнали 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253</cp:revision>
  <dcterms:created xsi:type="dcterms:W3CDTF">2020-04-13T08:05:16Z</dcterms:created>
  <dcterms:modified xsi:type="dcterms:W3CDTF">2021-01-12T17:47:24Z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