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7"/>
  </p:notesMasterIdLst>
  <p:sldIdLst>
    <p:sldId id="273" r:id="rId2"/>
    <p:sldId id="257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296" r:id="rId15"/>
    <p:sldId id="274" r:id="rId1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8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2E30-518F-48C6-9D1F-0A09A489993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041FC-6C0B-406A-BE0A-39011D80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19792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pythonru.com/osnovy/znachenija-iskljuchenij-i-oshibok-v-pyth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ythonru.com/go/profession-data-scientist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creenshot_2020-11-25-01-03-06-476_com.miui.gallery[1]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17847" r="17847"/>
          <a:stretch>
            <a:fillRect/>
          </a:stretch>
        </p:blipFill>
        <p:spPr>
          <a:xfrm>
            <a:off x="4432629" y="1249321"/>
            <a:ext cx="1154956" cy="1210171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2131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2409" y="283628"/>
            <a:ext cx="3301127" cy="384480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 algn="l">
              <a:spcBef>
                <a:spcPts val="114"/>
              </a:spcBef>
            </a:pPr>
            <a:r>
              <a:rPr lang="ru-RU" sz="2403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 Информатика  </a:t>
            </a:r>
            <a:r>
              <a:rPr lang="ru-RU" sz="2403" spc="5" dirty="0">
                <a:latin typeface="Arial" panose="020B0604020202020204" pitchFamily="34" charset="0"/>
                <a:cs typeface="Arial" panose="020B0604020202020204" pitchFamily="34" charset="0"/>
              </a:rPr>
              <a:t>и ИТ</a:t>
            </a:r>
            <a:endParaRPr sz="2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96884" y="1122359"/>
            <a:ext cx="3665034" cy="321877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 algn="ctr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Операторы и выражения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6515" y="1263584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56515" y="2147677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525"/>
            <a:ext cx="173292" cy="372608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dirty="0" smtClean="0">
                <a:solidFill>
                  <a:schemeClr val="bg1"/>
                </a:solidFill>
                <a:latin typeface="Arial"/>
                <a:cs typeface="Arial"/>
              </a:rPr>
              <a:t>9</a:t>
            </a:r>
            <a:endParaRPr sz="2249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382AB4AE-4981-4494-BB32-7A573B110208}"/>
              </a:ext>
            </a:extLst>
          </p:cNvPr>
          <p:cNvSpPr/>
          <p:nvPr/>
        </p:nvSpPr>
        <p:spPr>
          <a:xfrm>
            <a:off x="328537" y="303926"/>
            <a:ext cx="493302" cy="379513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095BD782-9915-451D-8BDE-31B9F6A26271}"/>
              </a:ext>
            </a:extLst>
          </p:cNvPr>
          <p:cNvSpPr/>
          <p:nvPr/>
        </p:nvSpPr>
        <p:spPr>
          <a:xfrm>
            <a:off x="397831" y="452835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xmlns="" id="{312CDD75-671C-4D07-9747-AFD5EA1B46A6}"/>
              </a:ext>
            </a:extLst>
          </p:cNvPr>
          <p:cNvSpPr/>
          <p:nvPr/>
        </p:nvSpPr>
        <p:spPr>
          <a:xfrm>
            <a:off x="397831" y="333796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" name="TextBox 1"/>
          <p:cNvSpPr txBox="1"/>
          <p:nvPr/>
        </p:nvSpPr>
        <p:spPr>
          <a:xfrm>
            <a:off x="4652184" y="498831"/>
            <a:ext cx="890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704" y="2693995"/>
            <a:ext cx="622095" cy="470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Операторы 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168256" y="2479681"/>
            <a:ext cx="4929222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При вызове функции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int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() со строкой Пять появится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C93E4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исключение 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0C93E4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ValueError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, и программа остановит работу.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lum bright="-20000"/>
          </a:blip>
          <a:srcRect l="9236" t="33210" r="36626" b="35784"/>
          <a:stretch>
            <a:fillRect/>
          </a:stretch>
        </p:blipFill>
        <p:spPr bwMode="auto">
          <a:xfrm>
            <a:off x="168256" y="622293"/>
            <a:ext cx="5143536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704" y="2693995"/>
            <a:ext cx="622095" cy="470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Операторы 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39694" y="693731"/>
            <a:ext cx="5429288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Рассмотрим синтаксис функции 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print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().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print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value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, ...,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sep=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'',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end='\n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',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file=sys.stdout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flush=False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Как вы знаете, функция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print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выводит значения в поток данных или в 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sys.stdout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по умолчанию.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sys.stdout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или стандартный вывод системы означают, что функция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print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выведет значение на экран. Его можно поменять на 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stdin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или 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stderr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704" y="2693995"/>
            <a:ext cx="622095" cy="470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Операторы 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6818" y="550855"/>
            <a:ext cx="5572164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sep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— это может быть строка, которую необходимо вставлять между значениями, по умолчанию — пробел.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Вставим список слов в 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print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и разделим их с помощью символа новой строки. Еще раз: по умолчанию разделитель добавляет пробел между каждым словом.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 l="14509" t="43262" r="44387" b="12873"/>
          <a:stretch>
            <a:fillRect/>
          </a:stretch>
        </p:blipFill>
        <p:spPr bwMode="auto">
          <a:xfrm>
            <a:off x="1454140" y="1408111"/>
            <a:ext cx="3357586" cy="17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704" y="2693995"/>
            <a:ext cx="622095" cy="470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Операторы 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 rot="10800000" flipV="1">
            <a:off x="3597280" y="622293"/>
            <a:ext cx="20717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Также можно разделить слова запятыми или добавить два символа новой строки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(\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что приведет к появлению пустой строки между каждой строкой с текстом или, например, знак плюс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(+).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 l="13921" t="23357" r="38265" b="9043"/>
          <a:stretch>
            <a:fillRect/>
          </a:stretch>
        </p:blipFill>
        <p:spPr bwMode="auto">
          <a:xfrm>
            <a:off x="168256" y="550855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1945" y="1649408"/>
            <a:ext cx="1743855" cy="1595442"/>
          </a:xfrm>
          <a:prstGeom prst="rect">
            <a:avLst/>
          </a:prstGeom>
          <a:noFill/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380118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pc="25" dirty="0" smtClean="0"/>
              <a:t>Сегодня вы узнали </a:t>
            </a:r>
            <a:r>
              <a:rPr spc="5" smtClean="0"/>
              <a:t>:</a:t>
            </a:r>
            <a:endParaRPr spc="5" dirty="0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311132" y="765169"/>
            <a:ext cx="214314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8322" y="622293"/>
            <a:ext cx="473264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9380">
              <a:lnSpc>
                <a:spcPct val="1203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231F20"/>
                </a:solidFill>
                <a:latin typeface="Arial"/>
                <a:cs typeface="Arial"/>
              </a:rPr>
              <a:t>Операторы и выражения в </a:t>
            </a:r>
            <a:r>
              <a:rPr lang="en-US" spc="-5" dirty="0" smtClean="0">
                <a:solidFill>
                  <a:srgbClr val="231F20"/>
                </a:solidFill>
                <a:latin typeface="Arial"/>
                <a:cs typeface="Arial"/>
              </a:rPr>
              <a:t>PYTHON</a:t>
            </a:r>
            <a:endParaRPr lang="ru-RU" spc="-5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311132" y="1693863"/>
            <a:ext cx="214314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8322" y="1408111"/>
            <a:ext cx="473264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9380">
              <a:lnSpc>
                <a:spcPct val="1203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231F20"/>
                </a:solidFill>
                <a:latin typeface="Arial"/>
                <a:cs typeface="Arial"/>
              </a:rPr>
              <a:t>Какие функции выполняют в </a:t>
            </a:r>
            <a:r>
              <a:rPr lang="en-US" spc="-5" dirty="0" smtClean="0">
                <a:solidFill>
                  <a:srgbClr val="231F20"/>
                </a:solidFill>
                <a:latin typeface="Arial"/>
                <a:cs typeface="Arial"/>
              </a:rPr>
              <a:t>PYTHON</a:t>
            </a:r>
            <a:endParaRPr lang="ru-RU" spc="-5" dirty="0">
              <a:solidFill>
                <a:srgbClr val="231F2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pic>
        <p:nvPicPr>
          <p:cNvPr id="4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56" y="908045"/>
            <a:ext cx="1200075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11264" y="979483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Выучить возможности функций-операторов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print, input.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60" y="765169"/>
            <a:ext cx="1311264" cy="1199667"/>
          </a:xfrm>
          <a:prstGeom prst="rect">
            <a:avLst/>
          </a:prstGeom>
          <a:noFill/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3158246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25" dirty="0" smtClean="0"/>
              <a:t>Сегодня вы узнаете </a:t>
            </a:r>
            <a:r>
              <a:rPr spc="5" smtClean="0"/>
              <a:t>:</a:t>
            </a:r>
            <a:endParaRPr spc="5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9760" y="1908177"/>
            <a:ext cx="473264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9380">
              <a:lnSpc>
                <a:spcPct val="1203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231F20"/>
                </a:solidFill>
                <a:latin typeface="Arial"/>
                <a:cs typeface="Arial"/>
              </a:rPr>
              <a:t>Какие действия можно выполнять с операторами и выражениями  в </a:t>
            </a:r>
            <a:r>
              <a:rPr lang="en-US" spc="-5" dirty="0" smtClean="0">
                <a:solidFill>
                  <a:srgbClr val="231F20"/>
                </a:solidFill>
                <a:latin typeface="Arial"/>
                <a:cs typeface="Arial"/>
              </a:rPr>
              <a:t>PYTHON</a:t>
            </a:r>
            <a:endParaRPr lang="ru-RU" spc="-5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311132" y="765169"/>
            <a:ext cx="214314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311132" y="2336805"/>
            <a:ext cx="214314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9760" y="622293"/>
            <a:ext cx="473264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9380">
              <a:lnSpc>
                <a:spcPct val="1203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231F20"/>
                </a:solidFill>
                <a:latin typeface="Arial"/>
                <a:cs typeface="Arial"/>
              </a:rPr>
              <a:t>Операторы и выражения в </a:t>
            </a:r>
            <a:r>
              <a:rPr lang="en-US" spc="-5" dirty="0" smtClean="0">
                <a:solidFill>
                  <a:srgbClr val="231F20"/>
                </a:solidFill>
                <a:latin typeface="Arial"/>
                <a:cs typeface="Arial"/>
              </a:rPr>
              <a:t>PYTHON</a:t>
            </a:r>
            <a:endParaRPr lang="ru-RU" spc="-5" dirty="0">
              <a:solidFill>
                <a:srgbClr val="231F2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16" y="2051053"/>
            <a:ext cx="1285884" cy="9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Операторы 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256" y="479417"/>
            <a:ext cx="4857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Арифметические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операторы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Операторы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сравнения (реляционные)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Операторы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присваивания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Побитовые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операторы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Логические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операторы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Операторы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членства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Membership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operators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Операторы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тождественности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Identity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operators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660" y="2051053"/>
            <a:ext cx="1285884" cy="9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Операторы 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446" y="765169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1. input()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оператор ввода или функция ввода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it-IT" i="1" dirty="0" smtClean="0">
                <a:latin typeface="Arial" pitchFamily="34" charset="0"/>
                <a:cs typeface="Arial" pitchFamily="34" charset="0"/>
              </a:rPr>
              <a:t>2. print()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оператор вывода или функция вывода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784" y="2051053"/>
            <a:ext cx="1285884" cy="9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Операторы 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008" y="765169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Получение и обработка информации — один из важнейших элементов любого языка программирования, особенно если речь идет о получении информации от пользователей.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602" y="550855"/>
            <a:ext cx="811198" cy="61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Операторы 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2570" y="479417"/>
            <a:ext cx="5214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input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()</a:t>
            </a:r>
            <a:r>
              <a:rPr lang="en-US" sz="16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используется для получения ввода пользователя с клавиатуры.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 l="7463" t="24462" r="37341" b="35850"/>
          <a:stretch>
            <a:fillRect/>
          </a:stretch>
        </p:blipFill>
        <p:spPr bwMode="auto">
          <a:xfrm>
            <a:off x="382570" y="1050921"/>
            <a:ext cx="4786346" cy="207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602" y="2551119"/>
            <a:ext cx="811198" cy="612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Операторы 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6818" y="550855"/>
            <a:ext cx="5572164" cy="6001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По умолчанию функция 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input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() конвертирует всю получаемую информацию в строку.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С числами нужно работать отдельно, поскольку они тоже изначально являются строками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 l="8534" t="33198" r="37276" b="27114"/>
          <a:stretch>
            <a:fillRect/>
          </a:stretch>
        </p:blipFill>
        <p:spPr bwMode="auto">
          <a:xfrm>
            <a:off x="96818" y="1122359"/>
            <a:ext cx="48577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704" y="2693995"/>
            <a:ext cx="622095" cy="470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Операторы 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6818" y="550855"/>
            <a:ext cx="5357850" cy="26005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90440" rIns="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Вывод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Введите число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990055"/>
                </a:solidFill>
                <a:effectLst/>
                <a:latin typeface="Arial" pitchFamily="34" charset="0"/>
                <a:cs typeface="Arial" pitchFamily="34" charset="0"/>
              </a:rPr>
              <a:t>13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Введенное число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990055"/>
                </a:solidFill>
                <a:effectLst/>
                <a:latin typeface="Arial" pitchFamily="34" charset="0"/>
                <a:cs typeface="Arial" pitchFamily="34" charset="0"/>
              </a:rPr>
              <a:t>13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Того же можно добиться и таким образом: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test_number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9900"/>
                </a:solidFill>
                <a:effectLst/>
                <a:latin typeface="Arial" pitchFamily="34" charset="0"/>
                <a:cs typeface="Arial" pitchFamily="34" charset="0"/>
              </a:rPr>
              <a:t>int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9900"/>
                </a:solidFill>
                <a:effectLst/>
                <a:latin typeface="Arial" pitchFamily="34" charset="0"/>
                <a:cs typeface="Arial" pitchFamily="34" charset="0"/>
              </a:rPr>
              <a:t>input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pitchFamily="34" charset="0"/>
                <a:cs typeface="Arial" pitchFamily="34" charset="0"/>
              </a:rPr>
              <a:t>"Введите число: "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cs typeface="Arial" pitchFamily="34" charset="0"/>
              </a:rPr>
              <a:t>))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Здесь сразу после сохранения ввода происходит преобразование и присваивание значения переменной.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Нужно лишь отметить, что если пользователь ввел не целое число, то код вернет исключение (даже если это число с плавающей точкой).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222" y="1979615"/>
            <a:ext cx="1407913" cy="106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Операторы 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570" y="765169"/>
            <a:ext cx="471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Есть несколько способов, как можно удостовериться в том, что пользователь ввел корректные данные. Один из них — перехватывать все возможные ошибки, которые могут возникнуть.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  <a:hlinkClick r:id="rId4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  <a:hlinkClick r:id="rId4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286</Words>
  <Application>Microsoft Office PowerPoint</Application>
  <PresentationFormat>Произвольный</PresentationFormat>
  <Paragraphs>68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Информатика  и ИТ</vt:lpstr>
      <vt:lpstr>Сегодня вы узнаете 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Сегодня вы узнали :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acer</cp:lastModifiedBy>
  <cp:revision>253</cp:revision>
  <dcterms:created xsi:type="dcterms:W3CDTF">2020-04-13T08:05:16Z</dcterms:created>
  <dcterms:modified xsi:type="dcterms:W3CDTF">2021-01-12T17:47:24Z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