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8"/>
  </p:notesMasterIdLst>
  <p:sldIdLst>
    <p:sldId id="273" r:id="rId2"/>
    <p:sldId id="257" r:id="rId3"/>
    <p:sldId id="334" r:id="rId4"/>
    <p:sldId id="341" r:id="rId5"/>
    <p:sldId id="342" r:id="rId6"/>
    <p:sldId id="343" r:id="rId7"/>
    <p:sldId id="336" r:id="rId8"/>
    <p:sldId id="340" r:id="rId9"/>
    <p:sldId id="344" r:id="rId10"/>
    <p:sldId id="345" r:id="rId11"/>
    <p:sldId id="349" r:id="rId12"/>
    <p:sldId id="346" r:id="rId13"/>
    <p:sldId id="347" r:id="rId14"/>
    <p:sldId id="348" r:id="rId15"/>
    <p:sldId id="296" r:id="rId16"/>
    <p:sldId id="274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oo.gl/cBH7J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62965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Операции на языке программирования </a:t>
            </a:r>
            <a:r>
              <a:rPr lang="ru-RU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Python</a:t>
            </a: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96818" y="550855"/>
          <a:ext cx="5572164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1428760"/>
                <a:gridCol w="928694"/>
                <a:gridCol w="1428760"/>
              </a:tblGrid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Операция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Вид</a:t>
                      </a:r>
                      <a:r>
                        <a:rPr lang="ru-RU" sz="1200" baseline="0" dirty="0" smtClean="0"/>
                        <a:t> 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Вид 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Пример</a:t>
                      </a:r>
                      <a:r>
                        <a:rPr lang="en-US" sz="1400" dirty="0" smtClean="0"/>
                        <a:t> x=3</a:t>
                      </a:r>
                      <a:r>
                        <a:rPr lang="ru-RU" sz="1400" baseline="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+=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х+=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x=</a:t>
                      </a:r>
                      <a:r>
                        <a:rPr lang="en-US" sz="1400" b="1" dirty="0" err="1" smtClean="0">
                          <a:latin typeface="Arial" pitchFamily="34" charset="0"/>
                          <a:cs typeface="Arial" pitchFamily="34" charset="0"/>
                        </a:rPr>
                        <a:t>x+y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x+=3   # 7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=y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x=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x-=3   # 0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*=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x*=y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x=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*y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x*=3   # 9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/=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x/=y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x=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/y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x/=3   # 1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0998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smtClean="0">
                          <a:latin typeface="Arial" pitchFamily="34" charset="0"/>
                          <a:cs typeface="Arial" pitchFamily="34" charset="0"/>
                        </a:rPr>
                        <a:t>//=</a:t>
                      </a:r>
                      <a:endParaRPr lang="ru-RU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x//=y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x=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//y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x//=3   # 1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05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050" b="1" dirty="0" smtClean="0"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  <a:endParaRPr lang="ru-RU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ru-RU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=y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x=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lang="ru-RU" sz="1400" b="1" i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</a:t>
                      </a:r>
                      <a:r>
                        <a:rPr lang="ru-RU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=3   # 0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en-US" sz="105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r>
                        <a:rPr lang="en-US" sz="1050" b="1" dirty="0" smtClean="0"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  <a:endParaRPr lang="ru-RU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=y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x=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lang="en-US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</a:t>
                      </a:r>
                      <a:r>
                        <a:rPr lang="en-US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=3   # 27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54008" y="622293"/>
            <a:ext cx="4143404" cy="225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# Операция сложения +, вычитания - # 1. Сложение, вычитание целых чисел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a=3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b=5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a+b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8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a-b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#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-2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54008" y="622293"/>
            <a:ext cx="4143404" cy="185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Операция ** - возведение в степень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1. Для целых чисел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3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**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= 9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80008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"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 = "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54008" y="622293"/>
            <a:ext cx="4143404" cy="191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2. Для вещественных чисел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2.5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**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= 15.625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80008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'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 = '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) 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525446" y="622293"/>
            <a:ext cx="4714908" cy="204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3. В 2-й системе исчисления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0b101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0b110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**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b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B2B2B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= 15625 - результат в 10-й системе исчисления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=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00080"/>
                </a:solidFill>
                <a:effectLst/>
                <a:latin typeface="Arial" pitchFamily="34" charset="0"/>
                <a:cs typeface="Arial" pitchFamily="34" charset="0"/>
              </a:rPr>
              <a:t>bin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#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= 0b11110100001001 - результат в 2-й с/и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0008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 = 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0008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 = 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479549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узнали 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9760" y="765169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Что такое типы данных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311132" y="162242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39760" y="1550987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Какие типы данных используются в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Pythton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54140" y="765169"/>
            <a:ext cx="35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Вычислить в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IDLE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y=135*x+20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*(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202*x-400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**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X=2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479549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узнаете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622293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Как выполняются арифметические действия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11132" y="183673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9761" y="1836739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Чем они отличаются друг от друга </a:t>
            </a:r>
            <a:r>
              <a:rPr lang="en-US" sz="2000" dirty="0" smtClean="0"/>
              <a:t>Python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1132" y="606763"/>
            <a:ext cx="5072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Каждое значение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имеет тип. Поскольку всё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— объекты,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типы являются классами,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а значения — экземплярами (объектами) этих классов.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622293"/>
            <a:ext cx="4786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ru-RU" dirty="0" err="1" smtClean="0"/>
              <a:t>Python</a:t>
            </a:r>
            <a:r>
              <a:rPr lang="ru-RU" dirty="0" smtClean="0"/>
              <a:t> типы данных можно разделить на встроенные в интерпретатор </a:t>
            </a:r>
            <a:r>
              <a:rPr lang="ru-RU" i="1" dirty="0" smtClean="0"/>
              <a:t>(</a:t>
            </a:r>
            <a:r>
              <a:rPr lang="ru-RU" i="1" dirty="0" err="1" smtClean="0"/>
              <a:t>built-in</a:t>
            </a:r>
            <a:r>
              <a:rPr lang="ru-RU" dirty="0" smtClean="0"/>
              <a:t>) и не встроенные, которые можно использовать при импортировании соответствующих модулей.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622293"/>
            <a:ext cx="535785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dirty="0" smtClean="0">
                <a:latin typeface="Arial" pitchFamily="34" charset="0"/>
                <a:cs typeface="Arial" pitchFamily="34" charset="0"/>
              </a:rPr>
              <a:t>К основным встроенным типам относятся:</a:t>
            </a:r>
          </a:p>
          <a:p>
            <a:pPr fontAlgn="base"/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None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неопределенное значение переменной)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Логические переменные (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Boolean Type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Числа (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Numeric Type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 fontAlgn="base"/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целое число</a:t>
            </a:r>
          </a:p>
          <a:p>
            <a:pPr lvl="1" fontAlgn="base"/>
            <a:r>
              <a:rPr lang="en-US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float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число с плавающей точкой</a:t>
            </a:r>
          </a:p>
          <a:p>
            <a:pPr lvl="1" fontAlgn="base"/>
            <a:r>
              <a:rPr lang="en-US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complex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комплексное число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Списки (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Sequence Type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 fontAlgn="base"/>
            <a:r>
              <a:rPr lang="en-US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list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список</a:t>
            </a:r>
          </a:p>
          <a:p>
            <a:pPr lvl="1" fontAlgn="base"/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tuple</a:t>
            </a:r>
            <a:r>
              <a:rPr lang="en-US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кортеж</a:t>
            </a:r>
          </a:p>
          <a:p>
            <a:pPr lvl="1" fontAlgn="base"/>
            <a:r>
              <a:rPr lang="en-US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range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диапазон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567194"/>
            <a:ext cx="53578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Строки (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Text Sequence Type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 )</a:t>
            </a:r>
          </a:p>
          <a:p>
            <a:pPr lvl="1" fontAlgn="base"/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</a:t>
            </a:r>
            <a:endParaRPr lang="en-US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Бинарные списки (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Binary Sequence Types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 fontAlgn="base"/>
            <a:r>
              <a:rPr lang="en-US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bytes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байты</a:t>
            </a:r>
          </a:p>
          <a:p>
            <a:pPr lvl="1" fontAlgn="base"/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bytearray</a:t>
            </a:r>
            <a:r>
              <a:rPr lang="en-US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массивы байт</a:t>
            </a:r>
          </a:p>
          <a:p>
            <a:pPr lvl="1" fontAlgn="base"/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memoryview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специальные объекты для доступа к внутренним данным объекта через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protocol buffer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Множества (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Set Types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 fontAlgn="base"/>
            <a:r>
              <a:rPr lang="en-US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множество</a:t>
            </a:r>
          </a:p>
          <a:p>
            <a:pPr lvl="1" fontAlgn="base"/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frozenset</a:t>
            </a:r>
            <a:r>
              <a:rPr lang="en-US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неизменяемое множество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Словари (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Mapping Types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 fontAlgn="base"/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dict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словарь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96818" y="550855"/>
          <a:ext cx="5572164" cy="254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857256"/>
                <a:gridCol w="714380"/>
                <a:gridCol w="1500198"/>
              </a:tblGrid>
              <a:tr h="28575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Операция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Оператор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Вид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Пример</a:t>
                      </a:r>
                      <a:r>
                        <a:rPr lang="ru-RU" sz="1400" baseline="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Сумма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itchFamily="34" charset="0"/>
                          <a:cs typeface="Arial" pitchFamily="34" charset="0"/>
                        </a:rPr>
                        <a:t>x+y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print(7+5) # 12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Вычитание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х-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print(7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5) # 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Произведение</a:t>
                      </a:r>
                      <a:r>
                        <a:rPr lang="ru-RU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х*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print(7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*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5) # 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Деление</a:t>
                      </a:r>
                      <a:r>
                        <a:rPr lang="ru-RU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print(7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5) # 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1.4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0998">
                <a:tc>
                  <a:txBody>
                    <a:bodyPr/>
                    <a:lstStyle/>
                    <a:p>
                      <a:r>
                        <a:rPr lang="ru-RU" sz="105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Целочисленное деление двух чисел</a:t>
                      </a:r>
                      <a:endParaRPr lang="ru-RU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//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//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print(7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//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5) # 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5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Получение остатка от деления</a:t>
                      </a:r>
                      <a:endParaRPr lang="ru-RU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lang="ru-RU" sz="1400" b="1" i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print(7</a:t>
                      </a:r>
                      <a:r>
                        <a:rPr lang="ru-RU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 # 1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5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Возведение в степень</a:t>
                      </a:r>
                      <a:endParaRPr lang="ru-RU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**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х**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print(7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**2</a:t>
                      </a:r>
                      <a:r>
                        <a:rPr lang="en-US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 # 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49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5"/>
            <a:ext cx="5572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Целые числа могут быть любой длины, они ограничиваются лишь доступной памятью.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168256" y="979483"/>
            <a:ext cx="5357850" cy="830997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Числа с плавающей запятой имеют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ограниченную точность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. Визуально разницу между целым числом и числом с плавающей запятой можно заметить в консоли по наличию точки: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— целое число,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1.0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— с плавающей запятой.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5446" y="1408111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Increment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(+=)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82966" y="1408111"/>
            <a:ext cx="174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Decrement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(-=)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1243</TotalTime>
  <Words>467</Words>
  <Application>Microsoft Office PowerPoint</Application>
  <PresentationFormat>Произвольный</PresentationFormat>
  <Paragraphs>157</Paragraphs>
  <Slides>16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 Информатика  и ИТ</vt:lpstr>
      <vt:lpstr>Сегодня вы узнаете 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Сегодня вы узнали 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206</cp:revision>
  <dcterms:created xsi:type="dcterms:W3CDTF">2020-04-13T08:05:16Z</dcterms:created>
  <dcterms:modified xsi:type="dcterms:W3CDTF">2020-12-27T14:21:58Z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