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18"/>
  </p:notesMasterIdLst>
  <p:sldIdLst>
    <p:sldId id="273" r:id="rId2"/>
    <p:sldId id="257" r:id="rId3"/>
    <p:sldId id="334" r:id="rId4"/>
    <p:sldId id="341" r:id="rId5"/>
    <p:sldId id="342" r:id="rId6"/>
    <p:sldId id="343" r:id="rId7"/>
    <p:sldId id="336" r:id="rId8"/>
    <p:sldId id="340" r:id="rId9"/>
    <p:sldId id="344" r:id="rId10"/>
    <p:sldId id="345" r:id="rId11"/>
    <p:sldId id="349" r:id="rId12"/>
    <p:sldId id="346" r:id="rId13"/>
    <p:sldId id="347" r:id="rId14"/>
    <p:sldId id="348" r:id="rId15"/>
    <p:sldId id="296" r:id="rId16"/>
    <p:sldId id="274" r:id="rId17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02E30-518F-48C6-9D1F-0A09A489993C}" type="datetimeFigureOut">
              <a:rPr lang="ru-RU" smtClean="0"/>
              <a:pPr/>
              <a:t>27.12.2020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041FC-6C0B-406A-BE0A-39011D80C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oo.gl/cBH7Jw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Screenshot_2020-11-25-01-03-06-476_com.miui.gallery[1]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/>
          <a:srcRect l="17847" r="17847"/>
          <a:stretch>
            <a:fillRect/>
          </a:stretch>
        </p:blipFill>
        <p:spPr>
          <a:xfrm>
            <a:off x="4432629" y="1249321"/>
            <a:ext cx="1154956" cy="1210171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409" y="283628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 Информатика  </a:t>
            </a: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96884" y="1122359"/>
            <a:ext cx="3665034" cy="629653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spcBef>
                <a:spcPts val="110"/>
              </a:spcBef>
            </a:pPr>
            <a:r>
              <a:rPr lang="ru-RU" sz="2000" b="1" dirty="0" smtClean="0">
                <a:solidFill>
                  <a:srgbClr val="2365C7"/>
                </a:solidFill>
                <a:latin typeface="Arial"/>
                <a:cs typeface="Arial"/>
              </a:rPr>
              <a:t>Операции на языке программирования </a:t>
            </a:r>
            <a:r>
              <a:rPr lang="ru-RU" sz="2000" b="1" dirty="0" err="1" smtClean="0">
                <a:solidFill>
                  <a:srgbClr val="2365C7"/>
                </a:solidFill>
                <a:latin typeface="Arial"/>
                <a:cs typeface="Arial"/>
              </a:rPr>
              <a:t>Python</a:t>
            </a:r>
            <a:endParaRPr lang="ru-RU" sz="2000" b="1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56515" y="1263584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56515" y="2147677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923461" y="249525"/>
            <a:ext cx="173292" cy="372608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9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" name="TextBox 1"/>
          <p:cNvSpPr txBox="1"/>
          <p:nvPr/>
        </p:nvSpPr>
        <p:spPr>
          <a:xfrm>
            <a:off x="4652184" y="498831"/>
            <a:ext cx="890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96818" y="550855"/>
          <a:ext cx="5572164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50"/>
                <a:gridCol w="1428760"/>
                <a:gridCol w="928694"/>
                <a:gridCol w="1428760"/>
              </a:tblGrid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Операция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Вид</a:t>
                      </a:r>
                      <a:r>
                        <a:rPr lang="ru-RU" sz="1200" baseline="0" dirty="0" smtClean="0"/>
                        <a:t> 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Вид 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Пример</a:t>
                      </a:r>
                      <a:r>
                        <a:rPr lang="en-US" sz="1400" dirty="0" smtClean="0"/>
                        <a:t> x=3</a:t>
                      </a:r>
                      <a:r>
                        <a:rPr lang="ru-RU" sz="1400" baseline="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+=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 smtClean="0">
                          <a:latin typeface="Arial" pitchFamily="34" charset="0"/>
                          <a:cs typeface="Arial" pitchFamily="34" charset="0"/>
                        </a:rPr>
                        <a:t>х+=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x=</a:t>
                      </a:r>
                      <a:r>
                        <a:rPr lang="en-US" sz="1400" b="1" dirty="0" err="1" smtClean="0">
                          <a:latin typeface="Arial" pitchFamily="34" charset="0"/>
                          <a:cs typeface="Arial" pitchFamily="34" charset="0"/>
                        </a:rPr>
                        <a:t>x+y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x+=3   # 7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=y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x=</a:t>
                      </a:r>
                      <a:r>
                        <a:rPr lang="ru-RU" sz="1400" b="1" dirty="0" err="1" smtClean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x-=3   # 0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*=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x*=y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x=</a:t>
                      </a:r>
                      <a:r>
                        <a:rPr lang="ru-RU" sz="1400" b="1" dirty="0" err="1" smtClean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*y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x*=3   # 9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/=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x/=y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x=</a:t>
                      </a:r>
                      <a:r>
                        <a:rPr lang="ru-RU" sz="1400" b="1" dirty="0" err="1" smtClean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/y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x/=3   # 1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0998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latin typeface="Arial" pitchFamily="34" charset="0"/>
                          <a:cs typeface="Arial" pitchFamily="34" charset="0"/>
                        </a:rPr>
                        <a:t>//=</a:t>
                      </a:r>
                      <a:endParaRPr lang="ru-RU" sz="105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x//=y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x=</a:t>
                      </a:r>
                      <a:r>
                        <a:rPr lang="ru-RU" sz="1400" b="1" dirty="0" err="1" smtClean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//y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x//=3   # 1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ru-RU" sz="105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05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en-US" sz="1050" b="1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ru-RU" sz="105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ru-RU" sz="14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=y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x=</a:t>
                      </a:r>
                      <a:r>
                        <a:rPr lang="ru-RU" sz="1400" b="1" dirty="0" err="1" smtClean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ru-RU" sz="1400" b="1" i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</a:t>
                      </a:r>
                      <a:r>
                        <a:rPr lang="ru-RU" sz="14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=3   # 0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en-US" sz="105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**</a:t>
                      </a:r>
                      <a:r>
                        <a:rPr lang="en-US" sz="1050" b="1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ru-RU" sz="105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14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**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=y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x=</a:t>
                      </a:r>
                      <a:r>
                        <a:rPr lang="ru-RU" sz="1400" b="1" dirty="0" err="1" smtClean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en-US" sz="14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**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</a:t>
                      </a:r>
                      <a:r>
                        <a:rPr lang="en-US" sz="14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**</a:t>
                      </a:r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=3   # 27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7412" y="2336805"/>
            <a:ext cx="1040065" cy="785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454008" y="622293"/>
            <a:ext cx="4143404" cy="2256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# Операция сложения +, вычитания - # 1. Сложение, вычитание целых чисел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a=3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b=5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a+b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#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8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a-b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#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-2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7412" y="2336805"/>
            <a:ext cx="1040065" cy="785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4008" y="622293"/>
            <a:ext cx="4143404" cy="185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# Операция ** - возведение в степень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# 1. Для целых чисел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= 3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b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= 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=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**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b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#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= 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800080"/>
                </a:solidFill>
                <a:effectLst/>
                <a:latin typeface="Arial" pitchFamily="34" charset="0"/>
                <a:cs typeface="Arial" pitchFamily="34" charset="0"/>
              </a:rPr>
              <a:t>print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rPr>
              <a:t>"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rPr>
              <a:t> = "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7412" y="2336805"/>
            <a:ext cx="1040065" cy="785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454008" y="622293"/>
            <a:ext cx="4143404" cy="1918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# 2. Для вещественных чисел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= 2.5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b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=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=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**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b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#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= 15.625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800080"/>
                </a:solidFill>
                <a:effectLst/>
                <a:latin typeface="Arial" pitchFamily="34" charset="0"/>
                <a:cs typeface="Arial" pitchFamily="34" charset="0"/>
              </a:rPr>
              <a:t>print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rPr>
              <a:t>'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rPr>
              <a:t> = '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) </a:t>
            </a:r>
            <a:r>
              <a:rPr kumimoji="0" lang="ru-RU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7412" y="2336805"/>
            <a:ext cx="1040065" cy="785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525446" y="622293"/>
            <a:ext cx="4714908" cy="2041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# 3. В 2-й системе исчисления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a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= 0b101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b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= 0b110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=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a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**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b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2B2B2B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#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= 15625 - результат в 10-й системе исчисления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=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800080"/>
                </a:solidFill>
                <a:effectLst/>
                <a:latin typeface="Arial" pitchFamily="34" charset="0"/>
                <a:cs typeface="Arial" pitchFamily="34" charset="0"/>
              </a:rPr>
              <a:t>bin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(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#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= 0b11110100001001 - результат в 2-й с/и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800080"/>
                </a:solidFill>
                <a:effectLst/>
                <a:latin typeface="Arial" pitchFamily="34" charset="0"/>
                <a:cs typeface="Arial" pitchFamily="34" charset="0"/>
              </a:rPr>
              <a:t>print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(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rPr>
              <a:t>'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rPr>
              <a:t> = '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)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800080"/>
                </a:solidFill>
                <a:effectLst/>
                <a:latin typeface="Arial" pitchFamily="34" charset="0"/>
                <a:cs typeface="Arial" pitchFamily="34" charset="0"/>
              </a:rPr>
              <a:t>print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(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rPr>
              <a:t>'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rPr>
              <a:t> = '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" pitchFamily="34" charset="0"/>
                <a:cs typeface="Arial" pitchFamily="34" charset="0"/>
              </a:rPr>
              <a:t>)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3032" y="1479549"/>
            <a:ext cx="1743855" cy="1595442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3158246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узнали  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739760" y="765169"/>
            <a:ext cx="3286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Что такое типы данных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Блок-схема: решение 6"/>
          <p:cNvSpPr/>
          <p:nvPr/>
        </p:nvSpPr>
        <p:spPr>
          <a:xfrm>
            <a:off x="311132" y="1622425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739760" y="1550987"/>
            <a:ext cx="3286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Какие типы данных используются в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Pythton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4" name="Picture 2" descr="C:\Users\acer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908045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454140" y="765169"/>
            <a:ext cx="3571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Вычислить в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IDLE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y=135*x+20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*(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202*x-400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**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2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X=2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3032" y="1479549"/>
            <a:ext cx="1743855" cy="1595442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3158246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узнаете 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68322" y="622293"/>
            <a:ext cx="473264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spc="-5" dirty="0" smtClean="0">
                <a:solidFill>
                  <a:srgbClr val="231F20"/>
                </a:solidFill>
                <a:latin typeface="Arial"/>
                <a:cs typeface="Arial"/>
              </a:rPr>
              <a:t>Как выполняются арифметические действия в </a:t>
            </a:r>
            <a:r>
              <a:rPr lang="en-US" spc="-5" dirty="0" smtClean="0">
                <a:solidFill>
                  <a:srgbClr val="231F20"/>
                </a:solidFill>
                <a:latin typeface="Arial"/>
                <a:cs typeface="Arial"/>
              </a:rPr>
              <a:t>PYTHON</a:t>
            </a:r>
            <a:endParaRPr lang="ru-RU" spc="-5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решение 10"/>
          <p:cNvSpPr/>
          <p:nvPr/>
        </p:nvSpPr>
        <p:spPr>
          <a:xfrm>
            <a:off x="311132" y="183673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739761" y="1836739"/>
            <a:ext cx="292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Чем они отличаются друг от друга </a:t>
            </a:r>
            <a:r>
              <a:rPr lang="en-US" sz="2000" dirty="0" smtClean="0"/>
              <a:t>Python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8784" y="2066931"/>
            <a:ext cx="1285884" cy="9715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1132" y="606763"/>
            <a:ext cx="507209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Каждое значение 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Python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имеет тип. Поскольку всё 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Python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— объекты,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типы являются классами,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а значения — экземплярами (объектами) этих классов.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8784" y="2066931"/>
            <a:ext cx="1285884" cy="9715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2570" y="622293"/>
            <a:ext cx="47863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</a:t>
            </a:r>
            <a:r>
              <a:rPr lang="ru-RU" dirty="0" err="1" smtClean="0"/>
              <a:t>Python</a:t>
            </a:r>
            <a:r>
              <a:rPr lang="ru-RU" dirty="0" smtClean="0"/>
              <a:t> типы данных можно разделить на встроенные в интерпретатор </a:t>
            </a:r>
            <a:r>
              <a:rPr lang="ru-RU" i="1" dirty="0" smtClean="0"/>
              <a:t>(</a:t>
            </a:r>
            <a:r>
              <a:rPr lang="ru-RU" i="1" dirty="0" err="1" smtClean="0"/>
              <a:t>built-in</a:t>
            </a:r>
            <a:r>
              <a:rPr lang="ru-RU" dirty="0" smtClean="0"/>
              <a:t>) и не встроенные, которые можно использовать при импортировании соответствующих модулей.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8784" y="2066931"/>
            <a:ext cx="1285884" cy="9715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256" y="622293"/>
            <a:ext cx="535785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400" dirty="0" smtClean="0">
                <a:latin typeface="Arial" pitchFamily="34" charset="0"/>
                <a:cs typeface="Arial" pitchFamily="34" charset="0"/>
              </a:rPr>
              <a:t>К основным встроенным типам относятся:</a:t>
            </a:r>
          </a:p>
          <a:p>
            <a:pPr fontAlgn="base"/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None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 (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неопределенное значение переменной)</a:t>
            </a:r>
          </a:p>
          <a:p>
            <a:pPr fontAlgn="base"/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Логические переменные (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Boolean Type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fontAlgn="base"/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Числа (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Numeric Type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lvl="1" fontAlgn="base"/>
            <a:r>
              <a:rPr lang="en-US" sz="1400" b="1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 –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целое число</a:t>
            </a:r>
          </a:p>
          <a:p>
            <a:pPr lvl="1" fontAlgn="base"/>
            <a:r>
              <a:rPr lang="en-US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float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 –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число с плавающей точкой</a:t>
            </a:r>
          </a:p>
          <a:p>
            <a:pPr lvl="1" fontAlgn="base"/>
            <a:r>
              <a:rPr lang="en-US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complex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 –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комплексное число</a:t>
            </a:r>
          </a:p>
          <a:p>
            <a:pPr fontAlgn="base"/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Списки (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Sequence Type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lvl="1" fontAlgn="base"/>
            <a:r>
              <a:rPr lang="en-US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list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 –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список</a:t>
            </a:r>
          </a:p>
          <a:p>
            <a:pPr lvl="1" fontAlgn="base"/>
            <a:r>
              <a:rPr lang="en-US" sz="1400" b="1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tuple</a:t>
            </a:r>
            <a:r>
              <a:rPr lang="en-US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кортеж</a:t>
            </a:r>
          </a:p>
          <a:p>
            <a:pPr lvl="1" fontAlgn="base"/>
            <a:r>
              <a:rPr lang="en-US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range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 –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диапазон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8784" y="2066931"/>
            <a:ext cx="1285884" cy="9715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256" y="567194"/>
            <a:ext cx="535785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Строки (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Text Sequence Type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 )</a:t>
            </a:r>
          </a:p>
          <a:p>
            <a:pPr lvl="1" fontAlgn="base"/>
            <a:r>
              <a:rPr lang="en-US" sz="1400" b="1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str</a:t>
            </a:r>
            <a:endParaRPr lang="en-US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Бинарные списки (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Binary Sequence Types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lvl="1" fontAlgn="base"/>
            <a:r>
              <a:rPr lang="en-US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bytes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 –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байты</a:t>
            </a:r>
          </a:p>
          <a:p>
            <a:pPr lvl="1" fontAlgn="base"/>
            <a:r>
              <a:rPr lang="en-US" sz="1400" b="1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bytearray</a:t>
            </a:r>
            <a:r>
              <a:rPr lang="en-US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массивы байт</a:t>
            </a:r>
          </a:p>
          <a:p>
            <a:pPr lvl="1" fontAlgn="base"/>
            <a:r>
              <a:rPr lang="en-US" sz="1400" b="1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memoryview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 –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специальные объекты для доступа к внутренним данным объекта через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protocol buffer</a:t>
            </a:r>
          </a:p>
          <a:p>
            <a:pPr fontAlgn="base"/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Множества (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Set Types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lvl="1" fontAlgn="base"/>
            <a:r>
              <a:rPr lang="en-US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 –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множество</a:t>
            </a:r>
          </a:p>
          <a:p>
            <a:pPr lvl="1" fontAlgn="base"/>
            <a:r>
              <a:rPr lang="en-US" sz="1400" b="1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frozenset</a:t>
            </a:r>
            <a:r>
              <a:rPr lang="en-US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неизменяемое множество</a:t>
            </a:r>
          </a:p>
          <a:p>
            <a:pPr fontAlgn="base"/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Словари (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Mapping Types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lvl="1" fontAlgn="base"/>
            <a:r>
              <a:rPr lang="en-US" sz="1400" b="1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dict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 –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словарь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96818" y="550855"/>
          <a:ext cx="5572164" cy="254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  <a:gridCol w="857256"/>
                <a:gridCol w="714380"/>
                <a:gridCol w="1500198"/>
              </a:tblGrid>
              <a:tr h="28575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Операция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Оператор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Вид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Пример</a:t>
                      </a:r>
                      <a:r>
                        <a:rPr lang="ru-RU" sz="1400" baseline="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Сумма 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Arial" pitchFamily="34" charset="0"/>
                          <a:cs typeface="Arial" pitchFamily="34" charset="0"/>
                        </a:rPr>
                        <a:t>x+y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print(7+5) # 12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Вычитание 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х-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print(7</a:t>
                      </a:r>
                      <a:r>
                        <a:rPr lang="ru-RU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5) # </a:t>
                      </a:r>
                      <a:r>
                        <a:rPr lang="ru-RU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Произведение</a:t>
                      </a:r>
                      <a:r>
                        <a:rPr lang="ru-RU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х*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print(7</a:t>
                      </a:r>
                      <a:r>
                        <a:rPr lang="ru-RU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*</a:t>
                      </a:r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5) # </a:t>
                      </a:r>
                      <a:r>
                        <a:rPr lang="ru-RU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35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Деление</a:t>
                      </a:r>
                      <a:r>
                        <a:rPr lang="ru-RU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print(7</a:t>
                      </a:r>
                      <a:r>
                        <a:rPr lang="ru-RU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/</a:t>
                      </a:r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5) # </a:t>
                      </a:r>
                      <a:r>
                        <a:rPr lang="ru-RU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1.4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0998">
                <a:tc>
                  <a:txBody>
                    <a:bodyPr/>
                    <a:lstStyle/>
                    <a:p>
                      <a:r>
                        <a:rPr lang="ru-RU" sz="105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Целочисленное деление двух чисел</a:t>
                      </a:r>
                      <a:endParaRPr lang="ru-RU" sz="105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//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//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print(7</a:t>
                      </a:r>
                      <a:r>
                        <a:rPr lang="ru-RU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//</a:t>
                      </a:r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5) # </a:t>
                      </a:r>
                      <a:r>
                        <a:rPr lang="ru-RU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ru-RU" sz="105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Получение остатка от деления</a:t>
                      </a:r>
                      <a:endParaRPr lang="ru-RU" sz="105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err="1" smtClean="0"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lang="ru-RU" sz="1400" b="1" i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print(7</a:t>
                      </a:r>
                      <a:r>
                        <a:rPr lang="ru-RU" sz="14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ru-RU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 # 1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ru-RU" sz="105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Возведение в степень</a:t>
                      </a:r>
                      <a:endParaRPr lang="ru-RU" sz="105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**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х**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print(7</a:t>
                      </a:r>
                      <a:r>
                        <a:rPr lang="ru-RU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**2</a:t>
                      </a:r>
                      <a:r>
                        <a:rPr lang="en-US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 # </a:t>
                      </a:r>
                      <a:r>
                        <a:rPr lang="ru-RU" sz="1400" b="1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49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7412" y="2336805"/>
            <a:ext cx="1040065" cy="785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6818" y="550855"/>
            <a:ext cx="55721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Целые числа могут быть любой длины, они ограничиваются лишь доступной памятью.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 rot="10800000" flipV="1">
            <a:off x="168256" y="979483"/>
            <a:ext cx="5357850" cy="830997"/>
          </a:xfrm>
          <a:prstGeom prst="rect">
            <a:avLst/>
          </a:prstGeom>
          <a:solidFill>
            <a:srgbClr val="F8F8F8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Числа с плавающей запятой имеют 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  <a:hlinkClick r:id="rId4"/>
              </a:rPr>
              <a:t>ограниченную точность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. Визуально разницу между целым числом и числом с плавающей запятой можно заметить в консоли по наличию точки: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 — целое число,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1.0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 — с плавающей запятой.</a:t>
            </a:r>
            <a:r>
              <a:rPr kumimoji="0" lang="ru-RU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7412" y="2336805"/>
            <a:ext cx="1040065" cy="785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5446" y="1408111"/>
            <a:ext cx="1774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Increment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(+=)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82966" y="1408111"/>
            <a:ext cx="17427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Decrement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(-=)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1243</TotalTime>
  <Words>467</Words>
  <Application>Microsoft Office PowerPoint</Application>
  <PresentationFormat>Произвольный</PresentationFormat>
  <Paragraphs>157</Paragraphs>
  <Slides>16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  Информатика  и ИТ</vt:lpstr>
      <vt:lpstr>Сегодня вы узнаете 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Сегодня вы узнали  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206</cp:revision>
  <dcterms:created xsi:type="dcterms:W3CDTF">2020-04-13T08:05:16Z</dcterms:created>
  <dcterms:modified xsi:type="dcterms:W3CDTF">2020-12-27T14:21:58Z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