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12"/>
  </p:notesMasterIdLst>
  <p:sldIdLst>
    <p:sldId id="273" r:id="rId2"/>
    <p:sldId id="257" r:id="rId3"/>
    <p:sldId id="324" r:id="rId4"/>
    <p:sldId id="334" r:id="rId5"/>
    <p:sldId id="335" r:id="rId6"/>
    <p:sldId id="336" r:id="rId7"/>
    <p:sldId id="337" r:id="rId8"/>
    <p:sldId id="339" r:id="rId9"/>
    <p:sldId id="296" r:id="rId10"/>
    <p:sldId id="274" r:id="rId1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02E30-518F-48C6-9D1F-0A09A489993C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041FC-6C0B-406A-BE0A-39011D80C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goo.gl/cBH7Jw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Screenshot_2020-11-25-01-03-06-476_com.miui.gallery[1]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/>
          <a:srcRect l="17847" r="17847"/>
          <a:stretch>
            <a:fillRect/>
          </a:stretch>
        </p:blipFill>
        <p:spPr>
          <a:xfrm>
            <a:off x="4432629" y="1249321"/>
            <a:ext cx="1154956" cy="1210171"/>
          </a:xfrm>
        </p:spPr>
      </p:pic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409" y="283628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 Информатика  </a:t>
            </a: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96884" y="1122359"/>
            <a:ext cx="3665034" cy="937430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spcBef>
                <a:spcPts val="110"/>
              </a:spcBef>
            </a:pPr>
            <a:r>
              <a:rPr lang="ru-RU" sz="2000" b="1" dirty="0" smtClean="0">
                <a:solidFill>
                  <a:srgbClr val="2365C7"/>
                </a:solidFill>
                <a:latin typeface="Arial"/>
                <a:cs typeface="Arial"/>
              </a:rPr>
              <a:t>Типы данных в программирования на </a:t>
            </a:r>
            <a:r>
              <a:rPr lang="ru-RU" sz="2000" b="1" smtClean="0">
                <a:solidFill>
                  <a:srgbClr val="2365C7"/>
                </a:solidFill>
                <a:latin typeface="Arial"/>
                <a:cs typeface="Arial"/>
              </a:rPr>
              <a:t>Python</a:t>
            </a:r>
            <a:endParaRPr lang="ru-RU" sz="2000" b="1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56515" y="1263584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56515" y="2147677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923461" y="249525"/>
            <a:ext cx="173292" cy="372608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9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=""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=""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=""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" name="TextBox 1"/>
          <p:cNvSpPr txBox="1"/>
          <p:nvPr/>
        </p:nvSpPr>
        <p:spPr>
          <a:xfrm>
            <a:off x="4652184" y="498831"/>
            <a:ext cx="890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4" name="Picture 2" descr="C:\Users\acer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908045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454140" y="765169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Выучить типы данных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3032" y="1479549"/>
            <a:ext cx="1743855" cy="1595442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3158246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узнаете 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68322" y="622293"/>
            <a:ext cx="473264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spc="-5" dirty="0" smtClean="0">
                <a:solidFill>
                  <a:srgbClr val="231F20"/>
                </a:solidFill>
                <a:latin typeface="Arial"/>
                <a:cs typeface="Arial"/>
              </a:rPr>
              <a:t>Какие типы данных применяются </a:t>
            </a:r>
          </a:p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spc="-5" dirty="0" smtClean="0">
                <a:solidFill>
                  <a:srgbClr val="231F20"/>
                </a:solidFill>
                <a:latin typeface="Arial"/>
                <a:cs typeface="Arial"/>
              </a:rPr>
              <a:t>в </a:t>
            </a:r>
            <a:r>
              <a:rPr lang="en-US" spc="-5" dirty="0" smtClean="0">
                <a:solidFill>
                  <a:srgbClr val="231F20"/>
                </a:solidFill>
                <a:latin typeface="Arial"/>
                <a:cs typeface="Arial"/>
              </a:rPr>
              <a:t>PYTHON</a:t>
            </a:r>
            <a:endParaRPr lang="ru-RU" spc="-5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решение 10"/>
          <p:cNvSpPr/>
          <p:nvPr/>
        </p:nvSpPr>
        <p:spPr>
          <a:xfrm>
            <a:off x="311132" y="183673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739761" y="1836739"/>
            <a:ext cx="292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Чем они отличаются друг от друга </a:t>
            </a:r>
            <a:r>
              <a:rPr lang="en-US" sz="2000" dirty="0" smtClean="0"/>
              <a:t>Python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301386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Проверка самостоятельного задания</a:t>
            </a:r>
            <a:r>
              <a:rPr spc="5" smtClean="0"/>
              <a:t>:</a:t>
            </a:r>
            <a:endParaRPr spc="5" dirty="0"/>
          </a:p>
        </p:txBody>
      </p:sp>
      <p:pic>
        <p:nvPicPr>
          <p:cNvPr id="7" name="Picture 2" descr="C:\Users\acer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008" y="836607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811330" y="836607"/>
            <a:ext cx="35719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Записать математические выражения в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IDLE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35+45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72/2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(14+28)/3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8784" y="2066931"/>
            <a:ext cx="1285884" cy="9715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1132" y="606763"/>
            <a:ext cx="507209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Каждое значение 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Python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имеет тип. Поскольку всё 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Python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— объекты,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типы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являются классами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а значения — экземплярами (объектами) этих классов.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9916" y="2122491"/>
            <a:ext cx="1285884" cy="9715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96818" y="622293"/>
            <a:ext cx="5454668" cy="646331"/>
          </a:xfrm>
          <a:prstGeom prst="rect">
            <a:avLst/>
          </a:prstGeom>
          <a:solidFill>
            <a:srgbClr val="F8F8F8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Целые числа, числа с плавающей запятой и комплексные числа относятся к группе чисел.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В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Python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они представлены классами 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int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, 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float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и 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complex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4"/>
          <a:srcRect l="9940" t="46701" r="49684" b="24951"/>
          <a:stretch>
            <a:fillRect/>
          </a:stretch>
        </p:blipFill>
        <p:spPr bwMode="auto">
          <a:xfrm>
            <a:off x="382570" y="1408111"/>
            <a:ext cx="380050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7412" y="2336805"/>
            <a:ext cx="1040065" cy="785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6818" y="550855"/>
            <a:ext cx="55721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Целые числа могут быть любой длины, они ограничиваются лишь доступной памятью.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 rot="10800000" flipV="1">
            <a:off x="168256" y="979483"/>
            <a:ext cx="5357850" cy="830997"/>
          </a:xfrm>
          <a:prstGeom prst="rect">
            <a:avLst/>
          </a:prstGeom>
          <a:solidFill>
            <a:srgbClr val="F8F8F8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Числа с плавающей запятой имеют 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  <a:hlinkClick r:id="rId4"/>
              </a:rPr>
              <a:t>ограниченную точность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. Визуально разницу между целым числом и числом с плавающей запятой можно заметить в консоли по наличию точки: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 — целое число,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1.0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 — с плавающей запятой.</a:t>
            </a:r>
            <a:r>
              <a:rPr kumimoji="0" lang="ru-RU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5"/>
          <a:srcRect l="10656" t="32758" r="65437" b="49202"/>
          <a:stretch>
            <a:fillRect/>
          </a:stretch>
        </p:blipFill>
        <p:spPr bwMode="auto">
          <a:xfrm>
            <a:off x="596884" y="1765300"/>
            <a:ext cx="3000396" cy="1272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7412" y="2336805"/>
            <a:ext cx="1040065" cy="785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68388" y="693731"/>
            <a:ext cx="928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str</a:t>
            </a:r>
            <a:r>
              <a:rPr lang="en-US" dirty="0" smtClean="0"/>
              <a:t>()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740024" y="765169"/>
            <a:ext cx="2111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&gt;&gt;&gt; name = 'Ahmad'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168388" y="1336673"/>
            <a:ext cx="7441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bool</a:t>
            </a:r>
            <a:r>
              <a:rPr lang="en-US" dirty="0" smtClean="0"/>
              <a:t>()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668586" y="1193797"/>
            <a:ext cx="28829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&gt;&gt;&gt; a= True</a:t>
            </a:r>
          </a:p>
          <a:p>
            <a:r>
              <a:rPr lang="en-US" dirty="0" smtClean="0"/>
              <a:t>&gt;&gt;&gt; b= False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7412" y="2336805"/>
            <a:ext cx="1040065" cy="785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Интегрированная среда разработки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Python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882636" y="836607"/>
            <a:ext cx="3071834" cy="1569660"/>
          </a:xfrm>
          <a:prstGeom prst="rect">
            <a:avLst/>
          </a:prstGeom>
          <a:solidFill>
            <a:srgbClr val="55555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7F7F7"/>
                </a:solidFill>
                <a:effectLst/>
                <a:latin typeface="Arial" pitchFamily="34" charset="0"/>
                <a:cs typeface="Arial" pitchFamily="34" charset="0"/>
              </a:rPr>
              <a:t>&gt;&gt;&gt; 10.25 + 98.36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7F7F7"/>
                </a:solidFill>
                <a:effectLst/>
                <a:latin typeface="Arial" pitchFamily="34" charset="0"/>
                <a:cs typeface="Arial" pitchFamily="34" charset="0"/>
              </a:rPr>
              <a:t> 108.61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7F7F7"/>
                </a:solidFill>
                <a:effectLst/>
                <a:latin typeface="Arial" pitchFamily="34" charset="0"/>
                <a:cs typeface="Arial" pitchFamily="34" charset="0"/>
              </a:rPr>
              <a:t> &gt;&gt;&gt; '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F7F7F7"/>
                </a:solidFill>
                <a:effectLst/>
                <a:latin typeface="Arial" pitchFamily="34" charset="0"/>
                <a:cs typeface="Arial" pitchFamily="34" charset="0"/>
              </a:rPr>
              <a:t>Hello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7F7F7"/>
                </a:solidFill>
                <a:effectLst/>
                <a:latin typeface="Arial" pitchFamily="34" charset="0"/>
                <a:cs typeface="Arial" pitchFamily="34" charset="0"/>
              </a:rPr>
              <a:t>' + '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F7F7F7"/>
                </a:solidFill>
                <a:effectLst/>
                <a:latin typeface="Arial" pitchFamily="34" charset="0"/>
                <a:cs typeface="Arial" pitchFamily="34" charset="0"/>
              </a:rPr>
              <a:t>World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7F7F7"/>
                </a:solidFill>
                <a:effectLst/>
                <a:latin typeface="Arial" pitchFamily="34" charset="0"/>
                <a:cs typeface="Arial" pitchFamily="34" charset="0"/>
              </a:rPr>
              <a:t>‘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7F7F7"/>
                </a:solidFill>
                <a:effectLst/>
                <a:latin typeface="Arial" pitchFamily="34" charset="0"/>
                <a:cs typeface="Arial" pitchFamily="34" charset="0"/>
              </a:rPr>
              <a:t> '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F7F7F7"/>
                </a:solidFill>
                <a:effectLst/>
                <a:latin typeface="Arial" pitchFamily="34" charset="0"/>
                <a:cs typeface="Arial" pitchFamily="34" charset="0"/>
              </a:rPr>
              <a:t>HelloWorld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7F7F7"/>
                </a:solidFill>
                <a:effectLst/>
                <a:latin typeface="Arial" pitchFamily="34" charset="0"/>
                <a:cs typeface="Arial" pitchFamily="34" charset="0"/>
              </a:rPr>
              <a:t>'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3032" y="1479549"/>
            <a:ext cx="1743855" cy="1595442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3158246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узнали  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739760" y="765169"/>
            <a:ext cx="3286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Что такое типы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анных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Блок-схема: решение 6"/>
          <p:cNvSpPr/>
          <p:nvPr/>
        </p:nvSpPr>
        <p:spPr>
          <a:xfrm>
            <a:off x="311132" y="1622425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739760" y="1550987"/>
            <a:ext cx="3286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Какие типы данных используются в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Pythton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1139</TotalTime>
  <Words>192</Words>
  <Application>Microsoft Office PowerPoint</Application>
  <PresentationFormat>Произвольный</PresentationFormat>
  <Paragraphs>45</Paragraphs>
  <Slides>10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  Информатика  и ИТ</vt:lpstr>
      <vt:lpstr>Сегодня вы узнаете :</vt:lpstr>
      <vt:lpstr>Проверка самостоятельного задания:</vt:lpstr>
      <vt:lpstr>Слайд 4</vt:lpstr>
      <vt:lpstr>Слайд 5</vt:lpstr>
      <vt:lpstr>Слайд 6</vt:lpstr>
      <vt:lpstr>Слайд 7</vt:lpstr>
      <vt:lpstr>Слайд 8</vt:lpstr>
      <vt:lpstr>Сегодня вы узнали  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187</cp:revision>
  <dcterms:created xsi:type="dcterms:W3CDTF">2020-04-13T08:05:16Z</dcterms:created>
  <dcterms:modified xsi:type="dcterms:W3CDTF">2020-12-20T19:01:16Z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