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324" r:id="rId4"/>
    <p:sldId id="334" r:id="rId5"/>
    <p:sldId id="333" r:id="rId6"/>
    <p:sldId id="336" r:id="rId7"/>
    <p:sldId id="332" r:id="rId8"/>
    <p:sldId id="329" r:id="rId9"/>
    <p:sldId id="335" r:id="rId10"/>
    <p:sldId id="337" r:id="rId11"/>
    <p:sldId id="338" r:id="rId12"/>
    <p:sldId id="339" r:id="rId13"/>
    <p:sldId id="340" r:id="rId14"/>
    <p:sldId id="296" r:id="rId15"/>
    <p:sldId id="274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8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2E30-518F-48C6-9D1F-0A09A489993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41FC-6C0B-406A-BE0A-39011D80C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041FC-6C0B-406A-BE0A-39011D80C6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0%B3%D0%BB%D0%B8%D0%B9%D1%81%D0%BA%D0%B8%D0%B9_%D1%8F%D0%B7%D1%8B%D0%BA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90%D0%B9%D0%B4%D0%BB,_%D0%AD%D1%80%D0%B8%D0%BA" TargetMode="External"/><Relationship Id="rId12" Type="http://schemas.openxmlformats.org/officeDocument/2006/relationships/hyperlink" Target="https://ru.wikipedia.org/wiki/Unix-%D0%BF%D0%BE%D0%B4%D0%BE%D0%B1%D0%BD%D0%B0%D1%8F_%D0%BE%D0%BF%D0%B5%D1%80%D0%B0%D1%86%D0%B8%D0%BE%D0%BD%D0%BD%D0%B0%D1%8F_%D1%81%D0%B8%D1%81%D1%82%D0%B5%D0%BC%D0%B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Tkinter" TargetMode="External"/><Relationship Id="rId11" Type="http://schemas.openxmlformats.org/officeDocument/2006/relationships/hyperlink" Target="https://ru.wikipedia.org/wiki/Mac_OS" TargetMode="External"/><Relationship Id="rId5" Type="http://schemas.openxmlformats.org/officeDocument/2006/relationships/hyperlink" Target="https://ru.wikipedia.org/wiki/Python" TargetMode="External"/><Relationship Id="rId10" Type="http://schemas.openxmlformats.org/officeDocument/2006/relationships/hyperlink" Target="https://ru.wikipedia.org/wiki/Windows" TargetMode="External"/><Relationship Id="rId4" Type="http://schemas.openxmlformats.org/officeDocument/2006/relationships/hyperlink" Target="https://ru.wikipedia.org/wiki/%D0%98%D0%BD%D1%82%D0%B5%D0%B3%D1%80%D0%B8%D1%80%D0%BE%D0%B2%D0%B0%D0%BD%D0%BD%D0%B0%D1%8F_%D1%81%D1%80%D0%B5%D0%B4%D0%B0_%D1%80%D0%B0%D0%B7%D1%80%D0%B0%D0%B1%D0%BE%D1%82%D0%BA%D0%B8" TargetMode="External"/><Relationship Id="rId9" Type="http://schemas.openxmlformats.org/officeDocument/2006/relationships/hyperlink" Target="https://ru.wikipedia.org/wiki/%D0%9C%D0%BE%D0%BD%D1%82%D0%B8_%D0%9F%D0%B0%D0%B9%D1%82%D0%BE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creenshot_2020-11-25-01-03-06-476_com.miui.gallery[1]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7847" r="17847"/>
          <a:stretch>
            <a:fillRect/>
          </a:stretch>
        </p:blipFill>
        <p:spPr>
          <a:xfrm>
            <a:off x="4432629" y="1249321"/>
            <a:ext cx="1154956" cy="1210171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2409" y="283628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ru-RU" sz="2403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 Информатика  </a:t>
            </a:r>
            <a:r>
              <a:rPr lang="ru-RU" sz="2403" spc="5" dirty="0">
                <a:latin typeface="Arial" panose="020B0604020202020204" pitchFamily="34" charset="0"/>
                <a:cs typeface="Arial" panose="020B0604020202020204" pitchFamily="34" charset="0"/>
              </a:rPr>
              <a:t>и ИТ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6884" y="1122359"/>
            <a:ext cx="3665034" cy="950254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 algn="ctr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Начало работы в </a:t>
            </a:r>
            <a:r>
              <a:rPr lang="ru-RU" sz="2000" b="1" smtClean="0">
                <a:solidFill>
                  <a:srgbClr val="2365C7"/>
                </a:solidFill>
                <a:latin typeface="Arial"/>
                <a:cs typeface="Arial"/>
              </a:rPr>
              <a:t>среде программирования </a:t>
            </a:r>
          </a:p>
          <a:p>
            <a:pPr marL="18407" algn="ctr">
              <a:spcBef>
                <a:spcPts val="110"/>
              </a:spcBef>
            </a:pPr>
            <a:r>
              <a:rPr lang="ru-RU" sz="2000" b="1" smtClean="0">
                <a:solidFill>
                  <a:srgbClr val="2365C7"/>
                </a:solidFill>
                <a:latin typeface="Arial"/>
                <a:cs typeface="Arial"/>
              </a:rPr>
              <a:t>Python</a:t>
            </a: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6515" y="1263584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56515" y="2147677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525"/>
            <a:ext cx="173292" cy="372608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sz="2249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" name="TextBox 1"/>
          <p:cNvSpPr txBox="1"/>
          <p:nvPr/>
        </p:nvSpPr>
        <p:spPr>
          <a:xfrm>
            <a:off x="4652184" y="498831"/>
            <a:ext cx="8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06" y="2479681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256" y="2122491"/>
            <a:ext cx="5597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Это командная оболочка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которая входит в интегрированную среду разработки, а три знака ≪больше≫ (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&gt;&gt;&gt;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 называются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приглашением.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После приглашения можно вводить различные команды.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&gt;&gt;&gt; print("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Привет, мир")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Authenticate —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авторизация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r="47616" b="53290"/>
          <a:stretch>
            <a:fillRect/>
          </a:stretch>
        </p:blipFill>
        <p:spPr bwMode="auto">
          <a:xfrm>
            <a:off x="811198" y="122227"/>
            <a:ext cx="4143404" cy="207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36" y="622293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256" y="622293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Двойные кавычки (" "). Закончив вводить эту строку,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нажмите клавишу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&gt;&gt;&gt; print("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Привет, мир")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Привет, мир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&gt;&gt;&gt;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Приглашение возникнет снова. Это значит, что оболочка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готова к выполнению дальнейших команд.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Слово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print</a:t>
            </a:r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относится к разновидности команд, которые называются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функциями, и эта конкретная функция выводит на экран все,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что указано после нее в двойных кавычках. То есть вы дали компьютеру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команду напечатать слова ≪Привет, мир≫ и эта команда понятна и вам,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 компьютеру.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88" y="55085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82636" y="122227"/>
            <a:ext cx="3668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Сохранение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636" y="765169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Чтобы сохранить новую программу, запустите IDLE и выберите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в меню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▶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Откроется пустое окно со словом</a:t>
            </a:r>
          </a:p>
          <a:p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Untitled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в заголовке. Введите в этом новом окне такой код: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print("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Привет, мир")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Теперь выберите в меню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File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▶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Save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Введите в ответ на запрос имени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файла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hello.py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и сохраните файл на рабочий стол. </a:t>
            </a:r>
            <a:endParaRPr lang="en-US" sz="1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Теперь выберите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▶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Module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Сохраненная программа должна запуститься.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Если вы закроете окно оболочки, оставив открытым окно с заголовком </a:t>
            </a:r>
            <a:r>
              <a:rPr lang="ru-RU" sz="1200" i="1" dirty="0" err="1" smtClean="0">
                <a:latin typeface="Arial" pitchFamily="34" charset="0"/>
                <a:cs typeface="Arial" pitchFamily="34" charset="0"/>
              </a:rPr>
              <a:t>hello.py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, и выберете из меню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▶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i="1" dirty="0" err="1" smtClean="0">
                <a:latin typeface="Arial" pitchFamily="34" charset="0"/>
                <a:cs typeface="Arial" pitchFamily="34" charset="0"/>
              </a:rPr>
              <a:t>Module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окно оболочки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появится снова и ваша программа запустится. Чтобы открыть оболочку</a:t>
            </a:r>
          </a:p>
          <a:p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без запуска программы, выберите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Run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▶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Shell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88" y="55085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82636" y="122227"/>
            <a:ext cx="3668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Сохранение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Python-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694" y="622293"/>
            <a:ext cx="4572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системах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используйте CTRL-N для создания нового окна, CTRL-S — для сохранения отредактированного файла и F5 — для запуска программы.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• В системе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Mac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OS X используйте         -N для создания нового окна и         -S для сохранения файла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 для запуска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программы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нажмите клавишу FN и, удерживая ее, нажмите F5.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5344" t="69042" r="73536" b="28567"/>
          <a:stretch>
            <a:fillRect/>
          </a:stretch>
        </p:blipFill>
        <p:spPr bwMode="auto">
          <a:xfrm>
            <a:off x="3240090" y="1408111"/>
            <a:ext cx="2976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5344" t="69042" r="73536" b="28567"/>
          <a:stretch>
            <a:fillRect/>
          </a:stretch>
        </p:blipFill>
        <p:spPr bwMode="auto">
          <a:xfrm>
            <a:off x="2311396" y="1693863"/>
            <a:ext cx="2976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32" y="1479549"/>
            <a:ext cx="1743855" cy="1595442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15824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Сегодня вы узнали  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11132" y="765169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9760" y="765169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Print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решение 6"/>
          <p:cNvSpPr/>
          <p:nvPr/>
        </p:nvSpPr>
        <p:spPr>
          <a:xfrm>
            <a:off x="311132" y="1622425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9760" y="1550987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Как запустить и сохранить программы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Python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pic>
        <p:nvPicPr>
          <p:cNvPr id="4" name="Picture 2" descr="C:\Users\ac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908045"/>
            <a:ext cx="120007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54140" y="765169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Создать программу приветствия, запустить её, сохранить под своим именем языка программирования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32" y="1479549"/>
            <a:ext cx="1743855" cy="1595442"/>
          </a:xfrm>
          <a:prstGeom prst="rect">
            <a:avLst/>
          </a:prstGeom>
          <a:noFill/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15824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Сегодня вы узнаете 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8322" y="622293"/>
            <a:ext cx="4732640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231F20"/>
                </a:solidFill>
                <a:latin typeface="Arial"/>
                <a:cs typeface="Arial"/>
              </a:rPr>
              <a:t>Первоначальные основы программирования в </a:t>
            </a:r>
            <a:r>
              <a:rPr lang="en-US" spc="-5" dirty="0" smtClean="0">
                <a:solidFill>
                  <a:srgbClr val="231F20"/>
                </a:solidFill>
                <a:latin typeface="Arial"/>
                <a:cs typeface="Arial"/>
              </a:rPr>
              <a:t>PYTHON</a:t>
            </a:r>
            <a:endParaRPr lang="ru-RU" spc="-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11132" y="765169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11132" y="1836739"/>
            <a:ext cx="214314" cy="1428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9761" y="1836739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Команда вывода информации </a:t>
            </a:r>
            <a:r>
              <a:rPr lang="en-US" sz="2000" dirty="0" smtClean="0"/>
              <a:t>Print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5301386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Проверка самостоятельного задания</a:t>
            </a:r>
            <a:r>
              <a:rPr spc="5" smtClean="0"/>
              <a:t>:</a:t>
            </a:r>
            <a:endParaRPr spc="5" dirty="0"/>
          </a:p>
        </p:txBody>
      </p:sp>
      <p:sp>
        <p:nvSpPr>
          <p:cNvPr id="5" name="TextBox 4"/>
          <p:cNvSpPr txBox="1"/>
          <p:nvPr/>
        </p:nvSpPr>
        <p:spPr>
          <a:xfrm>
            <a:off x="1954206" y="765169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своем компьютере установить интегрированную среду разработки языка программирования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c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08" y="836607"/>
            <a:ext cx="1200075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88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256" y="622293"/>
            <a:ext cx="5597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того как установщик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скачается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дважды кликните мышкой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 его значку и установите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следуя инструкциям программы: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1. Выберите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Install for All Users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 нажмите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Next.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2. Не меняйте указанный адрес установки, но запомните его (на-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пример,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C:\Python31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C:\Python32).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Нажмите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Next.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3. Ничего не меняйте в разделе установщика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Customize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, про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сто нажмите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Next.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окончания установки в меню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Start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(Пуск)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должен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появиться раздел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Python 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88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7417" r="60698" b="-1474"/>
          <a:stretch>
            <a:fillRect/>
          </a:stretch>
        </p:blipFill>
        <p:spPr bwMode="auto">
          <a:xfrm>
            <a:off x="311132" y="550855"/>
            <a:ext cx="1857388" cy="26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8256" y="622293"/>
            <a:ext cx="5429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IDLE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Integrated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Environment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— это 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4"/>
              </a:rPr>
              <a:t>интегрированная среда разработки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и обучения на языке 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5"/>
              </a:rPr>
              <a:t>Python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созданная с помощью библиотеки 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6"/>
              </a:rPr>
              <a:t>Tkinter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названа в честь 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7"/>
              </a:rPr>
              <a:t>Эрика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7"/>
              </a:rPr>
              <a:t>Айдла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8"/>
              </a:rPr>
              <a:t>англ.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Eric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err="1" smtClean="0">
                <a:latin typeface="Arial" pitchFamily="34" charset="0"/>
                <a:cs typeface="Arial" pitchFamily="34" charset="0"/>
              </a:rPr>
              <a:t>Idle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из 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9"/>
              </a:rPr>
              <a:t>Монти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9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9"/>
              </a:rPr>
              <a:t>Пайтон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Поставляется вместе с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благодаря использованию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Tkinter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может использоваться на многих платформах, среди которых 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10"/>
              </a:rPr>
              <a:t>Windows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400" dirty="0" err="1" smtClean="0">
                <a:latin typeface="Arial" pitchFamily="34" charset="0"/>
                <a:cs typeface="Arial" pitchFamily="34" charset="0"/>
                <a:hlinkClick r:id="rId11"/>
              </a:rPr>
              <a:t>Mac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11"/>
              </a:rPr>
              <a:t> OS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12"/>
              </a:rPr>
              <a:t>Unix-подобные ОС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008" y="606763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IDLE можно выполнять обычные для интегрированной среды задачи: просматривать, редактировать, запускать, отлаживать программы 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Python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974" y="2336805"/>
            <a:ext cx="928694" cy="70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6818" y="122227"/>
            <a:ext cx="5668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Интегрированная среда разработки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64781" t="15667" r="27344" b="67991"/>
          <a:stretch>
            <a:fillRect/>
          </a:stretch>
        </p:blipFill>
        <p:spPr bwMode="auto">
          <a:xfrm>
            <a:off x="239694" y="622293"/>
            <a:ext cx="1071570" cy="12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41450" y="606763"/>
            <a:ext cx="3656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вы пользуетесь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 этому моменту на вашем рабочем столе должен находиться значок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надписью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IDLE.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547</Words>
  <Application>Microsoft Office PowerPoint</Application>
  <PresentationFormat>Произвольный</PresentationFormat>
  <Paragraphs>74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Информатика  и ИТ</vt:lpstr>
      <vt:lpstr>Сегодня вы узнаете :</vt:lpstr>
      <vt:lpstr>Проверка самостоятельного задания: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Сегодня вы узнали  :</vt:lpstr>
      <vt:lpstr>Задание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acer</cp:lastModifiedBy>
  <cp:revision>150</cp:revision>
  <dcterms:created xsi:type="dcterms:W3CDTF">2020-04-13T08:05:16Z</dcterms:created>
  <dcterms:modified xsi:type="dcterms:W3CDTF">2020-12-20T18:16:59Z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