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4"/>
  </p:notesMasterIdLst>
  <p:sldIdLst>
    <p:sldId id="1693" r:id="rId2"/>
    <p:sldId id="1691" r:id="rId3"/>
    <p:sldId id="1692" r:id="rId4"/>
    <p:sldId id="1694" r:id="rId5"/>
    <p:sldId id="1695" r:id="rId6"/>
    <p:sldId id="1696" r:id="rId7"/>
    <p:sldId id="1697" r:id="rId8"/>
    <p:sldId id="1701" r:id="rId9"/>
    <p:sldId id="1699" r:id="rId10"/>
    <p:sldId id="1700" r:id="rId11"/>
    <p:sldId id="1702" r:id="rId12"/>
    <p:sldId id="1704" r:id="rId13"/>
    <p:sldId id="1703" r:id="rId14"/>
    <p:sldId id="1705" r:id="rId15"/>
    <p:sldId id="1706" r:id="rId16"/>
    <p:sldId id="1707" r:id="rId17"/>
    <p:sldId id="1708" r:id="rId18"/>
    <p:sldId id="1709" r:id="rId19"/>
    <p:sldId id="1710" r:id="rId20"/>
    <p:sldId id="1711" r:id="rId21"/>
    <p:sldId id="1712" r:id="rId22"/>
    <p:sldId id="1713" r:id="rId23"/>
    <p:sldId id="1720" r:id="rId24"/>
    <p:sldId id="1714" r:id="rId25"/>
    <p:sldId id="1715" r:id="rId26"/>
    <p:sldId id="1716" r:id="rId27"/>
    <p:sldId id="1717" r:id="rId28"/>
    <p:sldId id="1718" r:id="rId29"/>
    <p:sldId id="1719" r:id="rId30"/>
    <p:sldId id="1721" r:id="rId31"/>
    <p:sldId id="1727" r:id="rId32"/>
    <p:sldId id="1722" r:id="rId33"/>
    <p:sldId id="1723" r:id="rId34"/>
    <p:sldId id="1724" r:id="rId35"/>
    <p:sldId id="1725" r:id="rId36"/>
    <p:sldId id="1728" r:id="rId37"/>
    <p:sldId id="1729" r:id="rId38"/>
    <p:sldId id="1726" r:id="rId39"/>
    <p:sldId id="1730" r:id="rId40"/>
    <p:sldId id="1735" r:id="rId41"/>
    <p:sldId id="1736" r:id="rId42"/>
    <p:sldId id="1737" r:id="rId43"/>
    <p:sldId id="1733" r:id="rId44"/>
    <p:sldId id="1734" r:id="rId45"/>
    <p:sldId id="1738" r:id="rId46"/>
    <p:sldId id="1739" r:id="rId47"/>
    <p:sldId id="1740" r:id="rId48"/>
    <p:sldId id="1747" r:id="rId49"/>
    <p:sldId id="1749" r:id="rId50"/>
    <p:sldId id="1750" r:id="rId51"/>
    <p:sldId id="1751" r:id="rId52"/>
    <p:sldId id="1753" r:id="rId53"/>
    <p:sldId id="1752" r:id="rId54"/>
    <p:sldId id="1754" r:id="rId55"/>
    <p:sldId id="1759" r:id="rId56"/>
    <p:sldId id="1755" r:id="rId57"/>
    <p:sldId id="1756" r:id="rId58"/>
    <p:sldId id="1757" r:id="rId59"/>
    <p:sldId id="1758" r:id="rId60"/>
    <p:sldId id="1760" r:id="rId61"/>
    <p:sldId id="1761" r:id="rId62"/>
    <p:sldId id="1762" r:id="rId63"/>
  </p:sldIdLst>
  <p:sldSz cx="9144000" cy="5143500" type="screen16x9"/>
  <p:notesSz cx="5765800" cy="3244850"/>
  <p:custDataLst>
    <p:tags r:id="rId65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022">
          <p15:clr>
            <a:srgbClr val="A4A3A4"/>
          </p15:clr>
        </p15:guide>
        <p15:guide id="2" pos="18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20588" autoAdjust="0"/>
    <p:restoredTop sz="92895" autoAdjust="0"/>
  </p:normalViewPr>
  <p:slideViewPr>
    <p:cSldViewPr>
      <p:cViewPr varScale="1">
        <p:scale>
          <a:sx n="95" d="100"/>
          <a:sy n="95" d="100"/>
        </p:scale>
        <p:origin x="168" y="84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58" d="100"/>
          <a:sy n="158" d="100"/>
        </p:scale>
        <p:origin x="-1176" y="-90"/>
      </p:cViewPr>
      <p:guideLst>
        <p:guide orient="horz" pos="1022"/>
        <p:guide pos="181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image" Target="../media/image3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27.02.2021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310.png"/><Relationship Id="rId7" Type="http://schemas.openxmlformats.org/officeDocument/2006/relationships/image" Target="../media/image65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510.png"/><Relationship Id="rId4" Type="http://schemas.openxmlformats.org/officeDocument/2006/relationships/image" Target="../media/image410.png"/><Relationship Id="rId9" Type="http://schemas.openxmlformats.org/officeDocument/2006/relationships/image" Target="../media/image6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69.png"/><Relationship Id="rId7" Type="http://schemas.openxmlformats.org/officeDocument/2006/relationships/image" Target="../media/image28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0.png"/><Relationship Id="rId10" Type="http://schemas.openxmlformats.org/officeDocument/2006/relationships/image" Target="../media/image30.png"/><Relationship Id="rId4" Type="http://schemas.openxmlformats.org/officeDocument/2006/relationships/image" Target="../media/image70.png"/><Relationship Id="rId9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10" Type="http://schemas.openxmlformats.org/officeDocument/2006/relationships/image" Target="../media/image17.png"/><Relationship Id="rId4" Type="http://schemas.openxmlformats.org/officeDocument/2006/relationships/image" Target="../media/image3.png"/><Relationship Id="rId9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0.png"/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32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23.png"/><Relationship Id="rId12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9.png"/><Relationship Id="rId5" Type="http://schemas.openxmlformats.org/officeDocument/2006/relationships/image" Target="../media/image8.png"/><Relationship Id="rId10" Type="http://schemas.openxmlformats.org/officeDocument/2006/relationships/image" Target="../media/image1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32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7.png"/><Relationship Id="rId2" Type="http://schemas.openxmlformats.org/officeDocument/2006/relationships/image" Target="../media/image21.png"/><Relationship Id="rId20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7" Type="http://schemas.openxmlformats.org/officeDocument/2006/relationships/image" Target="../media/image40.em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9.emf"/><Relationship Id="rId4" Type="http://schemas.openxmlformats.org/officeDocument/2006/relationships/oleObject" Target="../embeddings/oleObject1.bin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7" Type="http://schemas.openxmlformats.org/officeDocument/2006/relationships/image" Target="../media/image111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image" Target="../media/image106.png"/><Relationship Id="rId7" Type="http://schemas.openxmlformats.org/officeDocument/2006/relationships/image" Target="../media/image117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4.png"/><Relationship Id="rId5" Type="http://schemas.openxmlformats.org/officeDocument/2006/relationships/image" Target="../media/image123.png"/><Relationship Id="rId4" Type="http://schemas.openxmlformats.org/officeDocument/2006/relationships/image" Target="../media/image1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4.png"/><Relationship Id="rId7" Type="http://schemas.openxmlformats.org/officeDocument/2006/relationships/image" Target="../media/image46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7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129.png"/><Relationship Id="rId7" Type="http://schemas.openxmlformats.org/officeDocument/2006/relationships/image" Target="../media/image133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2.png"/><Relationship Id="rId5" Type="http://schemas.openxmlformats.org/officeDocument/2006/relationships/image" Target="../media/image131.png"/><Relationship Id="rId10" Type="http://schemas.openxmlformats.org/officeDocument/2006/relationships/image" Target="../media/image134.png"/><Relationship Id="rId4" Type="http://schemas.openxmlformats.org/officeDocument/2006/relationships/image" Target="../media/image130.png"/><Relationship Id="rId9" Type="http://schemas.openxmlformats.org/officeDocument/2006/relationships/image" Target="../media/image12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0.png"/><Relationship Id="rId4" Type="http://schemas.openxmlformats.org/officeDocument/2006/relationships/image" Target="../media/image13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5.png"/><Relationship Id="rId5" Type="http://schemas.openxmlformats.org/officeDocument/2006/relationships/image" Target="../media/image144.png"/><Relationship Id="rId4" Type="http://schemas.openxmlformats.org/officeDocument/2006/relationships/image" Target="../media/image143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3108" y="2703"/>
            <a:ext cx="915710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26660" y="2427733"/>
            <a:ext cx="5267454" cy="1356058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 algn="ctr">
              <a:spcAft>
                <a:spcPts val="1200"/>
              </a:spcAft>
            </a:pPr>
            <a:r>
              <a:rPr lang="en-US" sz="4000" b="1" dirty="0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lang="en-US" sz="40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20131" algn="ctr">
              <a:lnSpc>
                <a:spcPts val="4431"/>
              </a:lnSpc>
            </a:pP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Misollar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yechish</a:t>
            </a:r>
            <a:endParaRPr lang="en-US" sz="4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29724" y="2355726"/>
            <a:ext cx="411047" cy="6480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876257" y="361576"/>
            <a:ext cx="1536477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876257" y="361576"/>
            <a:ext cx="153647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989514" y="485239"/>
            <a:ext cx="136815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=""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=""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=""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=""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=""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19" y="2427733"/>
            <a:ext cx="2706973" cy="22204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29724" y="3219822"/>
            <a:ext cx="411047" cy="56396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</p:spTree>
    <p:extLst>
      <p:ext uri="{BB962C8B-B14F-4D97-AF65-F5344CB8AC3E}">
        <p14:creationId xmlns:p14="http://schemas.microsoft.com/office/powerpoint/2010/main" val="3579402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013050"/>
            <a:ext cx="3024336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73536"/>
            <a:ext cx="8835601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600" b="1" kern="0" dirty="0" err="1"/>
              <a:t>Mustaqil</a:t>
            </a:r>
            <a:r>
              <a:rPr lang="en-US" sz="3600" b="1" kern="0" dirty="0"/>
              <a:t> </a:t>
            </a:r>
            <a:r>
              <a:rPr lang="en-US" sz="3600" b="1" kern="0" dirty="0" err="1" smtClean="0"/>
              <a:t>bajarish</a:t>
            </a:r>
            <a:r>
              <a:rPr lang="en-US" sz="3600" b="1" kern="0" dirty="0" smtClean="0"/>
              <a:t> </a:t>
            </a:r>
            <a:r>
              <a:rPr lang="en-US" sz="3600" b="1" kern="0" dirty="0" err="1"/>
              <a:t>uchun</a:t>
            </a:r>
            <a:r>
              <a:rPr lang="en-US" sz="3600" b="1" kern="0" dirty="0"/>
              <a:t> </a:t>
            </a:r>
            <a:r>
              <a:rPr lang="en-US" sz="3600" b="1" kern="0" dirty="0" err="1"/>
              <a:t>topshiriqlar</a:t>
            </a:r>
            <a:endParaRPr lang="ru-RU" sz="3600" b="1" kern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19108" y="987574"/>
            <a:ext cx="85689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170-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sahifasidagi  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404-405-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mashqlarning 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tartibdagi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misollarini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87439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3108" y="2703"/>
            <a:ext cx="915710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26660" y="2211710"/>
            <a:ext cx="5474059" cy="192031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 algn="ctr">
              <a:spcAft>
                <a:spcPts val="1200"/>
              </a:spcAft>
            </a:pPr>
            <a:r>
              <a:rPr lang="en-US" sz="4000" b="1" dirty="0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lang="en-US" sz="40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20131" algn="ctr">
              <a:lnSpc>
                <a:spcPts val="4431"/>
              </a:lnSpc>
            </a:pP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Cheksiz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kamayuvchi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geometrik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progressiya</a:t>
            </a:r>
            <a:endParaRPr lang="en-US" sz="4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7330" y="2103800"/>
            <a:ext cx="411047" cy="66622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876257" y="361576"/>
            <a:ext cx="1536477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876257" y="361576"/>
            <a:ext cx="153647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989514" y="485239"/>
            <a:ext cx="136815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=""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=""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=""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=""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=""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19" y="2427733"/>
            <a:ext cx="2706973" cy="22204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15481" y="2914038"/>
            <a:ext cx="411047" cy="12385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</p:spTree>
    <p:extLst>
      <p:ext uri="{BB962C8B-B14F-4D97-AF65-F5344CB8AC3E}">
        <p14:creationId xmlns:p14="http://schemas.microsoft.com/office/powerpoint/2010/main" val="2081081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906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0" y="987574"/>
                <a:ext cx="9047762" cy="13849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8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404-mashq. 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Agar </a:t>
                </a:r>
                <a:r>
                  <a:rPr lang="en-US" sz="2800" dirty="0" err="1" smtClean="0">
                    <a:latin typeface="Arial" pitchFamily="34" charset="0"/>
                    <a:cs typeface="Arial" pitchFamily="34" charset="0"/>
                  </a:rPr>
                  <a:t>geometrik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latin typeface="Arial" pitchFamily="34" charset="0"/>
                    <a:cs typeface="Arial" pitchFamily="34" charset="0"/>
                  </a:rPr>
                  <a:t>progressiyada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:                 2)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𝟔𝟑𝟓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,</m:t>
                    </m:r>
                  </m:oMath>
                </a14:m>
                <a:r>
                  <a:rPr lang="en-US" sz="2800" b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FF0000"/>
                        </a:solidFill>
                        <a:latin typeface="Cambria Math"/>
                      </a:rPr>
                      <m:t>𝒒</m:t>
                    </m:r>
                    <m:r>
                      <a:rPr lang="en-US" sz="2800" b="1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800" b="1" i="1">
                        <a:solidFill>
                          <a:srgbClr val="FF0000"/>
                        </a:solidFill>
                        <a:latin typeface="Cambria Math"/>
                      </a:rPr>
                      <m:t>𝟐</m:t>
                    </m:r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/>
                      </a:rPr>
                      <m:t>𝟓</m:t>
                    </m:r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800" dirty="0" err="1" smtClean="0">
                    <a:latin typeface="Arial" pitchFamily="34" charset="0"/>
                    <a:cs typeface="Arial" pitchFamily="34" charset="0"/>
                  </a:rPr>
                  <a:t>uning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latin typeface="Arial" pitchFamily="34" charset="0"/>
                    <a:cs typeface="Arial" pitchFamily="34" charset="0"/>
                  </a:rPr>
                  <a:t>hadlari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latin typeface="Arial" pitchFamily="34" charset="0"/>
                    <a:cs typeface="Arial" pitchFamily="34" charset="0"/>
                  </a:rPr>
                  <a:t>sonini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 toping.</a:t>
                </a:r>
                <a:endParaRPr lang="ru-RU" sz="28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987574"/>
                <a:ext cx="9047762" cy="1384995"/>
              </a:xfrm>
              <a:prstGeom prst="rect">
                <a:avLst/>
              </a:prstGeom>
              <a:blipFill rotWithShape="1">
                <a:blip r:embed="rId2"/>
                <a:stretch>
                  <a:fillRect t="-4405" b="-114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365494" y="2717677"/>
                <a:ext cx="2473561" cy="8674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4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400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24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sz="24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𝒒</m:t>
                              </m:r>
                            </m:e>
                            <m:sup>
                              <m:r>
                                <a:rPr lang="en-US" sz="2400" b="1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𝒏</m:t>
                              </m:r>
                            </m:sup>
                          </m:sSup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𝒒</m:t>
                          </m:r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494" y="2717677"/>
                <a:ext cx="2473561" cy="86748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362526" y="2748070"/>
                <a:ext cx="2539991" cy="8066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𝟔𝟑𝟓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𝟓</m:t>
                          </m:r>
                          <m:d>
                            <m:dPr>
                              <m:ctrlPr>
                                <a:rPr lang="en-US" sz="2400" b="1" i="1" dirty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 dirty="0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2400" b="1" i="1" dirty="0" smtClean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2400" b="1" i="1" dirty="0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1" i="1" dirty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sz="2400" b="1" i="1" dirty="0" smtClean="0">
                                      <a:solidFill>
                                        <a:srgbClr val="00B050"/>
                                      </a:solidFill>
                                      <a:latin typeface="Cambria Math"/>
                                    </a:rPr>
                                    <m:t>𝒏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4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2526" y="2748070"/>
                <a:ext cx="2539991" cy="80669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217664" y="3867896"/>
                <a:ext cx="276922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𝟔𝟑𝟓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𝟓</m:t>
                      </m:r>
                      <m:d>
                        <m:dPr>
                          <m:ctrlPr>
                            <a:rPr lang="en-US" sz="24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dirty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400" b="1" i="1" dirty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400" b="1" i="1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dirty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en-US" sz="2400" b="1" i="1" dirty="0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𝒏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ru-RU" sz="2400" b="1" i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664" y="3867896"/>
                <a:ext cx="2769220" cy="4616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3022669" y="3869805"/>
                <a:ext cx="232942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𝟏𝟐𝟕</m:t>
                      </m:r>
                      <m:r>
                        <a:rPr lang="en-US" sz="24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4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24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sz="2400" b="1" i="1" dirty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𝒏</m:t>
                          </m:r>
                        </m:sup>
                      </m:sSup>
                    </m:oMath>
                  </m:oMathPara>
                </a14:m>
                <a:endParaRPr lang="ru-RU" sz="2400" b="1" i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2669" y="3869805"/>
                <a:ext cx="2329420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7524328" y="3871196"/>
                <a:ext cx="1328505" cy="4682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sz="2400" b="1" i="1" dirty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𝒏</m:t>
                          </m:r>
                        </m:sup>
                      </m:sSup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4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sz="2400" b="1" i="1" dirty="0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𝟕</m:t>
                          </m:r>
                        </m:sup>
                      </m:sSup>
                    </m:oMath>
                  </m:oMathPara>
                </a14:m>
                <a:endParaRPr lang="ru-RU" sz="2400" b="1" i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4328" y="3871196"/>
                <a:ext cx="1328505" cy="46820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4005437" y="4515965"/>
                <a:ext cx="103688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B05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2400" b="1" i="1" dirty="0" smtClean="0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dirty="0" smtClean="0">
                          <a:solidFill>
                            <a:srgbClr val="00B050"/>
                          </a:solidFill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ru-RU" sz="2400" b="1" i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5437" y="4515965"/>
                <a:ext cx="1036887" cy="46166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5652120" y="3861356"/>
                <a:ext cx="154978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sz="2400" b="1" i="1" dirty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𝒏</m:t>
                          </m:r>
                        </m:sup>
                      </m:sSup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𝟏𝟐𝟖</m:t>
                      </m:r>
                    </m:oMath>
                  </m:oMathPara>
                </a14:m>
                <a:endParaRPr lang="ru-RU" sz="2400" b="1" i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3861356"/>
                <a:ext cx="1549783" cy="46166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56169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20" grpId="0"/>
      <p:bldP spid="21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906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48119" y="826715"/>
                <a:ext cx="9047762" cy="13849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28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405-mashq. 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Agar </a:t>
                </a:r>
                <a:r>
                  <a:rPr lang="en-US" sz="2800" dirty="0" err="1" smtClean="0">
                    <a:latin typeface="Arial" pitchFamily="34" charset="0"/>
                    <a:cs typeface="Arial" pitchFamily="34" charset="0"/>
                  </a:rPr>
                  <a:t>geometrik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latin typeface="Arial" pitchFamily="34" charset="0"/>
                    <a:cs typeface="Arial" pitchFamily="34" charset="0"/>
                  </a:rPr>
                  <a:t>progressiyada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:                 2)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𝟒𝟎𝟖𝟖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,</m:t>
                    </m:r>
                  </m:oMath>
                </a14:m>
                <a:r>
                  <a:rPr lang="en-US" sz="2800" b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FF0000"/>
                        </a:solidFill>
                        <a:latin typeface="Cambria Math"/>
                      </a:rPr>
                      <m:t>𝒒</m:t>
                    </m:r>
                    <m:r>
                      <a:rPr lang="en-US" sz="2800" b="1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800" b="1" i="1">
                        <a:solidFill>
                          <a:srgbClr val="FF0000"/>
                        </a:solidFill>
                        <a:latin typeface="Cambria Math"/>
                      </a:rPr>
                      <m:t>𝟐</m:t>
                    </m:r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/>
                      </a:rPr>
                      <m:t>𝟖</m:t>
                    </m:r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dirty="0">
                        <a:solidFill>
                          <a:srgbClr val="00B050"/>
                        </a:solidFill>
                        <a:latin typeface="Cambria Math"/>
                      </a:rPr>
                      <m:t>𝒏</m:t>
                    </m:r>
                  </m:oMath>
                </a14:m>
                <a:r>
                  <a:rPr lang="en-US" sz="28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va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28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latin typeface="Arial" pitchFamily="34" charset="0"/>
                    <a:cs typeface="Arial" pitchFamily="34" charset="0"/>
                  </a:rPr>
                  <a:t>ni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 toping.</a:t>
                </a:r>
                <a:endParaRPr lang="ru-RU" sz="28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19" y="826715"/>
                <a:ext cx="9047762" cy="1384995"/>
              </a:xfrm>
              <a:prstGeom prst="rect">
                <a:avLst/>
              </a:prstGeom>
              <a:blipFill rotWithShape="1">
                <a:blip r:embed="rId2"/>
                <a:stretch>
                  <a:fillRect r="-9164" b="-57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746183" y="2289874"/>
                <a:ext cx="2659574" cy="9321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6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6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6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600" b="1" i="1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6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600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6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26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sz="26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6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𝒒</m:t>
                              </m:r>
                            </m:e>
                            <m:sup>
                              <m:r>
                                <a:rPr lang="en-US" sz="2600" b="1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𝒏</m:t>
                              </m:r>
                            </m:sup>
                          </m:sSup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6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𝒒</m:t>
                          </m:r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ru-RU" sz="26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183" y="2289874"/>
                <a:ext cx="2659574" cy="93211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704791" y="2355726"/>
                <a:ext cx="2929456" cy="8662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𝟒𝟎𝟖𝟖</m:t>
                      </m:r>
                      <m:r>
                        <a:rPr lang="en-US" sz="26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6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𝟖</m:t>
                          </m:r>
                          <m:d>
                            <m:dPr>
                              <m:ctrlPr>
                                <a:rPr lang="en-US" sz="2600" b="1" i="1" dirty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00" b="1" i="1" dirty="0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2600" b="1" i="1" dirty="0" smtClean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2600" b="1" i="1" dirty="0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600" b="1" i="1" dirty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sz="2600" b="1" i="1" dirty="0" smtClean="0">
                                      <a:solidFill>
                                        <a:srgbClr val="00B050"/>
                                      </a:solidFill>
                                      <a:latin typeface="Cambria Math"/>
                                    </a:rPr>
                                    <m:t>𝒏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r>
                            <a:rPr lang="en-US" sz="26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6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6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6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4791" y="2355726"/>
                <a:ext cx="2929456" cy="86626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217663" y="3406229"/>
                <a:ext cx="3177921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6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𝟒𝟎𝟖𝟖</m:t>
                      </m:r>
                      <m:r>
                        <a:rPr lang="en-US" sz="26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6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𝟖</m:t>
                      </m:r>
                      <m:d>
                        <m:dPr>
                          <m:ctrlPr>
                            <a:rPr lang="en-US" sz="26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600" b="1" i="1" dirty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600" b="1" i="1" dirty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600" b="1" i="1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600" b="1" i="1" dirty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en-US" sz="2600" b="1" i="1" dirty="0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𝒏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ru-RU" sz="2600" b="1" i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663" y="3406229"/>
                <a:ext cx="3177921" cy="49244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3704791" y="3406229"/>
                <a:ext cx="2503634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6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𝟓𝟏𝟏</m:t>
                      </m:r>
                      <m:r>
                        <a:rPr lang="en-US" sz="26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6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6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26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600" b="1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sz="2600" b="1" i="1" dirty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𝒏</m:t>
                          </m:r>
                        </m:sup>
                      </m:sSup>
                    </m:oMath>
                  </m:oMathPara>
                </a14:m>
                <a:endParaRPr lang="ru-RU" sz="2600" b="1" i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4791" y="3406229"/>
                <a:ext cx="2503634" cy="49244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Прямоугольник 19"/>
              <p:cNvSpPr/>
              <p:nvPr/>
            </p:nvSpPr>
            <p:spPr>
              <a:xfrm>
                <a:off x="6779142" y="4131595"/>
                <a:ext cx="1421864" cy="5014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600" b="1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600" b="1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sz="2600" b="1" i="1" dirty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𝒏</m:t>
                          </m:r>
                        </m:sup>
                      </m:sSup>
                      <m:r>
                        <a:rPr lang="en-US" sz="26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6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6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sz="26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sup>
                      </m:sSup>
                    </m:oMath>
                  </m:oMathPara>
                </a14:m>
                <a:endParaRPr lang="ru-RU" sz="2600" b="1" i="1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9142" y="4131595"/>
                <a:ext cx="1421864" cy="501484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Прямоугольник 20"/>
              <p:cNvSpPr/>
              <p:nvPr/>
            </p:nvSpPr>
            <p:spPr>
              <a:xfrm>
                <a:off x="5312507" y="4132356"/>
                <a:ext cx="1108830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dirty="0" smtClean="0">
                          <a:solidFill>
                            <a:srgbClr val="00B05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2600" b="1" i="1" dirty="0" smtClean="0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6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ru-RU" sz="2600" b="1" i="1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2507" y="4132356"/>
                <a:ext cx="1108830" cy="492443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6660232" y="3399112"/>
                <a:ext cx="1659685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600" b="1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600" b="1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sz="2600" b="1" i="1" dirty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𝒏</m:t>
                          </m:r>
                        </m:sup>
                      </m:sSup>
                      <m:r>
                        <a:rPr lang="en-US" sz="26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6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𝟓𝟏𝟐</m:t>
                      </m:r>
                    </m:oMath>
                  </m:oMathPara>
                </a14:m>
                <a:endParaRPr lang="ru-RU" sz="2600" b="1" i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0232" y="3399112"/>
                <a:ext cx="1659685" cy="49244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247414" y="4184874"/>
                <a:ext cx="4739503" cy="5014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sub>
                    </m:sSub>
                    <m:r>
                      <a:rPr lang="en-US" sz="26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6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en-US" sz="26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b="1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𝒒</m:t>
                        </m:r>
                      </m:e>
                      <m:sup>
                        <m:r>
                          <a:rPr lang="en-US" sz="26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sup>
                    </m:sSup>
                    <m:r>
                      <a:rPr lang="en-US" sz="26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6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𝟖</m:t>
                    </m:r>
                    <m:r>
                      <a:rPr lang="en-US" sz="2600" b="1" i="1" dirty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600" b="1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/>
                      </a:rPr>
                      <m:t>𝟐𝟓𝟔</m:t>
                    </m:r>
                    <m:r>
                      <a:rPr lang="en-US" sz="2600" b="1" i="1" dirty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600" b="1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/>
                      </a:rPr>
                      <m:t>𝟐𝟎𝟒𝟖</m:t>
                    </m:r>
                  </m:oMath>
                </a14:m>
                <a:r>
                  <a:rPr lang="en-US" sz="26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600" dirty="0"/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414" y="4184874"/>
                <a:ext cx="4739503" cy="501484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64043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20" grpId="0"/>
      <p:bldP spid="21" grpId="0"/>
      <p:bldP spid="11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496" y="155161"/>
            <a:ext cx="8965475" cy="544381"/>
          </a:xfrm>
          <a:prstGeom prst="rect">
            <a:avLst/>
          </a:prstGeom>
        </p:spPr>
        <p:txBody>
          <a:bodyPr wrap="square" lIns="51435" tIns="25718" rIns="51435" bIns="25718">
            <a:spAutoFit/>
          </a:bodyPr>
          <a:lstStyle/>
          <a:p>
            <a:pPr marL="21892" algn="ctr"/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Cheksiz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kamayuvchi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geometrik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progressiya</a:t>
            </a:r>
            <a:endParaRPr 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="" xmlns:a16="http://schemas.microsoft.com/office/drawing/2014/main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197751" y="915566"/>
                <a:ext cx="8766735" cy="2783839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sz="25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Geometrik </a:t>
                </a:r>
                <a:r>
                  <a:rPr lang="en-US" sz="25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progressiya</a:t>
                </a:r>
                <a:r>
                  <a:rPr lang="en-US" sz="25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cheksiz</a:t>
                </a:r>
                <a:r>
                  <a:rPr lang="en-US" sz="25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kamayuvchi</a:t>
                </a:r>
                <a:r>
                  <a:rPr lang="en-US" sz="25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geometrik</a:t>
                </a:r>
                <a:r>
                  <a:rPr lang="en-US" sz="25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progressiya</a:t>
                </a:r>
                <a:r>
                  <a:rPr lang="en-US" sz="25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25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agar</a:t>
                </a:r>
                <a:endParaRPr lang="en-US" sz="2500" b="1" i="1" dirty="0" smtClean="0">
                  <a:solidFill>
                    <a:srgbClr val="FF0000"/>
                  </a:solidFill>
                  <a:latin typeface="Cambria Math"/>
                  <a:cs typeface="Arial" panose="020B0604020202020204" pitchFamily="34" charset="0"/>
                </a:endParaRPr>
              </a:p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5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ru-RU" sz="25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𝒒</m:t>
                          </m:r>
                        </m:e>
                      </m:d>
                      <m:r>
                        <a:rPr lang="en-US" sz="25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&lt;</m:t>
                      </m:r>
                      <m:r>
                        <a:rPr lang="en-US" sz="25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en-US" sz="24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20000"/>
                  </a:lnSpc>
                </a:pPr>
                <a:r>
                  <a:rPr lang="en-US" sz="24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Cheksiz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kamayuvchi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geometrik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progressiyaning yig‘indisi deb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→∞</m:t>
                    </m:r>
                  </m:oMath>
                </a14:m>
                <a:r>
                  <a:rPr lang="en-US" sz="2400" b="1" i="1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da </a:t>
                </a:r>
                <a:r>
                  <a:rPr lang="en-US" sz="24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dastlabki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</m:oMath>
                </a14:m>
                <a:r>
                  <a:rPr lang="en-US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ta </a:t>
                </a:r>
                <a:r>
                  <a:rPr lang="en-US" sz="24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hadi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yig‘indisi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intiladigan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songa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aytiladi</a:t>
                </a:r>
                <a:r>
                  <a:rPr lang="en-US" sz="2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	</a:t>
                </a:r>
                <a:endParaRPr lang="ru-RU" sz="2400" b="1" i="1" dirty="0"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751" y="915566"/>
                <a:ext cx="8766735" cy="2783839"/>
              </a:xfrm>
              <a:prstGeom prst="rect">
                <a:avLst/>
              </a:prstGeom>
              <a:blipFill rotWithShape="1">
                <a:blip r:embed="rId2"/>
                <a:stretch>
                  <a:fillRect l="-1390" t="-875" r="-1181" b="-30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403648" y="3795883"/>
                <a:ext cx="7193829" cy="89319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e>
                      <m:sub>
                        <m:r>
                          <a:rPr lang="en-US" sz="3200" b="1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sub>
                    </m:sSub>
                    <m:r>
                      <a:rPr lang="en-US" sz="3200" b="1" i="1">
                        <a:solidFill>
                          <a:srgbClr val="00B0F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b="1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1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𝒃</m:t>
                            </m:r>
                          </m:e>
                          <m:sub>
                            <m:r>
                              <a:rPr lang="en-US" sz="3200" b="1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  <m:d>
                          <m:dPr>
                            <m:ctrlPr>
                              <a:rPr lang="en-US" sz="3200" b="1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3200" b="1" i="1">
                                <a:solidFill>
                                  <a:srgbClr val="00B0F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𝟏</m:t>
                            </m:r>
                            <m:r>
                              <a:rPr lang="en-US" sz="3200" b="1" i="1">
                                <a:solidFill>
                                  <a:srgbClr val="00B0F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3200" b="1" i="1">
                                    <a:solidFill>
                                      <a:srgbClr val="00B0F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1" i="1">
                                    <a:solidFill>
                                      <a:srgbClr val="00B0F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𝒒</m:t>
                                </m:r>
                              </m:e>
                              <m:sup>
                                <m:r>
                                  <a:rPr lang="en-US" sz="3200" b="1" i="1">
                                    <a:solidFill>
                                      <a:srgbClr val="00B0F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𝒏</m:t>
                                </m:r>
                              </m:sup>
                            </m:sSup>
                          </m:e>
                        </m:d>
                      </m:num>
                      <m:den>
                        <m:r>
                          <a:rPr lang="en-US" sz="3200" b="1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3200" b="1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3200" b="1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𝒒</m:t>
                        </m:r>
                      </m:den>
                    </m:f>
                  </m:oMath>
                </a14:m>
                <a:r>
                  <a:rPr lang="en-US" dirty="0" smtClean="0">
                    <a:solidFill>
                      <a:srgbClr val="00B0F0"/>
                    </a:solidFill>
                    <a:latin typeface="Arial" pitchFamily="34" charset="0"/>
                    <a:cs typeface="Arial" pitchFamily="34" charset="0"/>
                  </a:rPr>
                  <a:t>   </a:t>
                </a:r>
                <a:r>
                  <a:rPr lang="en-US" sz="2700" b="1" dirty="0" err="1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formuladan</a:t>
                </a:r>
                <a:r>
                  <a:rPr lang="en-US" sz="2700" b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700" b="1" dirty="0" err="1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foydalanamiz</a:t>
                </a:r>
                <a:r>
                  <a:rPr lang="en-US" sz="2700" b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7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3795883"/>
                <a:ext cx="7193829" cy="893193"/>
              </a:xfrm>
              <a:prstGeom prst="rect">
                <a:avLst/>
              </a:prstGeom>
              <a:blipFill rotWithShape="1">
                <a:blip r:embed="rId3"/>
                <a:stretch>
                  <a:fillRect r="-5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4287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496" y="155161"/>
            <a:ext cx="8965475" cy="544381"/>
          </a:xfrm>
          <a:prstGeom prst="rect">
            <a:avLst/>
          </a:prstGeom>
        </p:spPr>
        <p:txBody>
          <a:bodyPr wrap="square" lIns="51435" tIns="25718" rIns="51435" bIns="25718">
            <a:spAutoFit/>
          </a:bodyPr>
          <a:lstStyle/>
          <a:p>
            <a:pPr marL="21892" algn="ctr"/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Cheksiz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kamayuvchi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geometrik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progressiya</a:t>
            </a:r>
            <a:endParaRPr 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654645" y="1059582"/>
                <a:ext cx="3727174" cy="9835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sub>
                      </m:sSub>
                      <m:r>
                        <a:rPr lang="en-US" sz="28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28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r>
                            <a:rPr lang="en-US" sz="28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28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8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𝒒</m:t>
                          </m:r>
                        </m:den>
                      </m:f>
                      <m:r>
                        <a:rPr lang="en-US" sz="28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28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28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r>
                            <a:rPr lang="en-US" sz="28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28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8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𝒒</m:t>
                          </m:r>
                        </m:den>
                      </m:f>
                      <m:sSup>
                        <m:sSupPr>
                          <m:ctrlPr>
                            <a:rPr lang="en-US" sz="28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𝒒</m:t>
                          </m:r>
                        </m:e>
                        <m:sup>
                          <m:r>
                            <a:rPr lang="en-US" sz="28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sup>
                      </m:sSup>
                    </m:oMath>
                  </m:oMathPara>
                </a14:m>
                <a:endParaRPr lang="ru-RU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4645" y="1059582"/>
                <a:ext cx="3727174" cy="98353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179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496" y="155161"/>
            <a:ext cx="8965475" cy="544381"/>
          </a:xfrm>
          <a:prstGeom prst="rect">
            <a:avLst/>
          </a:prstGeom>
        </p:spPr>
        <p:txBody>
          <a:bodyPr wrap="square" lIns="51435" tIns="25718" rIns="51435" bIns="25718">
            <a:spAutoFit/>
          </a:bodyPr>
          <a:lstStyle/>
          <a:p>
            <a:pPr marL="21892" algn="ctr"/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Cheksiz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kamayuvchi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geometrik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progressiya</a:t>
            </a:r>
            <a:endParaRPr 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654645" y="1059582"/>
                <a:ext cx="3727174" cy="9835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sub>
                      </m:sSub>
                      <m:r>
                        <a:rPr lang="en-US" sz="28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28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r>
                            <a:rPr lang="en-US" sz="28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28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8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𝒒</m:t>
                          </m:r>
                        </m:den>
                      </m:f>
                      <m:r>
                        <a:rPr lang="en-US" sz="28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𝒒</m:t>
                          </m:r>
                        </m:den>
                      </m:f>
                      <m:sSup>
                        <m:sSupPr>
                          <m:ctrlP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𝒒</m:t>
                          </m:r>
                        </m:e>
                        <m:sup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4645" y="1059582"/>
                <a:ext cx="3727174" cy="98353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527993" y="2195520"/>
                <a:ext cx="1980478" cy="9835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sub>
                      </m:sSub>
                      <m:r>
                        <a:rPr lang="en-US" sz="28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28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r>
                            <a:rPr lang="en-US" sz="2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2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𝒒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7993" y="2195520"/>
                <a:ext cx="1980478" cy="98353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51520" y="3179059"/>
                <a:ext cx="8640959" cy="18453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800" b="1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Shunday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qilib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cheksiz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kamayuvchi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geometrik</a:t>
                </a:r>
                <a:endParaRPr lang="en-US" sz="28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r>
                  <a:rPr lang="en-US" sz="2800" b="1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progressiyaning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yig‘indisi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quyidagiga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28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𝒏</m:t>
                          </m:r>
                        </m:sub>
                      </m:sSub>
                      <m:r>
                        <a:rPr lang="en-US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𝒒</m:t>
                          </m:r>
                        </m:den>
                      </m:f>
                    </m:oMath>
                  </m:oMathPara>
                </a14:m>
                <a:endParaRPr lang="ru-RU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179059"/>
                <a:ext cx="8640959" cy="1845313"/>
              </a:xfrm>
              <a:prstGeom prst="rect">
                <a:avLst/>
              </a:prstGeom>
              <a:blipFill rotWithShape="1">
                <a:blip r:embed="rId4"/>
                <a:stretch>
                  <a:fillRect t="-29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0739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0135" y="141480"/>
            <a:ext cx="8965475" cy="605935"/>
          </a:xfrm>
          <a:prstGeom prst="rect">
            <a:avLst/>
          </a:prstGeom>
        </p:spPr>
        <p:txBody>
          <a:bodyPr wrap="square" lIns="51435" tIns="25718" rIns="51435" bIns="25718">
            <a:spAutoFit/>
          </a:bodyPr>
          <a:lstStyle/>
          <a:p>
            <a:pPr marL="21892" algn="ctr"/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Misollar</a:t>
            </a:r>
            <a:r>
              <a:rPr lang="en-US" sz="36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36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="" xmlns:a16="http://schemas.microsoft.com/office/drawing/2014/main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170134" y="897564"/>
                <a:ext cx="8830358" cy="4106509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 rtlCol="0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1-masala</a:t>
                </a:r>
                <a:r>
                  <a:rPr lang="ru-RU" sz="2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2400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Cheksiz kamayuvchi geometrik progressiyaning yig‘indisini toping: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ru-RU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−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den>
                    </m:f>
                    <m:r>
                      <a:rPr lang="ru-RU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𝟏𝟖</m:t>
                        </m:r>
                      </m:den>
                    </m:f>
                    <m:r>
                      <a:rPr lang="ru-RU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−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𝟓𝟒</m:t>
                        </m:r>
                      </m:den>
                    </m:f>
                    <m:r>
                      <a:rPr lang="ru-RU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…. </m:t>
                    </m:r>
                  </m:oMath>
                </a14:m>
                <a:r>
                  <a:rPr lang="ru-RU" sz="2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2400" b="1" i="1" dirty="0" err="1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24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600" b="1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600" b="1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e>
                      <m:sub>
                        <m:r>
                          <a:rPr lang="en-US" sz="2600" b="1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600" b="1" i="1">
                        <a:solidFill>
                          <a:srgbClr val="00B0F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600" b="1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600" b="1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600" b="1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sz="2600" b="1">
                        <a:solidFill>
                          <a:srgbClr val="00B0F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sz="2600" b="1" dirty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e>
                      <m:sub>
                        <m:r>
                          <a:rPr lang="en-US" sz="2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2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f>
                      <m:fPr>
                        <m:ctrlPr>
                          <a:rPr lang="en-US" sz="2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2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𝒒</m:t>
                    </m:r>
                    <m:r>
                      <a:rPr lang="en-US" sz="26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6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6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6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𝒃</m:t>
                            </m:r>
                          </m:e>
                          <m:sub>
                            <m:r>
                              <a:rPr lang="en-US" sz="26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6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6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𝒃</m:t>
                            </m:r>
                          </m:e>
                          <m:sub>
                            <m:r>
                              <a:rPr lang="en-US" sz="26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  <m:r>
                      <a:rPr lang="en-US" sz="26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2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6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600" b="1" dirty="0" smtClean="0">
                    <a:solidFill>
                      <a:srgbClr val="00B050"/>
                    </a:solidFill>
                    <a:cs typeface="Arial" panose="020B0604020202020204" pitchFamily="34" charset="0"/>
                  </a:rPr>
                  <a:t>                      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𝑺</m:t>
                    </m:r>
                    <m:r>
                      <a:rPr lang="en-US" sz="26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6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600" b="1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600" b="1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𝒃</m:t>
                            </m:r>
                          </m:e>
                          <m:sub>
                            <m:r>
                              <a:rPr lang="en-US" sz="2600" b="1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en-US" sz="26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26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6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𝒒</m:t>
                        </m:r>
                      </m:den>
                    </m:f>
                  </m:oMath>
                </a14:m>
                <a:r>
                  <a:rPr lang="en-US" sz="2600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600" b="1" i="1" dirty="0" smtClean="0">
                  <a:solidFill>
                    <a:srgbClr val="002060"/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𝑺</m:t>
                    </m:r>
                    <m:r>
                      <a:rPr lang="en-US" sz="2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US" sz="26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6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6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den>
                        </m:f>
                      </m:num>
                      <m:den>
                        <m:r>
                          <a:rPr lang="en-US" sz="2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2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d>
                          <m:dPr>
                            <m:ctrlPr>
                              <a:rPr lang="en-US" sz="26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26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2600" b="1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600" b="1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2600" b="1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𝟑</m:t>
                                </m:r>
                              </m:den>
                            </m:f>
                          </m:e>
                        </m:d>
                      </m:den>
                    </m:f>
                    <m:r>
                      <a:rPr lang="en-US" sz="26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en-US" sz="2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2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134" y="897564"/>
                <a:ext cx="8830358" cy="4106509"/>
              </a:xfrm>
              <a:prstGeom prst="rect">
                <a:avLst/>
              </a:prstGeom>
              <a:blipFill rotWithShape="1">
                <a:blip r:embed="rId2"/>
                <a:stretch>
                  <a:fillRect t="-13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53030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="" xmlns:a16="http://schemas.microsoft.com/office/drawing/2014/main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170134" y="897564"/>
                <a:ext cx="8830358" cy="3994940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 rtlCol="0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2-masala</a:t>
                </a:r>
                <a:r>
                  <a:rPr lang="ru-RU" sz="2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2400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Cheksiz kamayuvchi geometrik progressiyaning yig‘indisini toping: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e>
                      <m:sub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b>
                    </m:sSub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ru-RU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ru-RU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𝒒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den>
                    </m:f>
                  </m:oMath>
                </a14:m>
                <a:endParaRPr lang="en-US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b="1" i="1" dirty="0" err="1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ru-RU" sz="24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sub>
                    </m:sSub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p>
                      <m:sSup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𝒒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p>
                    </m:sSup>
                  </m:oMath>
                </a14:m>
                <a:r>
                  <a:rPr lang="en-US" sz="2400" b="1" dirty="0">
                    <a:solidFill>
                      <a:srgbClr val="0070C0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a:t> , </a:t>
                </a:r>
                <a:r>
                  <a:rPr lang="en-US" sz="2400" dirty="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a:t>n=3 </a:t>
                </a:r>
                <a:r>
                  <a:rPr lang="en-US" sz="2400" dirty="0" err="1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a:t>bo‘lganda</a:t>
                </a:r>
                <a:endParaRPr lang="en-US" sz="2400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4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24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p>
                      <m:sSupPr>
                        <m:ctrlP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b="1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𝟕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p>
                    </m:sSup>
                  </m:oMath>
                </a14:m>
                <a:r>
                  <a:rPr lang="en-US" sz="2400" b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400" b="1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𝟒𝟗</m:t>
                    </m:r>
                  </m:oMath>
                </a14:m>
                <a:r>
                  <a:rPr lang="en-US" sz="2400" b="1" dirty="0">
                    <a:solidFill>
                      <a:srgbClr val="7030A0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𝑺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1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𝒃</m:t>
                            </m:r>
                          </m:e>
                          <m:sub>
                            <m:r>
                              <a:rPr lang="en-US" sz="2400" b="1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𝒒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𝑺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𝟒𝟗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𝟕</m:t>
                            </m:r>
                          </m:den>
                        </m:f>
                      </m:den>
                    </m:f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𝟓𝟕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134" y="897564"/>
                <a:ext cx="8830358" cy="3994940"/>
              </a:xfrm>
              <a:prstGeom prst="rect">
                <a:avLst/>
              </a:prstGeom>
              <a:blipFill rotWithShape="1">
                <a:blip r:embed="rId2"/>
                <a:stretch>
                  <a:fillRect l="-1312" t="-13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170135" y="141480"/>
            <a:ext cx="8965475" cy="605935"/>
          </a:xfrm>
          <a:prstGeom prst="rect">
            <a:avLst/>
          </a:prstGeom>
        </p:spPr>
        <p:txBody>
          <a:bodyPr wrap="square" lIns="51435" tIns="25718" rIns="51435" bIns="25718">
            <a:spAutoFit/>
          </a:bodyPr>
          <a:lstStyle/>
          <a:p>
            <a:pPr marL="21892" algn="ctr"/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Misollar</a:t>
            </a:r>
            <a:r>
              <a:rPr lang="en-US" sz="36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36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33907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="" xmlns:a16="http://schemas.microsoft.com/office/drawing/2014/main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170134" y="897564"/>
                <a:ext cx="8830358" cy="4268091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 rtlCol="0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412-mashq</a:t>
                </a:r>
                <a:r>
                  <a:rPr lang="ru-RU" sz="24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Ushbu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geometrik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progressiya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cheksiz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kamayuvchi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bo‘lishini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isbotlang</a:t>
                </a:r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…;     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3) -81, -27, -9, … </a:t>
                </a:r>
              </a:p>
              <a:p>
                <a:pPr algn="ctr"/>
                <a:r>
                  <a:rPr lang="en-US" sz="2400" b="1" i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ru-RU" sz="24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24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𝒒</m:t>
                        </m:r>
                      </m:e>
                    </m:d>
                    <m:r>
                      <a:rPr 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ru-RU" sz="2400" b="1" i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en-US" sz="2400" b="1" i="1" dirty="0" err="1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cheksiz</a:t>
                </a:r>
                <a:r>
                  <a:rPr lang="en-US" sz="2400" b="1" i="1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i="1" dirty="0" err="1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kamayuvchi</a:t>
                </a:r>
                <a:endParaRPr lang="ru-RU" sz="2400" b="1" i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1)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134" y="897564"/>
                <a:ext cx="8830358" cy="4268091"/>
              </a:xfrm>
              <a:prstGeom prst="rect">
                <a:avLst/>
              </a:prstGeom>
              <a:blipFill rotWithShape="1">
                <a:blip r:embed="rId2"/>
                <a:stretch>
                  <a:fillRect l="-414" t="-1286" r="-4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="" xmlns:a16="http://schemas.microsoft.com/office/drawing/2014/main" id="{73C284BC-7B7D-C642-9EC8-159803D43FD4}"/>
                  </a:ext>
                </a:extLst>
              </p:cNvPr>
              <p:cNvSpPr/>
              <p:nvPr/>
            </p:nvSpPr>
            <p:spPr>
              <a:xfrm>
                <a:off x="3613423" y="2643758"/>
                <a:ext cx="4572000" cy="1731500"/>
              </a:xfrm>
              <a:prstGeom prst="rect">
                <a:avLst/>
              </a:prstGeom>
            </p:spPr>
            <p:txBody>
              <a:bodyPr lIns="68580" tIns="34290" rIns="68580" bIns="3429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ru-RU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1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1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1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1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1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−81</m:t>
                    </m:r>
                  </m:oMath>
                </a14:m>
                <a:endParaRPr lang="en-US" sz="2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−27</m:t>
                    </m:r>
                  </m:oMath>
                </a14:m>
                <a:r>
                  <a:rPr 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1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1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21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1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1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21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−27</m:t>
                        </m:r>
                      </m:num>
                      <m:den>
                        <m:r>
                          <a:rPr lang="ru-RU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−81</m:t>
                        </m:r>
                      </m:den>
                    </m:f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ru-RU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73C284BC-7B7D-C642-9EC8-159803D43FD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3423" y="2643758"/>
                <a:ext cx="4572000" cy="1731500"/>
              </a:xfrm>
              <a:prstGeom prst="rect">
                <a:avLst/>
              </a:prstGeom>
              <a:blipFill rotWithShape="1">
                <a:blip r:embed="rId3"/>
                <a:stretch>
                  <a:fillRect l="-5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170135" y="141480"/>
            <a:ext cx="8965475" cy="605935"/>
          </a:xfrm>
          <a:prstGeom prst="rect">
            <a:avLst/>
          </a:prstGeom>
        </p:spPr>
        <p:txBody>
          <a:bodyPr wrap="square" lIns="51435" tIns="25718" rIns="51435" bIns="25718">
            <a:spAutoFit/>
          </a:bodyPr>
          <a:lstStyle/>
          <a:p>
            <a:pPr marL="21892" algn="ctr"/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Misollar</a:t>
            </a:r>
            <a:r>
              <a:rPr lang="en-US" sz="36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36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5111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906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48121" y="915565"/>
                <a:ext cx="9047762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8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1-misol. 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Agar </a:t>
                </a:r>
                <a:r>
                  <a:rPr lang="en-US" sz="2800" dirty="0" err="1" smtClean="0">
                    <a:latin typeface="Arial" pitchFamily="34" charset="0"/>
                    <a:cs typeface="Arial" pitchFamily="34" charset="0"/>
                  </a:rPr>
                  <a:t>geometrik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latin typeface="Arial" pitchFamily="34" charset="0"/>
                    <a:cs typeface="Arial" pitchFamily="34" charset="0"/>
                  </a:rPr>
                  <a:t>progressiyada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𝟏𝟎𝟐𝟐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,  </m:t>
                    </m:r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𝒒</m:t>
                    </m:r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𝟐</m:t>
                    </m:r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dirty="0">
                        <a:solidFill>
                          <a:srgbClr val="00B050"/>
                        </a:solidFill>
                        <a:latin typeface="Cambria Math"/>
                      </a:rPr>
                      <m:t>𝒏</m:t>
                    </m:r>
                  </m:oMath>
                </a14:m>
                <a:r>
                  <a:rPr lang="en-US" sz="28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va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ni toping.</a:t>
                </a:r>
                <a:endParaRPr lang="ru-RU" sz="28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21" y="915565"/>
                <a:ext cx="9047762" cy="954107"/>
              </a:xfrm>
              <a:prstGeom prst="rect">
                <a:avLst/>
              </a:prstGeom>
              <a:blipFill rotWithShape="1">
                <a:blip r:embed="rId2"/>
                <a:stretch>
                  <a:fillRect t="-6369" b="-16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533272" y="2145858"/>
                <a:ext cx="2659574" cy="9321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6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6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6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600" b="1" i="1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6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600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6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26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sz="26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6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𝒒</m:t>
                              </m:r>
                            </m:e>
                            <m:sup>
                              <m:r>
                                <a:rPr lang="en-US" sz="2600" b="1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𝒏</m:t>
                              </m:r>
                            </m:sup>
                          </m:sSup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6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𝒒</m:t>
                          </m:r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ru-RU" sz="26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272" y="2145858"/>
                <a:ext cx="2659574" cy="93211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491880" y="2211710"/>
                <a:ext cx="2929456" cy="8662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𝟏𝟎𝟐𝟐</m:t>
                      </m:r>
                      <m:r>
                        <a:rPr lang="en-US" sz="26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6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  <m:d>
                            <m:dPr>
                              <m:ctrlPr>
                                <a:rPr lang="en-US" sz="2600" b="1" i="1" dirty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00" b="1" i="1" dirty="0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2600" b="1" i="1" dirty="0" smtClean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2600" b="1" i="1" dirty="0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600" b="1" i="1" dirty="0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sz="2600" b="1" i="1" dirty="0" smtClean="0">
                                      <a:solidFill>
                                        <a:srgbClr val="00B050"/>
                                      </a:solidFill>
                                      <a:latin typeface="Cambria Math"/>
                                    </a:rPr>
                                    <m:t>𝒏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r>
                            <a:rPr lang="en-US" sz="26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6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6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6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2211710"/>
                <a:ext cx="2929456" cy="86626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217663" y="3406229"/>
                <a:ext cx="3177921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6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𝟏𝟎𝟐𝟐</m:t>
                      </m:r>
                      <m:r>
                        <a:rPr lang="en-US" sz="26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6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𝟐</m:t>
                      </m:r>
                      <m:d>
                        <m:dPr>
                          <m:ctrlPr>
                            <a:rPr lang="en-US" sz="26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600" b="1" i="1" dirty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600" b="1" i="1" dirty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600" b="1" i="1" dirty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600" b="1" i="1" dirty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en-US" sz="2600" b="1" i="1" dirty="0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𝒏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ru-RU" sz="2600" b="1" i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663" y="3406229"/>
                <a:ext cx="3177921" cy="49244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3704791" y="3406229"/>
                <a:ext cx="2503634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6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𝟓𝟏𝟏</m:t>
                      </m:r>
                      <m:r>
                        <a:rPr lang="en-US" sz="26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600" b="1" i="1" dirty="0">
                          <a:solidFill>
                            <a:srgbClr val="0070C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6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26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600" b="1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sz="2600" b="1" i="1" dirty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𝒏</m:t>
                          </m:r>
                        </m:sup>
                      </m:sSup>
                    </m:oMath>
                  </m:oMathPara>
                </a14:m>
                <a:endParaRPr lang="ru-RU" sz="2600" b="1" i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4791" y="3406229"/>
                <a:ext cx="2503634" cy="49244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6779142" y="4131595"/>
                <a:ext cx="1421864" cy="4995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600" b="1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600" b="1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sz="2600" b="1" i="1" dirty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𝒏</m:t>
                          </m:r>
                        </m:sup>
                      </m:sSup>
                      <m:r>
                        <a:rPr lang="en-US" sz="26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6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6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sz="2600" b="1" i="1" dirty="0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𝟖</m:t>
                          </m:r>
                        </m:sup>
                      </m:sSup>
                    </m:oMath>
                  </m:oMathPara>
                </a14:m>
                <a:endParaRPr lang="ru-RU" sz="2600" b="1" i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9142" y="4131595"/>
                <a:ext cx="1421864" cy="49956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5312507" y="4132356"/>
                <a:ext cx="1108829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dirty="0" smtClean="0">
                          <a:solidFill>
                            <a:srgbClr val="00B05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2600" b="1" i="1" dirty="0" smtClean="0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600" b="1" i="1" dirty="0" smtClean="0">
                          <a:solidFill>
                            <a:srgbClr val="00B050"/>
                          </a:solidFill>
                          <a:latin typeface="Cambria Math"/>
                        </a:rPr>
                        <m:t>𝟖</m:t>
                      </m:r>
                    </m:oMath>
                  </m:oMathPara>
                </a14:m>
                <a:endParaRPr lang="ru-RU" sz="2600" b="1" i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2507" y="4132356"/>
                <a:ext cx="1108829" cy="49244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6660232" y="3399112"/>
                <a:ext cx="1659685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600" b="1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600" b="1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sz="2600" b="1" i="1" dirty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𝒏</m:t>
                          </m:r>
                        </m:sup>
                      </m:sSup>
                      <m:r>
                        <a:rPr lang="en-US" sz="26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6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𝟓𝟏𝟐</m:t>
                      </m:r>
                    </m:oMath>
                  </m:oMathPara>
                </a14:m>
                <a:endParaRPr lang="ru-RU" sz="2600" b="1" i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0232" y="3399112"/>
                <a:ext cx="1659685" cy="49244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47414" y="4184874"/>
                <a:ext cx="4713855" cy="4995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6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𝟖</m:t>
                        </m:r>
                      </m:sub>
                    </m:sSub>
                    <m:r>
                      <a:rPr lang="en-US" sz="26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6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en-US" sz="26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b="1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𝒒</m:t>
                        </m:r>
                      </m:e>
                      <m:sup>
                        <m:r>
                          <a:rPr lang="en-US" sz="2600" b="1" i="1" dirty="0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𝟕</m:t>
                        </m:r>
                      </m:sup>
                    </m:sSup>
                    <m:r>
                      <a:rPr lang="en-US" sz="26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6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𝟖</m:t>
                    </m:r>
                    <m:r>
                      <a:rPr lang="en-US" sz="2600" b="1" i="1" dirty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600" b="1" i="1" dirty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𝟏𝟐𝟖</m:t>
                    </m:r>
                    <m:r>
                      <a:rPr lang="en-US" sz="2600" b="1" i="1" dirty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600" b="1" i="1" dirty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𝟏𝟎𝟐𝟒</m:t>
                    </m:r>
                  </m:oMath>
                </a14:m>
                <a:r>
                  <a:rPr lang="en-US" sz="26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6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414" y="4184874"/>
                <a:ext cx="4713855" cy="49956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43414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20" grpId="0"/>
      <p:bldP spid="21" grpId="0"/>
      <p:bldP spid="11" grpId="0"/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="" xmlns:a16="http://schemas.microsoft.com/office/drawing/2014/main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170134" y="897564"/>
                <a:ext cx="8830358" cy="4256871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 rtlCol="0">
                <a:spAutoFit/>
              </a:bodyPr>
              <a:lstStyle/>
              <a:p>
                <a:pPr algn="ctr"/>
                <a:r>
                  <a:rPr lang="en-US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41</a:t>
                </a:r>
                <a:r>
                  <a:rPr lang="ru-RU" sz="24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24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US" sz="2400" b="1" i="1" dirty="0" err="1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mashq</a:t>
                </a:r>
                <a:r>
                  <a:rPr lang="ru-RU" sz="24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Agar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geometrik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progressiyada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85763" indent="-385763" algn="ctr">
                  <a:buAutoNum type="arabicParenR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0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𝐛</m:t>
                        </m:r>
                      </m:e>
                      <m:sub>
                        <m:r>
                          <a:rPr lang="en-US" sz="2400" b="1" i="0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400" b="1" i="0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1" i="0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𝟒𝟎</m:t>
                    </m:r>
                    <m:r>
                      <a:rPr lang="ru-RU" sz="2400" b="1" i="0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</m:t>
                    </m:r>
                    <m:sSub>
                      <m:sSub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𝐛</m:t>
                        </m:r>
                      </m:e>
                      <m:sub>
                        <m:r>
                          <a:rPr lang="en-US" sz="2400" b="1" i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2400" b="1" i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1" i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ru-RU" sz="2400" b="1" i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𝟐𝟎</m:t>
                    </m:r>
                    <m:r>
                      <a:rPr lang="ru-RU" sz="24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 </m:t>
                    </m:r>
                  </m:oMath>
                </a14:m>
                <a:r>
                  <a:rPr lang="ru-RU" sz="2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</a:t>
                </a:r>
                <a:r>
                  <a:rPr lang="en-US" sz="2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0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𝐛</m:t>
                        </m:r>
                      </m:e>
                      <m:sub>
                        <m:r>
                          <a:rPr lang="ru-RU" sz="2400" b="1" i="0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sub>
                    </m:sSub>
                    <m:r>
                      <a:rPr lang="en-US" sz="2400" b="1" i="0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1" i="0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ru-RU" sz="2400" b="1" i="0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𝟑𝟎</m:t>
                    </m:r>
                    <m:r>
                      <a:rPr lang="ru-RU" sz="2400" b="1" i="0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</m:t>
                    </m:r>
                    <m:sSub>
                      <m:sSub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𝐛</m:t>
                        </m:r>
                      </m:e>
                      <m:sub>
                        <m:r>
                          <a:rPr lang="ru-RU" sz="2400" b="1" i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sub>
                    </m:sSub>
                    <m:r>
                      <a:rPr lang="en-US" sz="2400" b="1" i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1" i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𝟏𝟓</m:t>
                    </m:r>
                  </m:oMath>
                </a14:m>
                <a:r>
                  <a:rPr lang="en-US" sz="2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b="1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bo‘lsa, cheksiz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kamayuvchi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bo‘ladimi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4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𝒒</m:t>
                        </m:r>
                      </m:e>
                    </m:d>
                    <m:r>
                      <a:rPr 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ru-RU" sz="2400" b="1" i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en-US" sz="2400" b="1" i="1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cheksiz</a:t>
                </a:r>
                <a:r>
                  <a:rPr lang="en-US" sz="2400" b="1" i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i="1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kamayuvchi</a:t>
                </a:r>
                <a:endParaRPr lang="ru-RU" sz="2400" b="1" i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1)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40</m:t>
                    </m:r>
                  </m:oMath>
                </a14:m>
                <a:endParaRPr lang="ru-RU" sz="24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−20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𝒒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𝒃</m:t>
                            </m:r>
                          </m:e>
                          <m:sub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𝒃</m:t>
                            </m:r>
                          </m:e>
                          <m:sub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𝟐𝟎</m:t>
                        </m:r>
                      </m:num>
                      <m:den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𝟒𝟎</m:t>
                        </m:r>
                      </m:den>
                    </m:f>
                    <m:r>
                      <a:rPr lang="ru-RU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2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134" y="897564"/>
                <a:ext cx="8830358" cy="4256871"/>
              </a:xfrm>
              <a:prstGeom prst="rect">
                <a:avLst/>
              </a:prstGeom>
              <a:blipFill rotWithShape="1">
                <a:blip r:embed="rId2"/>
                <a:stretch>
                  <a:fillRect l="-414" t="-12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="" xmlns:a16="http://schemas.microsoft.com/office/drawing/2014/main" id="{73C284BC-7B7D-C642-9EC8-159803D43FD4}"/>
                  </a:ext>
                </a:extLst>
              </p:cNvPr>
              <p:cNvSpPr/>
              <p:nvPr/>
            </p:nvSpPr>
            <p:spPr>
              <a:xfrm>
                <a:off x="3923928" y="2859782"/>
                <a:ext cx="4572000" cy="1797223"/>
              </a:xfrm>
              <a:prstGeom prst="rect">
                <a:avLst/>
              </a:prstGeom>
            </p:spPr>
            <p:txBody>
              <a:bodyPr lIns="68580" tIns="34290" rIns="68580" bIns="3429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ru-RU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1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1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ru-RU" sz="21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sub>
                    </m:sSub>
                    <m:r>
                      <a:rPr lang="en-US" sz="21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1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15</m:t>
                    </m:r>
                  </m:oMath>
                </a14:m>
                <a:r>
                  <a:rPr 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ru-RU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sub>
                    </m:sSub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−30</m:t>
                    </m:r>
                  </m:oMath>
                </a14:m>
                <a:r>
                  <a:rPr 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1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𝒒</m:t>
                    </m:r>
                    <m:r>
                      <a:rPr lang="en-US" sz="21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1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1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1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𝒃</m:t>
                            </m:r>
                          </m:e>
                          <m:sub>
                            <m:r>
                              <a:rPr lang="ru-RU" sz="21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𝟕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1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1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𝒃</m:t>
                            </m:r>
                          </m:e>
                          <m:sub>
                            <m:r>
                              <a:rPr lang="ru-RU" sz="21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𝟔</m:t>
                            </m:r>
                          </m:sub>
                        </m:sSub>
                      </m:den>
                    </m:f>
                    <m:r>
                      <a:rPr lang="en-US" sz="21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1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1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sz="21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𝟑𝟎</m:t>
                        </m:r>
                      </m:num>
                      <m:den>
                        <m:r>
                          <a:rPr lang="ru-RU" sz="21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𝟏𝟓</m:t>
                        </m:r>
                      </m:den>
                    </m:f>
                    <m:r>
                      <a:rPr lang="en-US" sz="21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1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ru-RU" sz="21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r>
                  <a:rPr lang="en-US" sz="21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73C284BC-7B7D-C642-9EC8-159803D43FD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2859782"/>
                <a:ext cx="4572000" cy="1797223"/>
              </a:xfrm>
              <a:prstGeom prst="rect">
                <a:avLst/>
              </a:prstGeom>
              <a:blipFill rotWithShape="1">
                <a:blip r:embed="rId3"/>
                <a:stretch>
                  <a:fillRect l="-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170135" y="141480"/>
            <a:ext cx="8965475" cy="605935"/>
          </a:xfrm>
          <a:prstGeom prst="rect">
            <a:avLst/>
          </a:prstGeom>
        </p:spPr>
        <p:txBody>
          <a:bodyPr wrap="square" lIns="51435" tIns="25718" rIns="51435" bIns="25718">
            <a:spAutoFit/>
          </a:bodyPr>
          <a:lstStyle/>
          <a:p>
            <a:pPr marL="21892" algn="ctr"/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Misollar</a:t>
            </a:r>
            <a:r>
              <a:rPr lang="en-US" sz="36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36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4393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="" xmlns:a16="http://schemas.microsoft.com/office/drawing/2014/main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170134" y="897565"/>
                <a:ext cx="8830358" cy="4378250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 rtlCol="0">
                <a:spAutoFit/>
              </a:bodyPr>
              <a:lstStyle/>
              <a:p>
                <a:pPr algn="ctr"/>
                <a:r>
                  <a:rPr lang="en-US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41</a:t>
                </a:r>
                <a:r>
                  <a:rPr lang="ru-RU" sz="24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en-US" sz="24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US" sz="2400" b="1" i="1" dirty="0" err="1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mashq</a:t>
                </a:r>
                <a:r>
                  <a:rPr lang="ru-RU" sz="24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Cheksiz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kamayuvchi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geometrik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progressiyaning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yig‘indisini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toping</a:t>
                </a:r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85763" indent="-385763">
                  <a:buAutoNum type="arabicParenR"/>
                </a:pPr>
                <a14:m>
                  <m:oMath xmlns:m="http://schemas.openxmlformats.org/officeDocument/2006/math">
                    <m:r>
                      <a:rPr lang="ru-RU" sz="2400" i="0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1, </m:t>
                    </m:r>
                    <m:f>
                      <m:fPr>
                        <m:ctrlPr>
                          <a:rPr lang="ru-RU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i="0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ru-RU" sz="2400" i="0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ru-RU" sz="2400" i="0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f>
                      <m:fPr>
                        <m:ctrlPr>
                          <a:rPr lang="ru-RU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i="0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ru-RU" sz="2400" i="0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den>
                    </m:f>
                    <m:r>
                      <a:rPr lang="ru-RU" sz="2400" i="0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…</m:t>
                    </m:r>
                    <m:r>
                      <a:rPr lang="ru-RU" sz="2400" i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 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−25, −5, −1, …</m:t>
                    </m:r>
                  </m:oMath>
                </a14:m>
                <a:endParaRPr lang="ru-RU" sz="24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2400" b="1" i="1" dirty="0" err="1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ru-RU" sz="24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1)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1,   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ru-RU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ru-RU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ru-RU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num>
                      <m:den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den>
                    </m:f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𝑺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𝒃</m:t>
                            </m:r>
                          </m:e>
                          <m:sub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𝒒</m:t>
                        </m:r>
                      </m:den>
                    </m:f>
                    <m:r>
                      <a:rPr lang="en-US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ru-RU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ru-RU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ru-RU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den>
                        </m:f>
                      </m:den>
                    </m:f>
                    <m:r>
                      <a:rPr lang="ru-RU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ru-RU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ru-RU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4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ru-RU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134" y="897565"/>
                <a:ext cx="8830358" cy="4378250"/>
              </a:xfrm>
              <a:prstGeom prst="rect">
                <a:avLst/>
              </a:prstGeom>
              <a:blipFill rotWithShape="1">
                <a:blip r:embed="rId2"/>
                <a:stretch>
                  <a:fillRect t="-12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="" xmlns:a16="http://schemas.microsoft.com/office/drawing/2014/main" id="{73C284BC-7B7D-C642-9EC8-159803D43FD4}"/>
                  </a:ext>
                </a:extLst>
              </p:cNvPr>
              <p:cNvSpPr/>
              <p:nvPr/>
            </p:nvSpPr>
            <p:spPr>
              <a:xfrm>
                <a:off x="4281790" y="2571750"/>
                <a:ext cx="4572000" cy="1968231"/>
              </a:xfrm>
              <a:prstGeom prst="rect">
                <a:avLst/>
              </a:prstGeom>
            </p:spPr>
            <p:txBody>
              <a:bodyPr lIns="68580" tIns="34290" rIns="68580" bIns="3429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ru-RU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−25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−5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ru-RU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ru-RU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−5</m:t>
                        </m:r>
                      </m:num>
                      <m:den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−25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=0,2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𝑺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𝒃</m:t>
                            </m:r>
                          </m:e>
                          <m:sub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𝒒</m:t>
                        </m:r>
                      </m:den>
                    </m:f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𝟐𝟓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ru-RU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>
                      <a:rPr lang="ru-RU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𝟑𝟏</m:t>
                    </m:r>
                    <m:r>
                      <a:rPr lang="ru-RU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ru-RU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𝟐𝟓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400" b="1" i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73C284BC-7B7D-C642-9EC8-159803D43FD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1790" y="2571750"/>
                <a:ext cx="4572000" cy="1968231"/>
              </a:xfrm>
              <a:prstGeom prst="rect">
                <a:avLst/>
              </a:prstGeom>
              <a:blipFill rotWithShape="1">
                <a:blip r:embed="rId3"/>
                <a:stretch>
                  <a:fillRect l="-8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="" xmlns:a16="http://schemas.microsoft.com/office/drawing/2014/main" id="{D58A5406-6F96-1149-86C2-9F30B8130408}"/>
                  </a:ext>
                </a:extLst>
              </p:cNvPr>
              <p:cNvSpPr/>
              <p:nvPr/>
            </p:nvSpPr>
            <p:spPr>
              <a:xfrm>
                <a:off x="6753819" y="1531478"/>
                <a:ext cx="1418899" cy="737654"/>
              </a:xfrm>
              <a:prstGeom prst="rect">
                <a:avLst/>
              </a:prstGeom>
            </p:spPr>
            <p:txBody>
              <a:bodyPr wrap="non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1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𝑺</m:t>
                      </m:r>
                      <m:r>
                        <a:rPr lang="en-US" sz="21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1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1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1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21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r>
                            <a:rPr lang="en-US" sz="21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21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1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𝒒</m:t>
                          </m:r>
                        </m:den>
                      </m:f>
                      <m:r>
                        <a:rPr lang="en-US" sz="21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ru-RU" sz="2100" b="1" i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D58A5406-6F96-1149-86C2-9F30B813040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3819" y="1531478"/>
                <a:ext cx="1418899" cy="73765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170135" y="141480"/>
            <a:ext cx="8965475" cy="605935"/>
          </a:xfrm>
          <a:prstGeom prst="rect">
            <a:avLst/>
          </a:prstGeom>
        </p:spPr>
        <p:txBody>
          <a:bodyPr wrap="square" lIns="51435" tIns="25718" rIns="51435" bIns="25718">
            <a:spAutoFit/>
          </a:bodyPr>
          <a:lstStyle/>
          <a:p>
            <a:pPr marL="21892" algn="ctr"/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Misollar</a:t>
            </a:r>
            <a:r>
              <a:rPr lang="en-US" sz="36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36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10002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606159"/>
            <a:ext cx="3601243" cy="1996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17">
            <a:extLst>
              <a:ext uri="{FF2B5EF4-FFF2-40B4-BE49-F238E27FC236}">
                <a16:creationId xmlns=""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359532" y="195486"/>
            <a:ext cx="8478942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685784"/>
            <a:r>
              <a:rPr lang="en-US" sz="3600" b="1" kern="0" dirty="0" err="1" smtClean="0"/>
              <a:t>Mustaqil</a:t>
            </a:r>
            <a:r>
              <a:rPr lang="en-US" sz="3600" b="1" kern="0" dirty="0" smtClean="0"/>
              <a:t> </a:t>
            </a:r>
            <a:r>
              <a:rPr lang="en-US" sz="3600" b="1" kern="0" dirty="0" err="1" smtClean="0"/>
              <a:t>bajarish</a:t>
            </a:r>
            <a:r>
              <a:rPr lang="en-US" sz="3600" b="1" kern="0" dirty="0" smtClean="0"/>
              <a:t> </a:t>
            </a:r>
            <a:r>
              <a:rPr lang="en-US" sz="3600" b="1" kern="0" dirty="0" err="1" smtClean="0"/>
              <a:t>uchun</a:t>
            </a:r>
            <a:r>
              <a:rPr lang="en-US" sz="3600" b="1" kern="0" dirty="0" smtClean="0"/>
              <a:t> </a:t>
            </a:r>
            <a:r>
              <a:rPr lang="en-US" sz="3600" b="1" kern="0" dirty="0" err="1" smtClean="0"/>
              <a:t>topshiriqlar</a:t>
            </a:r>
            <a:endParaRPr lang="ru-RU" sz="36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223630" y="1275606"/>
            <a:ext cx="6734713" cy="800495"/>
          </a:xfrm>
          <a:prstGeom prst="rect">
            <a:avLst/>
          </a:prstGeom>
        </p:spPr>
        <p:txBody>
          <a:bodyPr vert="horz" lIns="61232" tIns="30617" rIns="61232" bIns="30617" rtlCol="0">
            <a:normAutofit/>
          </a:bodyPr>
          <a:lstStyle/>
          <a:p>
            <a:r>
              <a:rPr lang="en-US" b="1" dirty="0"/>
              <a:t> </a:t>
            </a:r>
            <a:r>
              <a:rPr lang="en-US" b="1" i="1" dirty="0"/>
              <a:t> </a:t>
            </a:r>
            <a:r>
              <a:rPr lang="en-US" b="1" dirty="0"/>
              <a:t> </a:t>
            </a:r>
          </a:p>
          <a:p>
            <a:endParaRPr lang="en-US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9532" y="1059582"/>
            <a:ext cx="8316924" cy="154657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175-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sahifasidagi  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412-413-414-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mashqlarning 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2-4-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tartibdagi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misollarini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04244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3108" y="2703"/>
            <a:ext cx="915710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26528" y="2436911"/>
            <a:ext cx="5474059" cy="1356058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 algn="ctr">
              <a:spcAft>
                <a:spcPts val="1200"/>
              </a:spcAft>
            </a:pPr>
            <a:r>
              <a:rPr lang="en-US" sz="4000" b="1" dirty="0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lang="en-US" sz="40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20131" algn="ctr">
              <a:lnSpc>
                <a:spcPts val="4431"/>
              </a:lnSpc>
            </a:pP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Misollar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yechish</a:t>
            </a:r>
            <a:endParaRPr lang="en-US" sz="4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15481" y="2355726"/>
            <a:ext cx="411047" cy="66622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876257" y="361576"/>
            <a:ext cx="1536477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876257" y="361576"/>
            <a:ext cx="153647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989514" y="485239"/>
            <a:ext cx="136815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=""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=""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=""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=""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=""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19" y="2427733"/>
            <a:ext cx="2706973" cy="22204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15481" y="3219822"/>
            <a:ext cx="411047" cy="57314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</p:spTree>
    <p:extLst>
      <p:ext uri="{BB962C8B-B14F-4D97-AF65-F5344CB8AC3E}">
        <p14:creationId xmlns:p14="http://schemas.microsoft.com/office/powerpoint/2010/main" val="133509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4666" y="267494"/>
            <a:ext cx="8965475" cy="359715"/>
          </a:xfrm>
          <a:prstGeom prst="rect">
            <a:avLst/>
          </a:prstGeom>
        </p:spPr>
        <p:txBody>
          <a:bodyPr wrap="square" lIns="51435" tIns="25718" rIns="51435" bIns="25718">
            <a:spAutoFit/>
          </a:bodyPr>
          <a:lstStyle/>
          <a:p>
            <a:pPr marL="21892" algn="ctr"/>
            <a:r>
              <a:rPr lang="en-US" sz="2000" b="1" dirty="0" smtClean="0">
                <a:solidFill>
                  <a:schemeClr val="bg1"/>
                </a:solidFill>
                <a:latin typeface="Arial"/>
                <a:cs typeface="Arial"/>
              </a:rPr>
              <a:t>MUSTAQIL BAJARISH UCHUN BERILGAN MASHQLARNI TEKSHIRISH</a:t>
            </a:r>
            <a:endParaRPr lang="en-US" sz="2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170134" y="897564"/>
                <a:ext cx="8830358" cy="3877343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 rtlCol="0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412-mashq</a:t>
                </a: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Ushbu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geometrik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progressiya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cheksiz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kamayuvchi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bo‘lishini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isbotlang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ctr"/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27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…;    </m:t>
                    </m:r>
                    <m:r>
                      <a:rPr lang="en-US" sz="2400" b="0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 -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16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-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-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… 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𝒒</m:t>
                        </m:r>
                      </m:e>
                    </m:d>
                    <m:r>
                      <a:rPr 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ru-RU" sz="2400" b="1" i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en-US" sz="2400" b="1" i="1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cheksiz</a:t>
                </a:r>
                <a:r>
                  <a:rPr lang="en-US" sz="2400" b="1" i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i="1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kamayuvchi</a:t>
                </a:r>
                <a:endParaRPr lang="ru-RU" sz="2400" b="1" i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dirty="0" smtClean="0"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ru-RU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dirty="0" smtClean="0"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400" dirty="0" smtClean="0"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134" y="897564"/>
                <a:ext cx="8830358" cy="3877343"/>
              </a:xfrm>
              <a:prstGeom prst="rect">
                <a:avLst/>
              </a:prstGeom>
              <a:blipFill rotWithShape="1">
                <a:blip r:embed="rId2"/>
                <a:stretch>
                  <a:fillRect l="-414" t="-1415" r="-4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xmlns="" id="{73C284BC-7B7D-C642-9EC8-159803D43FD4}"/>
                  </a:ext>
                </a:extLst>
              </p:cNvPr>
              <p:cNvSpPr/>
              <p:nvPr/>
            </p:nvSpPr>
            <p:spPr>
              <a:xfrm>
                <a:off x="3599892" y="2715766"/>
                <a:ext cx="4572000" cy="1731500"/>
              </a:xfrm>
              <a:prstGeom prst="rect">
                <a:avLst/>
              </a:prstGeom>
            </p:spPr>
            <p:txBody>
              <a:bodyPr lIns="68580" tIns="34290" rIns="68580" bIns="3429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ru-RU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1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1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1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1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1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−16</m:t>
                    </m:r>
                  </m:oMath>
                </a14:m>
                <a:endParaRPr lang="en-US" sz="2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−8</m:t>
                    </m:r>
                  </m:oMath>
                </a14:m>
                <a:r>
                  <a:rPr 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1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1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21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1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1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21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−8</m:t>
                        </m:r>
                      </m:num>
                      <m:den>
                        <m:r>
                          <a:rPr lang="ru-RU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−16</m:t>
                        </m:r>
                      </m:den>
                    </m:f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ru-RU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73C284BC-7B7D-C642-9EC8-159803D43FD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9892" y="2715766"/>
                <a:ext cx="4572000" cy="1731500"/>
              </a:xfrm>
              <a:prstGeom prst="rect">
                <a:avLst/>
              </a:prstGeom>
              <a:blipFill rotWithShape="1">
                <a:blip r:embed="rId3"/>
                <a:stretch>
                  <a:fillRect l="-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0022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170134" y="897564"/>
                <a:ext cx="8830358" cy="3950249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 rtlCol="0">
                <a:spAutoFit/>
              </a:bodyPr>
              <a:lstStyle/>
              <a:p>
                <a:pPr algn="ctr"/>
                <a:r>
                  <a:rPr lang="en-US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41</a:t>
                </a: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US" sz="2400" b="1" i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mashq</a:t>
                </a: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Agar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geometrik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progressiyada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ru-RU" sz="2400" dirty="0"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ru-RU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sub>
                    </m:sSub>
                    <m:r>
                      <a:rPr lang="en-US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12,  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ru-RU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4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sub>
                    </m:sSub>
                    <m:r>
                      <a:rPr lang="en-US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400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</m:t>
                    </m:r>
                    <m:r>
                      <a:rPr lang="ru-RU" sz="2400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27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cheksiz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kamayuvchi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bo‘ladimi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</a:p>
              <a:p>
                <a:pPr algn="ctr"/>
                <a:r>
                  <a:rPr lang="en-US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𝒒</m:t>
                        </m:r>
                      </m:e>
                    </m:d>
                    <m:r>
                      <a:rPr 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ru-RU" sz="2400" b="1" i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en-US" sz="2400" b="1" i="1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cheksiz</a:t>
                </a:r>
                <a:r>
                  <a:rPr lang="en-US" sz="2400" b="1" i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i="1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kamayuvchi</a:t>
                </a:r>
                <a:endParaRPr lang="ru-RU" sz="2400" b="1" i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ru-RU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sub>
                    </m:sSub>
                    <m:r>
                      <a:rPr lang="en-US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12</m:t>
                    </m:r>
                    <m:r>
                      <a:rPr lang="en-US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ru-RU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sub>
                    </m:sSub>
                    <m:r>
                      <a:rPr lang="en-US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e>
                      <m:sup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sup>
                    </m:sSup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</m:t>
                        </m:r>
                      </m:sub>
                    </m:sSub>
                    <m:r>
                      <a:rPr lang="en-US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e>
                      <m:sup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sup>
                    </m:sSup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ru-RU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7</m:t>
                            </m:r>
                          </m:sub>
                        </m:sSub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p>
                          <m:sSupPr>
                            <m:ctrlPr>
                              <a:rPr lang="en-US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sup>
                        </m:sSup>
                      </m:num>
                      <m:den>
                        <m:sSub>
                          <m:sSubPr>
                            <m:ctrlPr>
                              <a:rPr lang="en-US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p>
                          <m:sSupPr>
                            <m:ctrlPr>
                              <a:rPr lang="en-US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sz="24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6</m:t>
                            </m:r>
                          </m:sup>
                        </m:sSup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134" y="897564"/>
                <a:ext cx="8830358" cy="3950249"/>
              </a:xfrm>
              <a:prstGeom prst="rect">
                <a:avLst/>
              </a:prstGeom>
              <a:blipFill rotWithShape="0">
                <a:blip r:embed="rId2"/>
                <a:stretch>
                  <a:fillRect t="-13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xmlns="" id="{73C284BC-7B7D-C642-9EC8-159803D43FD4}"/>
                  </a:ext>
                </a:extLst>
              </p:cNvPr>
              <p:cNvSpPr/>
              <p:nvPr/>
            </p:nvSpPr>
            <p:spPr>
              <a:xfrm>
                <a:off x="4428492" y="2571750"/>
                <a:ext cx="4572000" cy="2067200"/>
              </a:xfrm>
              <a:prstGeom prst="rect">
                <a:avLst/>
              </a:prstGeom>
            </p:spPr>
            <p:txBody>
              <a:bodyPr lIns="68580" tIns="34290" rIns="68580" bIns="3429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1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1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1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sub>
                    </m:sSub>
                    <m:r>
                      <a:rPr lang="en-US" sz="21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=−9</m:t>
                    </m:r>
                  </m:oMath>
                </a14:m>
                <a:r>
                  <a:rPr 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,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sub>
                    </m:sSub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27</m:t>
                        </m:r>
                      </m:den>
                    </m:f>
                  </m:oMath>
                </a14:m>
                <a:r>
                  <a:rPr 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1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1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1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sub>
                    </m:sSub>
                    <m:r>
                      <a:rPr lang="en-US" sz="21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1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1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1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n-US" sz="21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1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e>
                      <m:sup>
                        <m:r>
                          <a:rPr lang="en-US" sz="21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1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1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1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sub>
                    </m:sSub>
                    <m:r>
                      <a:rPr lang="en-US" sz="21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1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1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1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n-US" sz="21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1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e>
                      <m:sup>
                        <m:r>
                          <a:rPr lang="en-US" sz="21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sup>
                    </m:sSup>
                  </m:oMath>
                </a14:m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1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1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21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1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1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21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5</m:t>
                            </m:r>
                          </m:sub>
                        </m:sSub>
                      </m:den>
                    </m:f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1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1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21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p>
                          <m:sSupPr>
                            <m:ctrlPr>
                              <a:rPr lang="en-US" sz="21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1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sz="21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9</m:t>
                            </m:r>
                          </m:sup>
                        </m:sSup>
                      </m:num>
                      <m:den>
                        <m:sSub>
                          <m:sSubPr>
                            <m:ctrlPr>
                              <a:rPr lang="en-US" sz="21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1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21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p>
                          <m:sSupPr>
                            <m:ctrlPr>
                              <a:rPr lang="en-US" sz="21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1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sz="21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sup>
                        </m:sSup>
                      </m:den>
                    </m:f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e>
                      <m:sup>
                        <m:r>
                          <a:rPr lang="en-US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sup>
                    </m:sSup>
                  </m:oMath>
                </a14:m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73C284BC-7B7D-C642-9EC8-159803D43FD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8492" y="2571750"/>
                <a:ext cx="4572000" cy="2067200"/>
              </a:xfrm>
              <a:prstGeom prst="rect">
                <a:avLst/>
              </a:prstGeom>
              <a:blipFill rotWithShape="0">
                <a:blip r:embed="rId3"/>
                <a:stretch>
                  <a:fillRect l="-5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xmlns="" id="{B72875DF-7371-A440-BE80-40B05E91299D}"/>
                  </a:ext>
                </a:extLst>
              </p:cNvPr>
              <p:cNvSpPr/>
              <p:nvPr/>
            </p:nvSpPr>
            <p:spPr>
              <a:xfrm>
                <a:off x="2627784" y="3499488"/>
                <a:ext cx="1649779" cy="1440106"/>
              </a:xfrm>
              <a:prstGeom prst="rect">
                <a:avLst/>
              </a:prstGeom>
            </p:spPr>
            <p:txBody>
              <a:bodyPr wrap="none" lIns="68580" tIns="34290" rIns="68580" bIns="3429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e>
                      <m:sup>
                        <m:r>
                          <a:rPr lang="en-US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p>
                    </m:sSup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US" sz="21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1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sz="21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den>
                        </m:f>
                      </m:num>
                      <m:den>
                        <m:r>
                          <a:rPr lang="en-US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</m:den>
                    </m:f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16</m:t>
                        </m:r>
                      </m:den>
                    </m:f>
                  </m:oMath>
                </a14:m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1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𝒒</m:t>
                    </m:r>
                    <m:r>
                      <a:rPr lang="en-US" sz="21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1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1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1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en-US" sz="21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x-none" sz="2100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B72875DF-7371-A440-BE80-40B05E9129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3499488"/>
                <a:ext cx="1649779" cy="144010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xmlns="" id="{665088BD-6A18-0F49-A7C3-E894377E2165}"/>
                  </a:ext>
                </a:extLst>
              </p:cNvPr>
              <p:cNvSpPr/>
              <p:nvPr/>
            </p:nvSpPr>
            <p:spPr>
              <a:xfrm>
                <a:off x="7004490" y="3381840"/>
                <a:ext cx="1937117" cy="1439577"/>
              </a:xfrm>
              <a:prstGeom prst="rect">
                <a:avLst/>
              </a:prstGeom>
            </p:spPr>
            <p:txBody>
              <a:bodyPr wrap="none" lIns="68580" tIns="34290" rIns="68580" bIns="3429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e>
                      <m:sup>
                        <m:r>
                          <a:rPr lang="en-US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sup>
                    </m:sSup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1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1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1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27</m:t>
                            </m:r>
                          </m:den>
                        </m:f>
                      </m:num>
                      <m:den>
                        <m:r>
                          <a:rPr lang="en-US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−9</m:t>
                        </m:r>
                      </m:den>
                    </m:f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1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243</m:t>
                        </m:r>
                      </m:den>
                    </m:f>
                  </m:oMath>
                </a14:m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1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𝒒</m:t>
                    </m:r>
                    <m:r>
                      <a:rPr lang="en-US" sz="21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1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1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1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endParaRPr lang="en-US" sz="21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x-none" sz="2100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665088BD-6A18-0F49-A7C3-E894377E21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4490" y="3381840"/>
                <a:ext cx="1937117" cy="143957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84666" y="267494"/>
            <a:ext cx="8965475" cy="359715"/>
          </a:xfrm>
          <a:prstGeom prst="rect">
            <a:avLst/>
          </a:prstGeom>
        </p:spPr>
        <p:txBody>
          <a:bodyPr wrap="square" lIns="51435" tIns="25718" rIns="51435" bIns="25718">
            <a:spAutoFit/>
          </a:bodyPr>
          <a:lstStyle/>
          <a:p>
            <a:pPr marL="21892" algn="ctr"/>
            <a:r>
              <a:rPr lang="en-US" sz="2000" b="1" dirty="0" smtClean="0">
                <a:solidFill>
                  <a:schemeClr val="bg1"/>
                </a:solidFill>
                <a:latin typeface="Arial"/>
                <a:cs typeface="Arial"/>
              </a:rPr>
              <a:t>MUSTAQIL BAJARISH UCHUN BERILGAN MASHQLARNI TEKSHIRISH</a:t>
            </a:r>
            <a:endParaRPr lang="en-US" sz="2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07598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170134" y="897564"/>
                <a:ext cx="8830358" cy="4449391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 rtlCol="0">
                <a:spAutoFit/>
              </a:bodyPr>
              <a:lstStyle/>
              <a:p>
                <a:pPr algn="ctr"/>
                <a:r>
                  <a:rPr lang="en-US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41</a:t>
                </a: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en-US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US" sz="2400" b="1" i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mashq</a:t>
                </a: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Cheksiz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kamayuvchi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geometrik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progressiyaning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yig‘indisini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2) 6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f>
                      <m:fPr>
                        <m:ctrlPr>
                          <a:rPr lang="ru-RU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…</m:t>
                    </m:r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ru-RU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4) </a:t>
                </a:r>
                <a14:m>
                  <m:oMath xmlns:m="http://schemas.openxmlformats.org/officeDocument/2006/math"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7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−</m:t>
                    </m:r>
                    <m:r>
                      <a:rPr lang="en-US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−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…</m:t>
                    </m:r>
                  </m:oMath>
                </a14:m>
                <a:endParaRPr lang="ru-RU" sz="24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ru-RU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2400" b="1" i="1" dirty="0" err="1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24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𝑺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𝒃</m:t>
                            </m:r>
                          </m:e>
                          <m:sub>
                            <m:r>
                              <a:rPr lang="en-US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𝒒</m:t>
                        </m:r>
                      </m:den>
                    </m:f>
                    <m:r>
                      <a:rPr 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ru-RU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ru-RU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𝟔</m:t>
                            </m:r>
                          </m:den>
                        </m:f>
                      </m:den>
                    </m:f>
                    <m:r>
                      <a:rPr lang="ru-RU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𝟕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</m:oMath>
                </a14:m>
                <a:r>
                  <a:rPr lang="ru-RU" sz="2400" b="1" i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ru-RU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134" y="897564"/>
                <a:ext cx="8830358" cy="4449391"/>
              </a:xfrm>
              <a:prstGeom prst="rect">
                <a:avLst/>
              </a:prstGeom>
              <a:blipFill rotWithShape="1">
                <a:blip r:embed="rId2"/>
                <a:stretch>
                  <a:fillRect l="-414" t="-12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xmlns="" id="{73C284BC-7B7D-C642-9EC8-159803D43FD4}"/>
                  </a:ext>
                </a:extLst>
              </p:cNvPr>
              <p:cNvSpPr/>
              <p:nvPr/>
            </p:nvSpPr>
            <p:spPr>
              <a:xfrm>
                <a:off x="3622955" y="2872277"/>
                <a:ext cx="4572000" cy="2400898"/>
              </a:xfrm>
              <a:prstGeom prst="rect">
                <a:avLst/>
              </a:prstGeom>
            </p:spPr>
            <p:txBody>
              <a:bodyPr lIns="68580" tIns="34290" rIns="68580" bIns="3429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ru-RU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7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ru-RU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ru-RU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𝑺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𝒃</m:t>
                            </m:r>
                          </m:e>
                          <m:sub>
                            <m:r>
                              <a:rPr lang="en-US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𝒒</m:t>
                        </m:r>
                      </m:den>
                    </m:f>
                    <m:r>
                      <a:rPr lang="en-US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4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𝟕</m:t>
                            </m:r>
                          </m:den>
                        </m:f>
                      </m:den>
                    </m:f>
                    <m:r>
                      <a:rPr lang="ru-RU" sz="2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𝟒𝟗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ru-RU" sz="2400" b="1" i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73C284BC-7B7D-C642-9EC8-159803D43FD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2955" y="2872277"/>
                <a:ext cx="4572000" cy="2400898"/>
              </a:xfrm>
              <a:prstGeom prst="rect">
                <a:avLst/>
              </a:prstGeom>
              <a:blipFill rotWithShape="1">
                <a:blip r:embed="rId3"/>
                <a:stretch>
                  <a:fillRect l="-8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xmlns="" id="{D58A5406-6F96-1149-86C2-9F30B8130408}"/>
                  </a:ext>
                </a:extLst>
              </p:cNvPr>
              <p:cNvSpPr/>
              <p:nvPr/>
            </p:nvSpPr>
            <p:spPr>
              <a:xfrm>
                <a:off x="6753819" y="1531478"/>
                <a:ext cx="1418899" cy="737654"/>
              </a:xfrm>
              <a:prstGeom prst="rect">
                <a:avLst/>
              </a:prstGeom>
            </p:spPr>
            <p:txBody>
              <a:bodyPr wrap="non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1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𝑺</m:t>
                      </m:r>
                      <m:r>
                        <a:rPr lang="en-US" sz="21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1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1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1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21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r>
                            <a:rPr lang="en-US" sz="21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21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1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𝒒</m:t>
                          </m:r>
                        </m:den>
                      </m:f>
                      <m:r>
                        <a:rPr lang="en-US" sz="21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ru-RU" sz="2100" b="1" i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D58A5406-6F96-1149-86C2-9F30B813040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3819" y="1531478"/>
                <a:ext cx="1418899" cy="73765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84666" y="267494"/>
            <a:ext cx="8965475" cy="359715"/>
          </a:xfrm>
          <a:prstGeom prst="rect">
            <a:avLst/>
          </a:prstGeom>
        </p:spPr>
        <p:txBody>
          <a:bodyPr wrap="square" lIns="51435" tIns="25718" rIns="51435" bIns="25718">
            <a:spAutoFit/>
          </a:bodyPr>
          <a:lstStyle/>
          <a:p>
            <a:pPr marL="21892" algn="ctr"/>
            <a:r>
              <a:rPr lang="en-US" sz="2000" b="1" dirty="0" smtClean="0">
                <a:solidFill>
                  <a:schemeClr val="bg1"/>
                </a:solidFill>
                <a:latin typeface="Arial"/>
                <a:cs typeface="Arial"/>
              </a:rPr>
              <a:t>MUSTAQIL BAJARISH UCHUN BERILGAN MASHQLARNI TEKSHIRISH</a:t>
            </a:r>
            <a:endParaRPr lang="en-US" sz="2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47911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170134" y="897564"/>
                <a:ext cx="8830358" cy="4520533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 rtlCol="0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415-mashq</a:t>
                </a:r>
                <a:r>
                  <a:rPr lang="ru-RU" sz="24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Cheksiz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kamayuvchi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geometrik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progressiyaning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yig‘indisini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</a:t>
                </a:r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3)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81</m:t>
                        </m:r>
                      </m:den>
                    </m:f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2400" b="1" i="1" dirty="0" err="1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24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algn="ctr"/>
                <a:endParaRPr lang="ru-RU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1)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q</m:t>
                    </m:r>
                    <m:r>
                      <a:rPr lang="en-US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𝐒</m:t>
                    </m:r>
                    <m:r>
                      <a:rPr lang="en-US" sz="2400" b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𝟖</m:t>
                            </m:r>
                          </m:den>
                        </m:f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24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den>
                        </m:f>
                      </m:den>
                    </m:f>
                    <m:r>
                      <a:rPr lang="en-US" sz="2400" b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den>
                    </m:f>
                    <m:r>
                      <a:rPr lang="en-US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134" y="897564"/>
                <a:ext cx="8830358" cy="4520533"/>
              </a:xfrm>
              <a:prstGeom prst="rect">
                <a:avLst/>
              </a:prstGeom>
              <a:blipFill rotWithShape="1">
                <a:blip r:embed="rId2"/>
                <a:stretch>
                  <a:fillRect l="-1312" t="-12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xmlns="" id="{497CB3C9-80D6-0443-A1F5-2947F6093095}"/>
                  </a:ext>
                </a:extLst>
              </p:cNvPr>
              <p:cNvSpPr/>
              <p:nvPr/>
            </p:nvSpPr>
            <p:spPr>
              <a:xfrm>
                <a:off x="6753819" y="1531478"/>
                <a:ext cx="1418899" cy="737654"/>
              </a:xfrm>
              <a:prstGeom prst="rect">
                <a:avLst/>
              </a:prstGeom>
            </p:spPr>
            <p:txBody>
              <a:bodyPr wrap="non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1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𝑺</m:t>
                      </m:r>
                      <m:r>
                        <a:rPr lang="en-US" sz="21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1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1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1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21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r>
                            <a:rPr lang="en-US" sz="21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21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1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𝒒</m:t>
                          </m:r>
                        </m:den>
                      </m:f>
                      <m:r>
                        <a:rPr lang="en-US" sz="2100" b="1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ru-RU" sz="2100" b="1" i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497CB3C9-80D6-0443-A1F5-2947F60930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3819" y="1531478"/>
                <a:ext cx="1418899" cy="73765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xmlns="" id="{A02960C0-8FC6-DD47-AA61-8354DF8A927D}"/>
                  </a:ext>
                </a:extLst>
              </p:cNvPr>
              <p:cNvSpPr/>
              <p:nvPr/>
            </p:nvSpPr>
            <p:spPr>
              <a:xfrm>
                <a:off x="3561388" y="2715766"/>
                <a:ext cx="4572000" cy="2181366"/>
              </a:xfrm>
              <a:prstGeom prst="rect">
                <a:avLst/>
              </a:prstGeom>
            </p:spPr>
            <p:txBody>
              <a:bodyPr lIns="68580" tIns="34290" rIns="68580" bIns="3429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3)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q</m:t>
                    </m:r>
                    <m:r>
                      <a:rPr lang="en-US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81</m:t>
                        </m:r>
                      </m:den>
                    </m:f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sub>
                    </m:sSub>
                    <m:r>
                      <a:rPr lang="en-US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e>
                      <m:sup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p>
                    </m:sSup>
                    <m:r>
                      <a:rPr lang="en-US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  <m:sSub>
                      <m:sSubPr>
                        <m:ctrlPr>
                          <a:rPr 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5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sup>
                        </m:sSup>
                      </m:den>
                    </m:f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US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81</m:t>
                            </m:r>
                          </m:den>
                        </m:f>
                      </m:num>
                      <m:den>
                        <m:sSup>
                          <m:sSupPr>
                            <m:ctrlPr>
                              <a:rPr lang="en-US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4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400" i="1" dirty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i="1" dirty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2400" i="1" dirty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3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sup>
                        </m:sSup>
                      </m:den>
                    </m:f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𝑺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𝒃</m:t>
                            </m:r>
                          </m:e>
                          <m:sub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𝒒</m:t>
                        </m:r>
                      </m:den>
                    </m:f>
                    <m:r>
                      <a:rPr lang="en-US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den>
                        </m:f>
                      </m:den>
                    </m:f>
                    <m:r>
                      <a:rPr lang="ru-RU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</m:oMath>
                </a14:m>
                <a:r>
                  <a:rPr lang="en-US" sz="24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02960C0-8FC6-DD47-AA61-8354DF8A927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1388" y="2715766"/>
                <a:ext cx="4572000" cy="218136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170135" y="141480"/>
            <a:ext cx="8965475" cy="605935"/>
          </a:xfrm>
          <a:prstGeom prst="rect">
            <a:avLst/>
          </a:prstGeom>
        </p:spPr>
        <p:txBody>
          <a:bodyPr wrap="square" lIns="51435" tIns="25718" rIns="51435" bIns="25718">
            <a:spAutoFit/>
          </a:bodyPr>
          <a:lstStyle/>
          <a:p>
            <a:pPr marL="21892" algn="ctr"/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Misollar</a:t>
            </a:r>
            <a:r>
              <a:rPr lang="en-US" sz="36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36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70973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170134" y="897564"/>
                <a:ext cx="8830358" cy="4151649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 rtlCol="0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417-mashq</a:t>
                </a: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Cheksiz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kamayuvchi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geometrik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progressiyaning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yig‘indisini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12, 4,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US" sz="24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US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…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3)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98, 28, 8, ….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		</a:t>
                </a:r>
                <a:r>
                  <a:rPr lang="en-US" sz="2400" b="1" i="1" dirty="0" err="1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24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1)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=12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𝐒</m:t>
                    </m:r>
                    <m:r>
                      <a:rPr lang="en-US" sz="2400" b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2400" b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den>
                        </m:f>
                      </m:den>
                    </m:f>
                    <m:r>
                      <a:rPr lang="en-US" sz="24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𝟏𝟖</m:t>
                    </m:r>
                  </m:oMath>
                </a14:m>
                <a:r>
                  <a:rPr lang="en-US" sz="2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134" y="897564"/>
                <a:ext cx="8830358" cy="4151649"/>
              </a:xfrm>
              <a:prstGeom prst="rect">
                <a:avLst/>
              </a:prstGeom>
              <a:blipFill rotWithShape="1">
                <a:blip r:embed="rId2"/>
                <a:stretch>
                  <a:fillRect l="-1312" t="-13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xmlns="" id="{497CB3C9-80D6-0443-A1F5-2947F6093095}"/>
                  </a:ext>
                </a:extLst>
              </p:cNvPr>
              <p:cNvSpPr/>
              <p:nvPr/>
            </p:nvSpPr>
            <p:spPr>
              <a:xfrm>
                <a:off x="6753819" y="1531478"/>
                <a:ext cx="1418899" cy="737654"/>
              </a:xfrm>
              <a:prstGeom prst="rect">
                <a:avLst/>
              </a:prstGeom>
            </p:spPr>
            <p:txBody>
              <a:bodyPr wrap="non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1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𝑺</m:t>
                      </m:r>
                      <m:r>
                        <a:rPr lang="en-US" sz="21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1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1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1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21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r>
                            <a:rPr lang="en-US" sz="21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21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1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𝒒</m:t>
                          </m:r>
                        </m:den>
                      </m:f>
                      <m:r>
                        <a:rPr lang="en-US" sz="21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ru-RU" sz="2100" b="1" i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497CB3C9-80D6-0443-A1F5-2947F60930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3819" y="1531478"/>
                <a:ext cx="1418899" cy="73765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xmlns="" id="{A02960C0-8FC6-DD47-AA61-8354DF8A927D}"/>
                  </a:ext>
                </a:extLst>
              </p:cNvPr>
              <p:cNvSpPr/>
              <p:nvPr/>
            </p:nvSpPr>
            <p:spPr>
              <a:xfrm>
                <a:off x="3844748" y="2499742"/>
                <a:ext cx="4572000" cy="2527551"/>
              </a:xfrm>
              <a:prstGeom prst="rect">
                <a:avLst/>
              </a:prstGeom>
            </p:spPr>
            <p:txBody>
              <a:bodyPr lIns="68580" tIns="34290" rIns="68580" bIns="3429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3)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=98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=28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28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98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𝑺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𝒃</m:t>
                            </m:r>
                          </m:e>
                          <m:sub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𝒒</m:t>
                        </m:r>
                      </m:den>
                    </m:f>
                    <m:r>
                      <a:rPr lang="en-US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𝟗𝟖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num>
                          <m:den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𝟕</m:t>
                            </m:r>
                          </m:den>
                        </m:f>
                      </m:den>
                    </m:f>
                    <m:r>
                      <a:rPr lang="ru-RU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𝟏𝟑𝟕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r>
                  <a:rPr lang="en-US" sz="24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02960C0-8FC6-DD47-AA61-8354DF8A927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4748" y="2499742"/>
                <a:ext cx="4572000" cy="2527551"/>
              </a:xfrm>
              <a:prstGeom prst="rect">
                <a:avLst/>
              </a:prstGeom>
              <a:blipFill rotWithShape="1">
                <a:blip r:embed="rId4"/>
                <a:stretch>
                  <a:fillRect l="-9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170135" y="141480"/>
            <a:ext cx="8965475" cy="605935"/>
          </a:xfrm>
          <a:prstGeom prst="rect">
            <a:avLst/>
          </a:prstGeom>
        </p:spPr>
        <p:txBody>
          <a:bodyPr wrap="square" lIns="51435" tIns="25718" rIns="51435" bIns="25718">
            <a:spAutoFit/>
          </a:bodyPr>
          <a:lstStyle/>
          <a:p>
            <a:pPr marL="21892" algn="ctr"/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Misollar</a:t>
            </a:r>
            <a:r>
              <a:rPr lang="en-US" sz="36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36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18249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170134" y="897564"/>
                <a:ext cx="8830358" cy="4040722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 rtlCol="0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418-mashq</a:t>
                </a: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Cheksiz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kamayuvchi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geometrik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progressiyaning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yig‘indisini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16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3)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2400" b="1" i="1" dirty="0" err="1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24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1)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16</m:t>
                        </m:r>
                      </m:den>
                    </m:f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400" b="0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sub>
                    </m:sSub>
                    <m:r>
                      <a:rPr lang="en-US" sz="2400" b="0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400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400" b="0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n-US" sz="2400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e>
                      <m:sup>
                        <m:r>
                          <a:rPr lang="en-US" sz="2400" b="0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p>
                    </m:sSup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  <m:sSub>
                      <m:sSubPr>
                        <m:ctrlPr>
                          <a:rPr 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5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sup>
                        </m:sSup>
                      </m:den>
                    </m:f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e>
                            </m:rad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16</m:t>
                            </m:r>
                          </m:den>
                        </m:f>
                      </m:num>
                      <m:den>
                        <m:sSup>
                          <m:sSupPr>
                            <m:ctrlPr>
                              <a:rPr lang="en-US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4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400" i="1" dirty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i="1" dirty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2400" i="1" dirty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sup>
                        </m:sSup>
                      </m:den>
                    </m:f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𝐒</m:t>
                    </m:r>
                    <m:r>
                      <a:rPr lang="en-US" sz="2400" b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24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den>
                        </m:f>
                      </m:den>
                    </m:f>
                    <m:r>
                      <a:rPr lang="en-US" sz="2400" b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ad>
                      <m:radPr>
                        <m:degHide m:val="on"/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sz="2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134" y="897564"/>
                <a:ext cx="8830358" cy="4040722"/>
              </a:xfrm>
              <a:prstGeom prst="rect">
                <a:avLst/>
              </a:prstGeom>
              <a:blipFill rotWithShape="1">
                <a:blip r:embed="rId2"/>
                <a:stretch>
                  <a:fillRect l="-1312" t="-13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xmlns="" id="{497CB3C9-80D6-0443-A1F5-2947F6093095}"/>
                  </a:ext>
                </a:extLst>
              </p:cNvPr>
              <p:cNvSpPr/>
              <p:nvPr/>
            </p:nvSpPr>
            <p:spPr>
              <a:xfrm>
                <a:off x="6753819" y="1531478"/>
                <a:ext cx="1418899" cy="737654"/>
              </a:xfrm>
              <a:prstGeom prst="rect">
                <a:avLst/>
              </a:prstGeom>
            </p:spPr>
            <p:txBody>
              <a:bodyPr wrap="non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1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𝑺</m:t>
                      </m:r>
                      <m:r>
                        <a:rPr lang="en-US" sz="21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1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1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1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21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r>
                            <a:rPr lang="en-US" sz="21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21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1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𝒒</m:t>
                          </m:r>
                        </m:den>
                      </m:f>
                      <m:r>
                        <a:rPr lang="en-US" sz="21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ru-RU" sz="21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497CB3C9-80D6-0443-A1F5-2947F60930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3819" y="1531478"/>
                <a:ext cx="1418899" cy="73765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xmlns="" id="{A02960C0-8FC6-DD47-AA61-8354DF8A927D}"/>
                  </a:ext>
                </a:extLst>
              </p:cNvPr>
              <p:cNvSpPr/>
              <p:nvPr/>
            </p:nvSpPr>
            <p:spPr>
              <a:xfrm>
                <a:off x="4669150" y="2585523"/>
                <a:ext cx="4572000" cy="2458991"/>
              </a:xfrm>
              <a:prstGeom prst="rect">
                <a:avLst/>
              </a:prstGeom>
            </p:spPr>
            <p:txBody>
              <a:bodyPr lIns="68580" tIns="34290" rIns="68580" bIns="3429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3)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400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sub>
                    </m:sSub>
                    <m:r>
                      <a:rPr lang="en-US" sz="2400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400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400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n-US" sz="2400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e>
                      <m:sup>
                        <m:r>
                          <a:rPr lang="en-US" sz="2400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sup>
                    </m:sSup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  <m:sSub>
                      <m:sSubPr>
                        <m:ctrlPr>
                          <a:rPr 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9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8</m:t>
                            </m:r>
                          </m:sup>
                        </m:sSup>
                      </m:den>
                    </m:f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sSup>
                          <m:sSupPr>
                            <m:ctrlPr>
                              <a:rPr lang="en-US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4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400" i="1" dirty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i="1" dirty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2400" i="1" dirty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sup>
                        </m:sSup>
                      </m:den>
                    </m:f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=64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𝑺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𝒃</m:t>
                            </m:r>
                          </m:e>
                          <m:sub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𝒒</m:t>
                        </m:r>
                      </m:den>
                    </m:f>
                    <m:r>
                      <a:rPr lang="en-US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𝟔𝟒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en-US" sz="2400" b="1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400" b="1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𝟐</m:t>
                                </m:r>
                              </m:e>
                            </m:rad>
                          </m:num>
                          <m:den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den>
                        </m:f>
                      </m:den>
                    </m:f>
                    <m:r>
                      <a:rPr lang="ru-RU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𝟏𝟐𝟖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24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02960C0-8FC6-DD47-AA61-8354DF8A927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9150" y="2585523"/>
                <a:ext cx="4572000" cy="245899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170135" y="141480"/>
            <a:ext cx="8965475" cy="605935"/>
          </a:xfrm>
          <a:prstGeom prst="rect">
            <a:avLst/>
          </a:prstGeom>
        </p:spPr>
        <p:txBody>
          <a:bodyPr wrap="square" lIns="51435" tIns="25718" rIns="51435" bIns="25718">
            <a:spAutoFit/>
          </a:bodyPr>
          <a:lstStyle/>
          <a:p>
            <a:pPr marL="21892" algn="ctr"/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Misollar</a:t>
            </a:r>
            <a:r>
              <a:rPr lang="en-US" sz="36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36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84563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906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21629" y="826715"/>
                <a:ext cx="9047762" cy="12926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6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2-misol. </a:t>
                </a:r>
                <a:r>
                  <a:rPr lang="en-US" sz="2600" dirty="0" smtClean="0">
                    <a:latin typeface="Arial" pitchFamily="34" charset="0"/>
                    <a:cs typeface="Arial" pitchFamily="34" charset="0"/>
                  </a:rPr>
                  <a:t>Agar </a:t>
                </a:r>
                <a:r>
                  <a:rPr lang="en-US" sz="2600" dirty="0" err="1" smtClean="0">
                    <a:latin typeface="Arial" pitchFamily="34" charset="0"/>
                    <a:cs typeface="Arial" pitchFamily="34" charset="0"/>
                  </a:rPr>
                  <a:t>sonlar</a:t>
                </a:r>
                <a:r>
                  <a:rPr lang="en-US" sz="2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dirty="0" err="1" smtClean="0">
                    <a:latin typeface="Arial" pitchFamily="34" charset="0"/>
                    <a:cs typeface="Arial" pitchFamily="34" charset="0"/>
                  </a:rPr>
                  <a:t>yig‘indisining</a:t>
                </a:r>
                <a:r>
                  <a:rPr lang="en-US" sz="2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dirty="0" err="1" smtClean="0">
                    <a:latin typeface="Arial" pitchFamily="34" charset="0"/>
                    <a:cs typeface="Arial" pitchFamily="34" charset="0"/>
                  </a:rPr>
                  <a:t>qo‘shiluvchilari</a:t>
                </a:r>
                <a:r>
                  <a:rPr lang="en-US" sz="2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dirty="0" err="1" smtClean="0">
                    <a:latin typeface="Arial" pitchFamily="34" charset="0"/>
                    <a:cs typeface="Arial" pitchFamily="34" charset="0"/>
                  </a:rPr>
                  <a:t>geometrik</a:t>
                </a:r>
                <a:r>
                  <a:rPr lang="en-US" sz="2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dirty="0" err="1" smtClean="0">
                    <a:latin typeface="Arial" pitchFamily="34" charset="0"/>
                    <a:cs typeface="Arial" pitchFamily="34" charset="0"/>
                  </a:rPr>
                  <a:t>progressiyaning</a:t>
                </a:r>
                <a:r>
                  <a:rPr lang="en-US" sz="2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dirty="0" err="1" smtClean="0">
                    <a:latin typeface="Arial" pitchFamily="34" charset="0"/>
                    <a:cs typeface="Arial" pitchFamily="34" charset="0"/>
                  </a:rPr>
                  <a:t>ketma-ket</a:t>
                </a:r>
                <a:r>
                  <a:rPr lang="en-US" sz="2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dirty="0" err="1" smtClean="0">
                    <a:latin typeface="Arial" pitchFamily="34" charset="0"/>
                    <a:cs typeface="Arial" pitchFamily="34" charset="0"/>
                  </a:rPr>
                  <a:t>hadlari</a:t>
                </a:r>
                <a:r>
                  <a:rPr lang="en-US" sz="2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dirty="0" err="1" smtClean="0"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2600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600" dirty="0" err="1" smtClean="0">
                    <a:latin typeface="Arial" pitchFamily="34" charset="0"/>
                    <a:cs typeface="Arial" pitchFamily="34" charset="0"/>
                  </a:rPr>
                  <a:t>shu</a:t>
                </a:r>
                <a:r>
                  <a:rPr lang="en-US" sz="26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dirty="0" err="1" smtClean="0">
                    <a:latin typeface="Arial" pitchFamily="34" charset="0"/>
                    <a:cs typeface="Arial" pitchFamily="34" charset="0"/>
                  </a:rPr>
                  <a:t>yig‘indini</a:t>
                </a:r>
                <a:r>
                  <a:rPr lang="en-US" sz="2600" dirty="0" smtClean="0">
                    <a:latin typeface="Arial" pitchFamily="34" charset="0"/>
                    <a:cs typeface="Arial" pitchFamily="34" charset="0"/>
                  </a:rPr>
                  <a:t> toping. </a:t>
                </a:r>
                <a14:m>
                  <m:oMath xmlns:m="http://schemas.openxmlformats.org/officeDocument/2006/math">
                    <m:r>
                      <a:rPr lang="en-US" sz="2600" b="1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𝟏</m:t>
                    </m:r>
                    <m:r>
                      <a:rPr lang="en-US" sz="2600" b="1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en-US" sz="2600" b="1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𝟐</m:t>
                    </m:r>
                    <m:r>
                      <a:rPr lang="en-US" sz="2600" b="1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en-US" sz="2600" b="1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𝟒</m:t>
                    </m:r>
                    <m:r>
                      <a:rPr lang="en-US" sz="2600" b="1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+…+</m:t>
                    </m:r>
                    <m:r>
                      <a:rPr lang="en-US" sz="2600" b="1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𝟏𝟐𝟖</m:t>
                    </m:r>
                  </m:oMath>
                </a14:m>
                <a:endParaRPr lang="ru-RU" sz="2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29" y="826715"/>
                <a:ext cx="9047762" cy="1292662"/>
              </a:xfrm>
              <a:prstGeom prst="rect">
                <a:avLst/>
              </a:prstGeom>
              <a:blipFill rotWithShape="1">
                <a:blip r:embed="rId2"/>
                <a:stretch>
                  <a:fillRect l="-741" t="-4245" r="-741" b="-10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79512" y="3879869"/>
                <a:ext cx="5551648" cy="9764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6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6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6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600" b="1" i="1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6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600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6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26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sz="26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6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𝒒</m:t>
                              </m:r>
                            </m:e>
                            <m:sup>
                              <m:r>
                                <a:rPr lang="en-US" sz="2600" b="1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𝒏</m:t>
                              </m:r>
                            </m:sup>
                          </m:sSup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6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𝒒</m:t>
                          </m:r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)</m:t>
                          </m:r>
                        </m:den>
                      </m:f>
                      <m:r>
                        <a:rPr lang="en-US" sz="26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6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sz="26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6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en-US" sz="2600" b="1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𝟖</m:t>
                              </m:r>
                            </m:sup>
                          </m:sSup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6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6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)</m:t>
                          </m:r>
                        </m:den>
                      </m:f>
                      <m:r>
                        <a:rPr lang="en-US" sz="26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600" b="1" i="1" smtClean="0">
                          <a:solidFill>
                            <a:srgbClr val="00B0F0"/>
                          </a:solidFill>
                          <a:latin typeface="Cambria Math"/>
                        </a:rPr>
                        <m:t>𝟐𝟓𝟓</m:t>
                      </m:r>
                    </m:oMath>
                  </m:oMathPara>
                </a14:m>
                <a:endParaRPr lang="ru-RU" sz="26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879869"/>
                <a:ext cx="5551648" cy="97648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23528" y="2247763"/>
                <a:ext cx="1254126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6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6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6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6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6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247763"/>
                <a:ext cx="1254126" cy="49244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1806623" y="2257332"/>
                <a:ext cx="1254126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6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6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6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6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6623" y="2257332"/>
                <a:ext cx="1254126" cy="49244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187624" y="2974449"/>
                <a:ext cx="1094402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𝒒</m:t>
                      </m:r>
                      <m:r>
                        <a:rPr lang="en-US" sz="26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6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6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2974449"/>
                <a:ext cx="1094402" cy="49244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6084168" y="2235728"/>
                <a:ext cx="2353400" cy="5014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6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6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6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6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6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sz="26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6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𝒒</m:t>
                          </m:r>
                        </m:e>
                        <m:sup>
                          <m:r>
                            <a:rPr lang="en-US" sz="2600" b="1" i="1" dirty="0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600" b="1" i="1" dirty="0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600" b="1" i="1" dirty="0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ru-RU" sz="2600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4168" y="2235728"/>
                <a:ext cx="2353400" cy="50148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3923928" y="2275650"/>
                <a:ext cx="1662891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6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6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6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𝟏𝟐𝟖</m:t>
                      </m:r>
                    </m:oMath>
                  </m:oMathPara>
                </a14:m>
                <a:endParaRPr lang="ru-RU" sz="2600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2275650"/>
                <a:ext cx="1662891" cy="49244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2659165" y="3049400"/>
                <a:ext cx="2410660" cy="5014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𝟏𝟐𝟖</m:t>
                      </m:r>
                      <m:r>
                        <a:rPr lang="en-US" sz="26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6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6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sz="26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6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sz="2600" b="1" i="1" dirty="0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600" b="1" i="1" dirty="0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600" b="1" i="1" dirty="0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ru-RU" sz="2600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9165" y="3049400"/>
                <a:ext cx="2410660" cy="50148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5248649" y="3042811"/>
                <a:ext cx="1744067" cy="5073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sz="26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𝟕</m:t>
                          </m:r>
                        </m:sup>
                      </m:sSup>
                      <m:r>
                        <a:rPr lang="en-US" sz="26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6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600" b="1" i="1" dirty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sz="2600" b="1" i="1" dirty="0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600" b="1" i="1" dirty="0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600" b="1" i="1" dirty="0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ru-RU" sz="2600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8649" y="3042811"/>
                <a:ext cx="1744067" cy="507383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7092279" y="2997098"/>
                <a:ext cx="1704313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dirty="0" smtClean="0">
                          <a:solidFill>
                            <a:srgbClr val="00B05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2600" b="1" i="1" dirty="0" smtClean="0">
                          <a:solidFill>
                            <a:srgbClr val="00B05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600" b="1" i="1" dirty="0" smtClean="0">
                          <a:solidFill>
                            <a:srgbClr val="00B05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600" b="1" i="1" dirty="0" smtClean="0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600" b="1" i="1" dirty="0" smtClean="0">
                          <a:solidFill>
                            <a:srgbClr val="00B050"/>
                          </a:solidFill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ru-RU" sz="2600" b="1" i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2279" y="2997098"/>
                <a:ext cx="1704313" cy="492443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6438301" y="3550884"/>
                <a:ext cx="1108830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dirty="0" smtClean="0">
                          <a:solidFill>
                            <a:srgbClr val="00B05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2600" b="1" i="1" dirty="0" smtClean="0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600" b="1" i="1" dirty="0" smtClean="0">
                          <a:solidFill>
                            <a:srgbClr val="00B050"/>
                          </a:solidFill>
                          <a:latin typeface="Cambria Math"/>
                        </a:rPr>
                        <m:t>𝟖</m:t>
                      </m:r>
                    </m:oMath>
                  </m:oMathPara>
                </a14:m>
                <a:endParaRPr lang="ru-RU" sz="2600" b="1" i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8301" y="3550884"/>
                <a:ext cx="1108830" cy="492443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8116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" grpId="0"/>
      <p:bldP spid="18" grpId="0"/>
      <p:bldP spid="3" grpId="0"/>
      <p:bldP spid="19" grpId="0"/>
      <p:bldP spid="22" grpId="0"/>
      <p:bldP spid="23" grpId="0"/>
      <p:bldP spid="24" grpId="0"/>
      <p:bldP spid="25" grpId="0"/>
      <p:bldP spid="2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379" y="2859782"/>
            <a:ext cx="3601243" cy="1996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17">
            <a:extLst>
              <a:ext uri="{FF2B5EF4-FFF2-40B4-BE49-F238E27FC236}">
                <a16:creationId xmlns=""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359532" y="195486"/>
            <a:ext cx="8478942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685784"/>
            <a:r>
              <a:rPr lang="en-US" sz="3600" b="1" kern="0" dirty="0" err="1" smtClean="0"/>
              <a:t>Mustaqil</a:t>
            </a:r>
            <a:r>
              <a:rPr lang="en-US" sz="3600" b="1" kern="0" dirty="0" smtClean="0"/>
              <a:t> </a:t>
            </a:r>
            <a:r>
              <a:rPr lang="en-US" sz="3600" b="1" kern="0" dirty="0" err="1"/>
              <a:t>bajarish</a:t>
            </a:r>
            <a:r>
              <a:rPr lang="en-US" sz="3600" b="1" kern="0" dirty="0"/>
              <a:t> </a:t>
            </a:r>
            <a:r>
              <a:rPr lang="en-US" sz="3600" b="1" kern="0" dirty="0" err="1"/>
              <a:t>uchun</a:t>
            </a:r>
            <a:r>
              <a:rPr lang="en-US" sz="3600" b="1" kern="0" dirty="0"/>
              <a:t> </a:t>
            </a:r>
            <a:r>
              <a:rPr lang="en-US" sz="3600" b="1" kern="0" dirty="0" err="1" smtClean="0"/>
              <a:t>topshiriqlar</a:t>
            </a:r>
            <a:endParaRPr lang="ru-RU" sz="36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223630" y="1275606"/>
            <a:ext cx="6734713" cy="800495"/>
          </a:xfrm>
          <a:prstGeom prst="rect">
            <a:avLst/>
          </a:prstGeom>
        </p:spPr>
        <p:txBody>
          <a:bodyPr vert="horz" lIns="61232" tIns="30617" rIns="61232" bIns="30617" rtlCol="0">
            <a:normAutofit/>
          </a:bodyPr>
          <a:lstStyle/>
          <a:p>
            <a:r>
              <a:rPr lang="en-US" b="1" dirty="0"/>
              <a:t> </a:t>
            </a:r>
            <a:r>
              <a:rPr lang="en-US" b="1" i="1" dirty="0"/>
              <a:t> </a:t>
            </a:r>
            <a:r>
              <a:rPr lang="en-US" b="1" dirty="0"/>
              <a:t> </a:t>
            </a:r>
          </a:p>
          <a:p>
            <a:endParaRPr lang="en-US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9532" y="1059582"/>
            <a:ext cx="8316924" cy="154657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175-176-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sahifasidagi  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415-417-418-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mashqlarning 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tartibdagi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misollarini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51640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3108" y="2703"/>
            <a:ext cx="915710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26528" y="2436911"/>
            <a:ext cx="5474059" cy="192031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 algn="ctr">
              <a:spcAft>
                <a:spcPts val="1200"/>
              </a:spcAft>
            </a:pPr>
            <a:r>
              <a:rPr lang="en-US" sz="4000" b="1" dirty="0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lang="en-US" sz="40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20131" algn="ctr">
              <a:lnSpc>
                <a:spcPts val="4431"/>
              </a:lnSpc>
            </a:pP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Amaliy-tadbiqiy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masalalar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yechish</a:t>
            </a:r>
            <a:endParaRPr lang="en-US" sz="4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15481" y="2355726"/>
            <a:ext cx="411047" cy="66622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876257" y="361576"/>
            <a:ext cx="1536477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876257" y="361576"/>
            <a:ext cx="153647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989514" y="485239"/>
            <a:ext cx="136815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=""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=""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=""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=""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=""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19" y="2427733"/>
            <a:ext cx="2706973" cy="22204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15481" y="3219822"/>
            <a:ext cx="411047" cy="11374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</p:spTree>
    <p:extLst>
      <p:ext uri="{BB962C8B-B14F-4D97-AF65-F5344CB8AC3E}">
        <p14:creationId xmlns:p14="http://schemas.microsoft.com/office/powerpoint/2010/main" val="1707403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="" xmlns:a16="http://schemas.microsoft.com/office/drawing/2014/main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170134" y="897564"/>
                <a:ext cx="8830358" cy="3705245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 rtlCol="0">
                <a:spAutoFit/>
              </a:bodyPr>
              <a:lstStyle/>
              <a:p>
                <a:pPr algn="ctr"/>
                <a:r>
                  <a:rPr lang="en-US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41</a:t>
                </a:r>
                <a:r>
                  <a:rPr lang="ru-RU" sz="24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en-US" sz="24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US" sz="2400" b="1" i="1" dirty="0" err="1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mashq</a:t>
                </a:r>
                <a:r>
                  <a:rPr lang="ru-RU" sz="24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Cheksiz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kamayuvchi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geometrik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progressiya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yig‘indisini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toping: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den>
                    </m:f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US" sz="2400" b="1" i="1" dirty="0" err="1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24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ru-RU" sz="24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24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dirty="0" smtClean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2400" dirty="0" smtClean="0"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𝐒</m:t>
                    </m:r>
                    <m:r>
                      <a:rPr lang="en-US" sz="24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𝟗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f>
                          <m:fPr>
                            <m:ctrlP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ru-RU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den>
                        </m:f>
                      </m:den>
                    </m:f>
                    <m:r>
                      <a:rPr lang="en-US" sz="24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𝟐𝟕</m:t>
                        </m:r>
                      </m:num>
                      <m:den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den>
                    </m:f>
                    <m:r>
                      <a:rPr lang="ru-RU" sz="24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2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134" y="897564"/>
                <a:ext cx="8830358" cy="3705245"/>
              </a:xfrm>
              <a:prstGeom prst="rect">
                <a:avLst/>
              </a:prstGeom>
              <a:blipFill rotWithShape="1">
                <a:blip r:embed="rId2"/>
                <a:stretch>
                  <a:fillRect l="-1312" t="-14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="" xmlns:a16="http://schemas.microsoft.com/office/drawing/2014/main" id="{497CB3C9-80D6-0443-A1F5-2947F6093095}"/>
                  </a:ext>
                </a:extLst>
              </p:cNvPr>
              <p:cNvSpPr/>
              <p:nvPr/>
            </p:nvSpPr>
            <p:spPr>
              <a:xfrm>
                <a:off x="6753819" y="1531478"/>
                <a:ext cx="1418899" cy="737654"/>
              </a:xfrm>
              <a:prstGeom prst="rect">
                <a:avLst/>
              </a:prstGeom>
            </p:spPr>
            <p:txBody>
              <a:bodyPr wrap="non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1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𝑺</m:t>
                      </m:r>
                      <m:r>
                        <a:rPr lang="en-US" sz="21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1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1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1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21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r>
                            <a:rPr lang="en-US" sz="21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21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1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𝒒</m:t>
                          </m:r>
                        </m:den>
                      </m:f>
                      <m:r>
                        <a:rPr lang="en-US" sz="21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ru-RU" sz="2100" b="1" i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497CB3C9-80D6-0443-A1F5-2947F60930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3819" y="1531478"/>
                <a:ext cx="1418899" cy="73765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="" xmlns:a16="http://schemas.microsoft.com/office/drawing/2014/main" id="{A02960C0-8FC6-DD47-AA61-8354DF8A927D}"/>
                  </a:ext>
                </a:extLst>
              </p:cNvPr>
              <p:cNvSpPr/>
              <p:nvPr/>
            </p:nvSpPr>
            <p:spPr>
              <a:xfrm>
                <a:off x="3721797" y="2579851"/>
                <a:ext cx="4572000" cy="1968359"/>
              </a:xfrm>
              <a:prstGeom prst="rect">
                <a:avLst/>
              </a:prstGeom>
            </p:spPr>
            <p:txBody>
              <a:bodyPr lIns="68580" tIns="34290" rIns="68580" bIns="3429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  <m:r>
                      <a:rPr lang="ru-RU" sz="24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ru-RU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b>
                    </m:sSub>
                    <m:r>
                      <a:rPr lang="en-US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e>
                      <m:sup>
                        <m:r>
                          <a:rPr lang="ru-RU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en-US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  <m:sSub>
                      <m:sSubPr>
                        <m:ctrlPr>
                          <a:rPr 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ru-RU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ru-RU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𝑺</m:t>
                    </m:r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𝒃</m:t>
                            </m:r>
                          </m:e>
                          <m:sub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𝒒</m:t>
                        </m:r>
                      </m:den>
                    </m:f>
                    <m:r>
                      <a:rPr lang="en-US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f>
                          <m:fPr>
                            <m:ctrlP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ru-RU" sz="2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den>
                        </m:f>
                      </m:den>
                    </m:f>
                    <m:r>
                      <a:rPr lang="ru-RU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400" b="1" i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b="1" i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02960C0-8FC6-DD47-AA61-8354DF8A927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1797" y="2579851"/>
                <a:ext cx="4572000" cy="196835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84666" y="267494"/>
            <a:ext cx="8965475" cy="359715"/>
          </a:xfrm>
          <a:prstGeom prst="rect">
            <a:avLst/>
          </a:prstGeom>
        </p:spPr>
        <p:txBody>
          <a:bodyPr wrap="square" lIns="51435" tIns="25718" rIns="51435" bIns="25718">
            <a:spAutoFit/>
          </a:bodyPr>
          <a:lstStyle/>
          <a:p>
            <a:pPr marL="21892" algn="ctr"/>
            <a:r>
              <a:rPr lang="en-US" sz="2000" b="1" dirty="0" smtClean="0">
                <a:solidFill>
                  <a:schemeClr val="bg1"/>
                </a:solidFill>
                <a:latin typeface="Arial"/>
                <a:cs typeface="Arial"/>
              </a:rPr>
              <a:t>MUSTAQIL BAJARISH UCHUN BERILGAN MASHQLARNI TEKSHIRISH</a:t>
            </a:r>
            <a:endParaRPr lang="en-US" sz="2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0607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="" xmlns:a16="http://schemas.microsoft.com/office/drawing/2014/main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170134" y="897565"/>
                <a:ext cx="8830358" cy="4162422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 rtlCol="0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417-mashq</a:t>
                </a:r>
                <a:r>
                  <a:rPr lang="ru-RU" sz="24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Cheksiz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kamayuvchi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geometrik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progressiya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yig‘indisini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toping</a:t>
                </a:r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:r>
                  <a:rPr lang="en-US" sz="24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ru-RU" sz="24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00</a:t>
                </a:r>
                <a:r>
                  <a:rPr lang="en-US" sz="24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24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-10</a:t>
                </a:r>
                <a:r>
                  <a:rPr lang="en-US" sz="24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sz="24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14:m>
                  <m:oMath xmlns:m="http://schemas.openxmlformats.org/officeDocument/2006/math">
                    <m:r>
                      <a:rPr lang="en-US" sz="240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…</m:t>
                    </m:r>
                  </m:oMath>
                </a14:m>
                <a:r>
                  <a:rPr lang="en-US" sz="24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endParaRPr lang="ru-RU" sz="2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2400" b="1" i="1" dirty="0" err="1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24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1)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</m:t>
                    </m:r>
                    <m:r>
                      <a:rPr lang="ru-RU" sz="2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00,   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−10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−10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00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−0,1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𝐒</m:t>
                    </m:r>
                    <m:r>
                      <a:rPr lang="en-US" sz="2400" b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𝟎𝟎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den>
                    </m:f>
                    <m:r>
                      <a:rPr lang="en-US" sz="24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𝟏𝟎𝟎𝟎</m:t>
                        </m:r>
                      </m:num>
                      <m:den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𝟏𝟏</m:t>
                        </m:r>
                      </m:den>
                    </m:f>
                    <m:r>
                      <a:rPr lang="ru-RU" sz="24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𝟗𝟎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num>
                      <m:den>
                        <m: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𝟏𝟏</m:t>
                        </m:r>
                      </m:den>
                    </m:f>
                  </m:oMath>
                </a14:m>
                <a:r>
                  <a:rPr lang="ru-RU" sz="2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134" y="897565"/>
                <a:ext cx="8830358" cy="4162422"/>
              </a:xfrm>
              <a:prstGeom prst="rect">
                <a:avLst/>
              </a:prstGeom>
              <a:blipFill rotWithShape="1">
                <a:blip r:embed="rId2"/>
                <a:stretch>
                  <a:fillRect l="-1312" t="-13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="" xmlns:a16="http://schemas.microsoft.com/office/drawing/2014/main" id="{497CB3C9-80D6-0443-A1F5-2947F6093095}"/>
                  </a:ext>
                </a:extLst>
              </p:cNvPr>
              <p:cNvSpPr/>
              <p:nvPr/>
            </p:nvSpPr>
            <p:spPr>
              <a:xfrm>
                <a:off x="6300192" y="2447989"/>
                <a:ext cx="1418899" cy="737654"/>
              </a:xfrm>
              <a:prstGeom prst="rect">
                <a:avLst/>
              </a:prstGeom>
            </p:spPr>
            <p:txBody>
              <a:bodyPr wrap="non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1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𝑺</m:t>
                      </m:r>
                      <m:r>
                        <a:rPr lang="en-US" sz="21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1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1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1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21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r>
                            <a:rPr lang="en-US" sz="21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21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1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𝒒</m:t>
                          </m:r>
                        </m:den>
                      </m:f>
                      <m:r>
                        <a:rPr lang="en-US" sz="21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ru-RU" sz="2100" b="1" i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497CB3C9-80D6-0443-A1F5-2947F60930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0192" y="2447989"/>
                <a:ext cx="1418899" cy="73765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84666" y="267494"/>
            <a:ext cx="8965475" cy="359715"/>
          </a:xfrm>
          <a:prstGeom prst="rect">
            <a:avLst/>
          </a:prstGeom>
        </p:spPr>
        <p:txBody>
          <a:bodyPr wrap="square" lIns="51435" tIns="25718" rIns="51435" bIns="25718">
            <a:spAutoFit/>
          </a:bodyPr>
          <a:lstStyle/>
          <a:p>
            <a:pPr marL="21892" algn="ctr"/>
            <a:r>
              <a:rPr lang="en-US" sz="2000" b="1" dirty="0" smtClean="0">
                <a:solidFill>
                  <a:schemeClr val="bg1"/>
                </a:solidFill>
                <a:latin typeface="Arial"/>
                <a:cs typeface="Arial"/>
              </a:rPr>
              <a:t>MUSTAQIL BAJARISH UCHUN BERILGAN MASHQLARNI TEKSHIRISH</a:t>
            </a:r>
            <a:endParaRPr lang="en-US" sz="2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52988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="" xmlns:a16="http://schemas.microsoft.com/office/drawing/2014/main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170134" y="897564"/>
                <a:ext cx="8830358" cy="3536690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 rtlCol="0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418-mashq</a:t>
                </a:r>
                <a:r>
                  <a:rPr lang="ru-RU" sz="24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Cheksiz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kamayuvchi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geometrik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progressiya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yig‘indisini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 </a:t>
                </a:r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num>
                      <m:den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den>
                    </m:f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2400" b="1" i="1" dirty="0" err="1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  <a:cs typeface="Arial" panose="020B0604020202020204" pitchFamily="34" charset="0"/>
                      </a:rPr>
                      <m:t>2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dirty="0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 dirty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e>
                      <m:sub>
                        <m:r>
                          <a:rPr lang="ru-RU" sz="2400" b="1" i="1" dirty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sub>
                    </m:sSub>
                    <m:r>
                      <a:rPr lang="en-US" sz="2400" b="1" i="1" dirty="0">
                        <a:solidFill>
                          <a:srgbClr val="00B0F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400" b="1" i="1" dirty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 dirty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e>
                      <m:sub>
                        <m:r>
                          <a:rPr lang="en-US" sz="2400" b="1" i="1" dirty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p>
                      <m:sSupPr>
                        <m:ctrlPr>
                          <a:rPr lang="en-US" sz="2400" b="1" i="1" dirty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1" i="1" dirty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𝒒</m:t>
                        </m:r>
                      </m:e>
                      <m:sup>
                        <m:r>
                          <a:rPr lang="ru-RU" sz="2400" b="1" i="1" dirty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  <m:sSub>
                      <m:sSubPr>
                        <m:ctrlPr>
                          <a:rPr 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b>
                        <m:r>
                          <a:rPr 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ru-RU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ru-RU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ru-RU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ru-RU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9</m:t>
                            </m:r>
                          </m:num>
                          <m:den>
                            <m:r>
                              <a:rPr lang="ru-RU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8</m:t>
                            </m:r>
                          </m:den>
                        </m:f>
                      </m:num>
                      <m:den>
                        <m:sSup>
                          <m:sSupPr>
                            <m:ctrlPr>
                              <a:rPr lang="en-US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4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400" i="1" dirty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ru-RU" sz="2400" i="1">
                                            <a:latin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en-US" sz="2400" i="1" dirty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ru-RU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𝐒</m:t>
                    </m:r>
                    <m:r>
                      <a:rPr lang="en-US" sz="2400" b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24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en-US" sz="2400" b="1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ru-RU" sz="2400" b="1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𝟑</m:t>
                                </m:r>
                              </m:e>
                            </m:rad>
                          </m:num>
                          <m:den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den>
                        </m:f>
                      </m:den>
                    </m:f>
                    <m:r>
                      <a:rPr lang="en-US" sz="2400" b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2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134" y="897564"/>
                <a:ext cx="8830358" cy="3536690"/>
              </a:xfrm>
              <a:prstGeom prst="rect">
                <a:avLst/>
              </a:prstGeom>
              <a:blipFill rotWithShape="1">
                <a:blip r:embed="rId2"/>
                <a:stretch>
                  <a:fillRect l="-1312" t="-15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="" xmlns:a16="http://schemas.microsoft.com/office/drawing/2014/main" id="{497CB3C9-80D6-0443-A1F5-2947F6093095}"/>
                  </a:ext>
                </a:extLst>
              </p:cNvPr>
              <p:cNvSpPr/>
              <p:nvPr/>
            </p:nvSpPr>
            <p:spPr>
              <a:xfrm>
                <a:off x="5868144" y="2571751"/>
                <a:ext cx="1418899" cy="737654"/>
              </a:xfrm>
              <a:prstGeom prst="rect">
                <a:avLst/>
              </a:prstGeom>
            </p:spPr>
            <p:txBody>
              <a:bodyPr wrap="non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100" b="1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𝑺</m:t>
                      </m:r>
                      <m:r>
                        <a:rPr lang="en-US" sz="2100" b="1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1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1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1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21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r>
                            <a:rPr lang="en-US" sz="21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21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1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𝒒</m:t>
                          </m:r>
                        </m:den>
                      </m:f>
                      <m:r>
                        <a:rPr lang="en-US" sz="2100" b="1" i="1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ru-RU" sz="2100" b="1" i="1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497CB3C9-80D6-0443-A1F5-2947F60930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144" y="2571751"/>
                <a:ext cx="1418899" cy="73765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84666" y="267494"/>
            <a:ext cx="8965475" cy="359715"/>
          </a:xfrm>
          <a:prstGeom prst="rect">
            <a:avLst/>
          </a:prstGeom>
        </p:spPr>
        <p:txBody>
          <a:bodyPr wrap="square" lIns="51435" tIns="25718" rIns="51435" bIns="25718">
            <a:spAutoFit/>
          </a:bodyPr>
          <a:lstStyle/>
          <a:p>
            <a:pPr marL="21892" algn="ctr"/>
            <a:r>
              <a:rPr lang="en-US" sz="2000" b="1" dirty="0" smtClean="0">
                <a:solidFill>
                  <a:schemeClr val="bg1"/>
                </a:solidFill>
                <a:latin typeface="Arial"/>
                <a:cs typeface="Arial"/>
              </a:rPr>
              <a:t>MUSTAQIL BAJARISH UCHUN BERILGAN MASHQLARNI TEKSHIRISH</a:t>
            </a:r>
            <a:endParaRPr lang="en-US" sz="2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62209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A550B82D-72C4-EE49-9A7E-D03B50416C63}"/>
              </a:ext>
            </a:extLst>
          </p:cNvPr>
          <p:cNvSpPr txBox="1"/>
          <p:nvPr/>
        </p:nvSpPr>
        <p:spPr>
          <a:xfrm>
            <a:off x="170134" y="897565"/>
            <a:ext cx="8830358" cy="420576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21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r>
              <a:rPr lang="ru-RU" sz="21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tushuvchi</a:t>
            </a:r>
            <a:r>
              <a:rPr lang="en-U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jism</a:t>
            </a:r>
            <a:r>
              <a:rPr lang="en-U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1-sekundda 4,9 m </a:t>
            </a:r>
            <a:r>
              <a:rPr lang="en-US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bosadi</a:t>
            </a:r>
            <a:r>
              <a:rPr lang="en-U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sekundda</a:t>
            </a:r>
            <a:r>
              <a:rPr lang="en-U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oldingisidan</a:t>
            </a:r>
            <a:r>
              <a:rPr lang="en-U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9,8 m </a:t>
            </a:r>
            <a:r>
              <a:rPr lang="en-US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bosadi</a:t>
            </a:r>
            <a:r>
              <a:rPr lang="en-U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Tushayotgan</a:t>
            </a:r>
            <a:r>
              <a:rPr lang="en-U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jism</a:t>
            </a:r>
            <a:r>
              <a:rPr lang="en-U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1-5-sekund </a:t>
            </a:r>
            <a:r>
              <a:rPr lang="en-US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oralig‘ida</a:t>
            </a:r>
            <a:r>
              <a:rPr lang="en-U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100" b="1" i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1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1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r>
              <a:rPr lang="en-US" sz="2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1-sekundda  </a:t>
            </a:r>
            <a:r>
              <a:rPr lang="ru-RU" sz="2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4,9</a:t>
            </a:r>
            <a:r>
              <a:rPr lang="en-US" sz="2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ru-RU" sz="2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US" sz="21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r>
              <a:rPr lang="en-US" sz="2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2-sekundda 4,9 m + </a:t>
            </a:r>
            <a:r>
              <a:rPr lang="en-US" sz="21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9,8 m </a:t>
            </a:r>
            <a:r>
              <a:rPr lang="en-US" sz="2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2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14,7</a:t>
            </a:r>
            <a:r>
              <a:rPr lang="en-US" sz="2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ru-RU" sz="2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US" sz="21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r>
              <a:rPr lang="en-US" sz="2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3-sekundda 14,7 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+ </a:t>
            </a:r>
            <a:r>
              <a:rPr lang="en-US" sz="21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9,8 m 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2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24,5 m, </a:t>
            </a:r>
          </a:p>
          <a:p>
            <a:pPr>
              <a:lnSpc>
                <a:spcPct val="130000"/>
              </a:lnSpc>
            </a:pPr>
            <a:r>
              <a:rPr lang="en-US" sz="2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4-sekundda 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24,5 m </a:t>
            </a:r>
            <a:r>
              <a:rPr lang="en-US" sz="2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21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9,8 m 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2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34,3</a:t>
            </a:r>
            <a:r>
              <a:rPr lang="en-US" sz="2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ru-RU" sz="2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US" sz="21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r>
              <a:rPr lang="en-US" sz="2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5-sekundda </a:t>
            </a:r>
            <a:r>
              <a:rPr lang="ru-RU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34,3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 </a:t>
            </a:r>
            <a:r>
              <a:rPr lang="en-US" sz="2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1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9,8 m 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2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44,1</a:t>
            </a:r>
            <a:r>
              <a:rPr lang="en-US" sz="2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1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r>
              <a:rPr lang="en-US" sz="2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 5 </a:t>
            </a:r>
            <a:r>
              <a:rPr lang="en-US" sz="21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sekundda</a:t>
            </a:r>
            <a:r>
              <a:rPr lang="en-US" sz="2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4,9+14,7+24,5+34,3+44,1=122,5</a:t>
            </a:r>
            <a:r>
              <a:rPr lang="en-US" sz="2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ru-RU" sz="2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1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21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1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1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122,5</a:t>
            </a:r>
            <a:r>
              <a:rPr lang="en-US" sz="21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ru-RU" sz="21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1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0135" y="141480"/>
            <a:ext cx="8965475" cy="605935"/>
          </a:xfrm>
          <a:prstGeom prst="rect">
            <a:avLst/>
          </a:prstGeom>
        </p:spPr>
        <p:txBody>
          <a:bodyPr wrap="square" lIns="51435" tIns="25718" rIns="51435" bIns="25718">
            <a:spAutoFit/>
          </a:bodyPr>
          <a:lstStyle/>
          <a:p>
            <a:pPr marL="21892" algn="ctr"/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Misollar</a:t>
            </a:r>
            <a:r>
              <a:rPr lang="en-US" sz="36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36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40195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="" xmlns:a16="http://schemas.microsoft.com/office/drawing/2014/main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170134" y="897565"/>
                <a:ext cx="8830358" cy="3704027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 rtlCol="0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en-US" sz="21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2-masala</a:t>
                </a:r>
                <a:r>
                  <a:rPr lang="ru-RU" sz="21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Sirk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sektorlaridan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birida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har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keyingi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qatorda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oldingisiga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qaraganda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bittadan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o‘rindiq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ko‘proq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1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agarda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1-qatorda 8 ta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o‘rindiq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qatorlar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22 ta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shu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sektorda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nechta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o‘rindiq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bor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2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US" sz="2100" b="1" i="1" dirty="0" err="1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21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21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1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100" b="1" i="1">
                            <a:solidFill>
                              <a:srgbClr val="0070C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𝒂</m:t>
                        </m:r>
                      </m:e>
                      <m:sub>
                        <m:r>
                          <a:rPr lang="en-US" sz="2100" b="1" i="1">
                            <a:solidFill>
                              <a:srgbClr val="0070C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100" b="1" i="1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100" b="1" i="1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𝟖</m:t>
                    </m:r>
                  </m:oMath>
                </a14:m>
                <a:r>
                  <a:rPr lang="en-US" sz="21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  </a:t>
                </a:r>
                <a14:m>
                  <m:oMath xmlns:m="http://schemas.openxmlformats.org/officeDocument/2006/math">
                    <m:r>
                      <a:rPr lang="en-US" sz="2100" b="1" i="1" dirty="0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𝒅</m:t>
                    </m:r>
                    <m:r>
                      <a:rPr lang="en-US" sz="2100" b="1" i="1" dirty="0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100" b="1" i="1" dirty="0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21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 </a:t>
                </a:r>
                <a14:m>
                  <m:oMath xmlns:m="http://schemas.openxmlformats.org/officeDocument/2006/math">
                    <m:r>
                      <a:rPr lang="en-US" sz="2100" b="1" i="1" dirty="0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100" b="1" i="1" dirty="0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100" b="1" i="1" dirty="0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𝟐𝟐</m:t>
                    </m:r>
                  </m:oMath>
                </a14:m>
                <a:endParaRPr lang="en-US" sz="2100" b="1" i="1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𝒏</m:t>
                          </m:r>
                        </m:sub>
                      </m:sSub>
                      <m:r>
                        <a:rPr lang="en-US" sz="2100" b="1" i="1" smtClean="0">
                          <a:solidFill>
                            <a:srgbClr val="002060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𝟐</m:t>
                          </m:r>
                          <m:sSub>
                            <m:sSubPr>
                              <m:ctrlPr>
                                <a:rPr lang="en-US" sz="21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100" b="1" i="1">
                                  <a:solidFill>
                                    <a:srgbClr val="002060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100" b="1" i="1">
                                  <a:solidFill>
                                    <a:srgbClr val="002060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𝒅</m:t>
                          </m:r>
                          <m: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𝒏</m:t>
                          </m:r>
                          <m: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)</m:t>
                          </m:r>
                        </m:num>
                        <m:den>
                          <m: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2100" b="1" i="1" smtClean="0">
                          <a:solidFill>
                            <a:srgbClr val="00206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𝒏</m:t>
                      </m:r>
                      <m:r>
                        <a:rPr lang="en-US" sz="2100" b="1" i="1" smtClean="0">
                          <a:solidFill>
                            <a:srgbClr val="002060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𝟖</m:t>
                          </m:r>
                          <m: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𝟐𝟐</m:t>
                          </m:r>
                          <m: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)</m:t>
                          </m:r>
                        </m:num>
                        <m:den>
                          <m: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21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1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𝟐𝟐</m:t>
                      </m:r>
                      <m:r>
                        <a:rPr lang="en-US" sz="21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1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𝟑𝟕</m:t>
                      </m:r>
                      <m:r>
                        <a:rPr lang="en-US" sz="21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1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𝟏𝟏</m:t>
                      </m:r>
                      <m:r>
                        <a:rPr lang="en-US" sz="21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1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𝟒𝟎𝟕</m:t>
                      </m:r>
                    </m:oMath>
                  </m:oMathPara>
                </a14:m>
                <a:endParaRPr lang="en-US" sz="2100" b="1" i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r">
                  <a:lnSpc>
                    <a:spcPct val="150000"/>
                  </a:lnSpc>
                </a:pPr>
                <a:r>
                  <a:rPr lang="en-US" sz="2100" b="1" i="1" dirty="0" err="1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2100" b="1" i="1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2100" b="1" i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407 ta </a:t>
                </a:r>
                <a:r>
                  <a:rPr lang="en-US" sz="2100" b="1" i="1" dirty="0" err="1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o‘rindiq</a:t>
                </a:r>
                <a:r>
                  <a:rPr lang="en-US" sz="2100" b="1" i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b="1" i="1" dirty="0" err="1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mavjud</a:t>
                </a:r>
                <a:endParaRPr lang="ru-RU" sz="2100" b="1" i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134" y="897565"/>
                <a:ext cx="8830358" cy="3704027"/>
              </a:xfrm>
              <a:prstGeom prst="rect">
                <a:avLst/>
              </a:prstGeom>
              <a:blipFill rotWithShape="1">
                <a:blip r:embed="rId2"/>
                <a:stretch>
                  <a:fillRect r="-1174" b="-8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170135" y="141480"/>
            <a:ext cx="8965475" cy="605935"/>
          </a:xfrm>
          <a:prstGeom prst="rect">
            <a:avLst/>
          </a:prstGeom>
        </p:spPr>
        <p:txBody>
          <a:bodyPr wrap="square" lIns="51435" tIns="25718" rIns="51435" bIns="25718">
            <a:spAutoFit/>
          </a:bodyPr>
          <a:lstStyle/>
          <a:p>
            <a:pPr marL="21892" algn="ctr"/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Misollar</a:t>
            </a:r>
            <a:r>
              <a:rPr lang="en-US" sz="36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36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86200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="" xmlns:a16="http://schemas.microsoft.com/office/drawing/2014/main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170134" y="897565"/>
                <a:ext cx="8830358" cy="3685561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 rtlCol="0">
                <a:spAutoFit/>
              </a:bodyPr>
              <a:lstStyle/>
              <a:p>
                <a:pPr algn="ctr"/>
                <a:r>
                  <a:rPr lang="en-US" sz="21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3-masala</a:t>
                </a:r>
                <a:r>
                  <a:rPr lang="ru-RU" sz="21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Sayyohlar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daryo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bo‘ylab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140 km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yurishni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rejalashtirdilar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Birinchi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kuni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5 km,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har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keyingi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kun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undan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oldingi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kunga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nisbatan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2 km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ko‘proq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yurishadigan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ular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sayohatda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necha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kun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bo‘lishadi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2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100" b="1" i="1" dirty="0" err="1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21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</a:p>
              <a:p>
                <a:pPr algn="ctr"/>
                <a:r>
                  <a:rPr lang="en-US" sz="21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1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100" b="1" i="1" smtClean="0">
                            <a:solidFill>
                              <a:srgbClr val="0070C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2100" b="1" i="1">
                            <a:solidFill>
                              <a:srgbClr val="0070C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𝒂</m:t>
                        </m:r>
                      </m:e>
                      <m:sub>
                        <m:r>
                          <a:rPr lang="en-US" sz="2100" b="1" i="1">
                            <a:solidFill>
                              <a:srgbClr val="0070C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100" b="1" i="1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1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𝟓</m:t>
                    </m:r>
                  </m:oMath>
                </a14:m>
                <a:r>
                  <a:rPr lang="en-US" sz="21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  </a:t>
                </a:r>
                <a14:m>
                  <m:oMath xmlns:m="http://schemas.openxmlformats.org/officeDocument/2006/math">
                    <m:r>
                      <a:rPr lang="en-US" sz="2100" b="1" i="1" dirty="0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𝒅</m:t>
                    </m:r>
                    <m:r>
                      <a:rPr lang="en-US" sz="2100" b="1" i="1" dirty="0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100" b="1" i="1" dirty="0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r>
                  <a:rPr lang="en-US" sz="21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1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100" b="1" i="1">
                            <a:solidFill>
                              <a:srgbClr val="00206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𝑺</m:t>
                        </m:r>
                      </m:e>
                      <m:sub>
                        <m:r>
                          <a:rPr lang="en-US" sz="2100" b="1" i="1">
                            <a:solidFill>
                              <a:srgbClr val="00206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𝒏</m:t>
                        </m:r>
                      </m:sub>
                    </m:sSub>
                    <m:r>
                      <a:rPr lang="en-US" sz="2100" b="1" i="1" dirty="0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100" b="1" i="1" dirty="0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𝟏𝟒𝟎</m:t>
                    </m:r>
                    <m:r>
                      <a:rPr lang="en-US" sz="2100" b="1" i="1" dirty="0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             </m:t>
                    </m:r>
                    <m:sSub>
                      <m:sSubPr>
                        <m:ctrlPr>
                          <a:rPr lang="en-US" sz="21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1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𝑺</m:t>
                        </m:r>
                      </m:e>
                      <m:sub>
                        <m:r>
                          <a:rPr lang="en-US" sz="21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𝒏</m:t>
                        </m:r>
                      </m:sub>
                    </m:sSub>
                    <m:r>
                      <a:rPr lang="en-US" sz="2100" b="1" i="1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1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1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  <m:sSub>
                          <m:sSubPr>
                            <m:ctrlPr>
                              <a:rPr lang="en-US" sz="21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100" b="1" i="1">
                                <a:solidFill>
                                  <a:srgbClr val="00206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n-US" sz="2100" b="1" i="1">
                                <a:solidFill>
                                  <a:srgbClr val="00206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sz="21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21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𝒅</m:t>
                        </m:r>
                        <m:r>
                          <a:rPr lang="en-US" sz="21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21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𝒏</m:t>
                        </m:r>
                        <m:r>
                          <a:rPr lang="en-US" sz="21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1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21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)</m:t>
                        </m:r>
                      </m:num>
                      <m:den>
                        <m:r>
                          <a:rPr lang="en-US" sz="21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sz="2100" b="1" i="1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𝒏</m:t>
                    </m:r>
                  </m:oMath>
                </a14:m>
                <a:endParaRPr lang="en-US" sz="2100" b="1" i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100" b="1" i="1" smtClean="0">
                          <a:solidFill>
                            <a:srgbClr val="00206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𝟏𝟒𝟎</m:t>
                      </m:r>
                      <m:r>
                        <a:rPr lang="en-US" sz="2100" b="1" i="1">
                          <a:solidFill>
                            <a:srgbClr val="002060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1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𝟏𝟎</m:t>
                          </m:r>
                          <m:r>
                            <a:rPr lang="en-US" sz="21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21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sz="21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𝒏</m:t>
                          </m:r>
                          <m:r>
                            <a:rPr lang="en-US" sz="21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1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21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)</m:t>
                          </m:r>
                        </m:num>
                        <m:den>
                          <m:r>
                            <a:rPr lang="en-US" sz="21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2100" b="1" i="1">
                          <a:solidFill>
                            <a:srgbClr val="00206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𝒏</m:t>
                      </m:r>
                    </m:oMath>
                  </m:oMathPara>
                </a14:m>
                <a:endParaRPr lang="en-US" sz="21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100" b="1" i="1">
                          <a:solidFill>
                            <a:srgbClr val="00206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𝟏𝟒𝟎</m:t>
                      </m:r>
                      <m:r>
                        <a:rPr lang="en-US" sz="2100" b="1" i="1">
                          <a:solidFill>
                            <a:srgbClr val="002060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100" b="1" i="1" smtClean="0">
                          <a:solidFill>
                            <a:srgbClr val="00206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2100" b="1" i="1" smtClean="0">
                          <a:solidFill>
                            <a:srgbClr val="00206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𝒏</m:t>
                      </m:r>
                      <m:r>
                        <a:rPr lang="en-US" sz="2100" b="1" i="1" smtClean="0">
                          <a:solidFill>
                            <a:srgbClr val="002060"/>
                          </a:solidFill>
                          <a:latin typeface="Cambria Math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𝒏</m:t>
                          </m:r>
                        </m:e>
                        <m:sup>
                          <m: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100" b="1" i="1" smtClean="0">
                          <a:solidFill>
                            <a:srgbClr val="002060"/>
                          </a:solidFill>
                          <a:latin typeface="Cambria Math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2100" b="1" i="1" smtClean="0">
                          <a:solidFill>
                            <a:srgbClr val="00206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𝒏</m:t>
                      </m:r>
                    </m:oMath>
                  </m:oMathPara>
                </a14:m>
                <a:endParaRPr lang="en-US" sz="2100" b="1" i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20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1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100" b="1" i="1">
                            <a:solidFill>
                              <a:srgbClr val="0070C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𝒏</m:t>
                        </m:r>
                      </m:e>
                      <m:sup>
                        <m:r>
                          <a:rPr lang="en-US" sz="2100" b="1" i="1">
                            <a:solidFill>
                              <a:srgbClr val="0070C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21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sz="21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21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1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1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𝟏𝟒𝟎</m:t>
                    </m:r>
                    <m:r>
                      <a:rPr lang="en-US" sz="21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1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sz="21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1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100" b="1" i="1">
                            <a:solidFill>
                              <a:srgbClr val="FF000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2100" b="1" i="1" smtClean="0">
                            <a:solidFill>
                              <a:srgbClr val="FF000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𝒏</m:t>
                        </m:r>
                      </m:e>
                      <m:sub>
                        <m:r>
                          <a:rPr lang="en-US" sz="2100" b="1" i="1">
                            <a:solidFill>
                              <a:srgbClr val="FF000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100" b="1" i="1">
                        <a:solidFill>
                          <a:srgbClr val="FF000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100" b="1" i="1" smtClean="0">
                        <a:solidFill>
                          <a:srgbClr val="FF0000"/>
                        </a:solidFill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100" b="1" i="1" smtClean="0">
                        <a:solidFill>
                          <a:srgbClr val="FF0000"/>
                        </a:solidFill>
                        <a:latin typeface="Cambria Math"/>
                        <a:cs typeface="Arial" panose="020B0604020202020204" pitchFamily="34" charset="0"/>
                      </a:rPr>
                      <m:t>𝟏𝟒</m:t>
                    </m:r>
                  </m:oMath>
                </a14:m>
                <a:r>
                  <a:rPr lang="en-US" sz="2100" b="1" i="1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1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100" b="1" i="1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2100" b="1" i="1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𝒏</m:t>
                        </m:r>
                      </m:e>
                      <m:sub>
                        <m:r>
                          <a:rPr lang="en-US" sz="2100" b="1" i="1" smtClean="0">
                            <a:solidFill>
                              <a:srgbClr val="7030A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2100" b="1" i="1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100" b="1" i="1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𝟏𝟎</m:t>
                    </m:r>
                  </m:oMath>
                </a14:m>
                <a:r>
                  <a:rPr lang="en-US" sz="21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1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134" y="897565"/>
                <a:ext cx="8830358" cy="3685561"/>
              </a:xfrm>
              <a:prstGeom prst="rect">
                <a:avLst/>
              </a:prstGeom>
              <a:blipFill rotWithShape="1">
                <a:blip r:embed="rId2"/>
                <a:stretch>
                  <a:fillRect l="-1036" t="-1322" b="-13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170135" y="141480"/>
            <a:ext cx="8965475" cy="605935"/>
          </a:xfrm>
          <a:prstGeom prst="rect">
            <a:avLst/>
          </a:prstGeom>
        </p:spPr>
        <p:txBody>
          <a:bodyPr wrap="square" lIns="51435" tIns="25718" rIns="51435" bIns="25718">
            <a:spAutoFit/>
          </a:bodyPr>
          <a:lstStyle/>
          <a:p>
            <a:pPr marL="21892" algn="ctr"/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Misollar</a:t>
            </a:r>
            <a:r>
              <a:rPr lang="en-US" sz="36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36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32240" y="4426924"/>
            <a:ext cx="197971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kun</a:t>
            </a:r>
            <a:endParaRPr lang="ru-RU" sz="2000" b="1" i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63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="" xmlns:a16="http://schemas.microsoft.com/office/drawing/2014/main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170134" y="897565"/>
                <a:ext cx="8830358" cy="4009687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 rtlCol="0">
                <a:spAutoFit/>
              </a:bodyPr>
              <a:lstStyle/>
              <a:p>
                <a:pPr algn="ctr"/>
                <a:r>
                  <a:rPr lang="en-US" sz="21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4-masala</a:t>
                </a:r>
                <a:r>
                  <a:rPr lang="ru-RU" sz="21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Shilliqurt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daraxtga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chiqayapti</a:t>
                </a:r>
                <a:r>
                  <a:rPr lang="ru-RU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Dastlabki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daqiqada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30 </a:t>
                </a:r>
                <a:r>
                  <a:rPr lang="ru-RU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с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r>
                  <a:rPr lang="ru-RU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keyingi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daqiqalardan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boshlab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avvalgisidan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 с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r>
                  <a:rPr lang="ru-RU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ko‘p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masofani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bosib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o‘tadi</a:t>
                </a:r>
                <a:r>
                  <a:rPr lang="ru-RU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Qancha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vaqtda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u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uzunligi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5,25 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daraxtni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uchiga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chiqib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oladi</a:t>
                </a:r>
                <a:r>
                  <a:rPr lang="en-US" sz="21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21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harakat</a:t>
                </a:r>
                <a:r>
                  <a:rPr lang="en-US" sz="21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daraxtning</a:t>
                </a:r>
                <a:r>
                  <a:rPr lang="en-US" sz="21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asosidan</a:t>
                </a:r>
                <a:r>
                  <a:rPr lang="en-US" sz="21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boshlangan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)?</a:t>
                </a:r>
                <a:endParaRPr lang="ru-RU" sz="2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2100" b="1" i="1" dirty="0" err="1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21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1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1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100" b="1" i="1" baseline="-25000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ru-RU" sz="21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=</m:t>
                    </m:r>
                    <m:r>
                      <a:rPr lang="ru-RU" sz="21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𝟑𝟎</m:t>
                    </m:r>
                    <m:r>
                      <a:rPr lang="ru-RU" sz="21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</m:t>
                    </m:r>
                    <m:r>
                      <a:rPr lang="en-US" sz="21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𝒅</m:t>
                    </m:r>
                    <m:r>
                      <a:rPr lang="ru-RU" sz="21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1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ru-RU" sz="21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  </m:t>
                    </m:r>
                    <m:r>
                      <a:rPr lang="en-US" sz="21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𝑺</m:t>
                    </m:r>
                    <m:r>
                      <a:rPr lang="en-US" sz="2100" b="1" i="1" baseline="-25000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ru-RU" sz="21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</m:t>
                    </m:r>
                    <m:r>
                      <a:rPr lang="ru-RU" sz="21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𝟓𝟐𝟓</m:t>
                    </m:r>
                    <m:r>
                      <a:rPr lang="ru-RU" sz="21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 </m:t>
                    </m:r>
                    <m:r>
                      <a:rPr lang="en-US" sz="21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1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  <m:r>
                      <a:rPr lang="ru-RU" sz="21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ru-RU" sz="21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1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buFont typeface="Wingdings 3" pitchFamily="18" charset="2"/>
                  <a:buNone/>
                </a:pPr>
                <a14:m>
                  <m:oMath xmlns:m="http://schemas.openxmlformats.org/officeDocument/2006/math">
                    <m:r>
                      <a:rPr lang="en-US" sz="2100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100" i="1" baseline="-25000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ru-RU" sz="2100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</m:t>
                    </m:r>
                    <m:d>
                      <m:dPr>
                        <m:ctrlPr>
                          <a:rPr lang="ru-RU" sz="2100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2100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100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lang="en-US" sz="2100" i="1" baseline="-25000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ru-RU" sz="2100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 </m:t>
                        </m:r>
                        <m:r>
                          <a:rPr lang="en-US" sz="2100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  <m:r>
                          <a:rPr lang="ru-RU" sz="2100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d>
                          <m:dPr>
                            <m:ctrlPr>
                              <a:rPr lang="ru-RU" sz="2100" i="1" dirty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2100" i="1" dirty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  <m:r>
                              <a:rPr lang="ru-RU" sz="2100" i="1" dirty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−1</m:t>
                            </m:r>
                          </m:e>
                        </m:d>
                      </m:e>
                    </m:d>
                    <m:r>
                      <a:rPr lang="en-US" sz="2100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ru-RU" sz="2100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:2;     </m:t>
                    </m:r>
                  </m:oMath>
                </a14:m>
                <a:r>
                  <a:rPr lang="ru-RU" sz="2100" i="1" dirty="0">
                    <a:solidFill>
                      <a:srgbClr val="002060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100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525= </m:t>
                    </m:r>
                    <m:d>
                      <m:dPr>
                        <m:ctrlPr>
                          <a:rPr lang="ru-RU" sz="2100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2100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l-GR" sz="2100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·</m:t>
                        </m:r>
                        <m:r>
                          <a:rPr lang="ru-RU" sz="2100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30+ 5 </m:t>
                        </m:r>
                        <m:d>
                          <m:dPr>
                            <m:ctrlPr>
                              <a:rPr lang="ru-RU" sz="2100" i="1" dirty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2100" i="1" dirty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  <m:r>
                              <a:rPr lang="ru-RU" sz="2100" i="1" dirty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−1</m:t>
                            </m:r>
                          </m:e>
                        </m:d>
                      </m:e>
                    </m:d>
                    <m:r>
                      <a:rPr lang="en-US" sz="2100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ru-RU" sz="2100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:2;</m:t>
                    </m:r>
                  </m:oMath>
                </a14:m>
                <a:r>
                  <a:rPr lang="ru-RU" sz="2100" i="1" dirty="0">
                    <a:solidFill>
                      <a:srgbClr val="002060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  <a:buFont typeface="Wingdings 3" pitchFamily="18" charset="2"/>
                  <a:buNone/>
                </a:pPr>
                <a14:m>
                  <m:oMath xmlns:m="http://schemas.openxmlformats.org/officeDocument/2006/math">
                    <m:r>
                      <a:rPr lang="ru-RU" sz="2100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1050= (60+ 5 (</m:t>
                    </m:r>
                    <m:r>
                      <a:rPr lang="en-US" sz="2100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ru-RU" sz="2100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−1))</m:t>
                    </m:r>
                    <m:r>
                      <a:rPr lang="en-US" sz="2100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ru-RU" sz="2100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ru-RU" sz="21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ru-RU" sz="2100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1050= 55 </m:t>
                    </m:r>
                    <m:r>
                      <a:rPr lang="en-US" sz="2100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ru-RU" sz="2100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+ 5</m:t>
                    </m:r>
                    <m:r>
                      <a:rPr lang="en-US" sz="2100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ru-RU" sz="2100" i="1" baseline="30000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ru-RU" sz="2100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        </m:t>
                    </m:r>
                  </m:oMath>
                </a14:m>
                <a:r>
                  <a:rPr lang="ru-RU" sz="21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  <a:buFont typeface="Wingdings 3" pitchFamily="18" charset="2"/>
                  <a:buNone/>
                </a:pPr>
                <a14:m>
                  <m:oMath xmlns:m="http://schemas.openxmlformats.org/officeDocument/2006/math">
                    <m:r>
                      <a:rPr lang="en-US" sz="2100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ru-RU" sz="2100" i="1" baseline="30000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ru-RU" sz="2100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+11 </m:t>
                    </m:r>
                    <m:r>
                      <a:rPr lang="en-US" sz="2100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ru-RU" sz="2100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−210=0,      </m:t>
                    </m:r>
                    <m:r>
                      <a:rPr lang="en-US" sz="21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ru-RU" sz="2100" b="1" i="1" baseline="-250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ru-RU" sz="21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>
                      <a:rPr lang="ru-RU" sz="21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𝟐𝟏</m:t>
                    </m:r>
                    <m:r>
                      <a:rPr lang="ru-RU" sz="21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</m:t>
                    </m:r>
                    <m:r>
                      <a:rPr lang="en-US" sz="21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ru-RU" sz="2100" b="1" i="1" baseline="-25000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ru-RU" sz="21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1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</m:t>
                    </m:r>
                    <m:r>
                      <a:rPr lang="ru-RU" sz="21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(</m:t>
                    </m:r>
                    <m:r>
                      <a:rPr lang="en-US" sz="21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1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  <m:r>
                      <a:rPr lang="ru-RU" sz="21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ru-RU" sz="2100" b="1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ru-RU" sz="21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r">
                  <a:buFont typeface="Wingdings 3" pitchFamily="18" charset="2"/>
                  <a:buNone/>
                </a:pPr>
                <a:r>
                  <a:rPr lang="en-US" sz="2100" b="1" i="1" dirty="0" err="1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2100" b="1" i="1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2100" b="1" i="1" dirty="0" smtClean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10 </a:t>
                </a:r>
                <a:r>
                  <a:rPr lang="en-US" sz="21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daqiqada</a:t>
                </a:r>
                <a:endParaRPr lang="ru-RU" sz="2100" b="1" i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134" y="897565"/>
                <a:ext cx="8830358" cy="4009687"/>
              </a:xfrm>
              <a:prstGeom prst="rect">
                <a:avLst/>
              </a:prstGeom>
              <a:blipFill rotWithShape="0">
                <a:blip r:embed="rId2"/>
                <a:stretch>
                  <a:fillRect l="-345" t="-1216" r="-1105" b="-22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170135" y="141480"/>
            <a:ext cx="8965475" cy="605935"/>
          </a:xfrm>
          <a:prstGeom prst="rect">
            <a:avLst/>
          </a:prstGeom>
        </p:spPr>
        <p:txBody>
          <a:bodyPr wrap="square" lIns="51435" tIns="25718" rIns="51435" bIns="25718">
            <a:spAutoFit/>
          </a:bodyPr>
          <a:lstStyle/>
          <a:p>
            <a:pPr marL="21892" algn="ctr"/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Misollar</a:t>
            </a:r>
            <a:r>
              <a:rPr lang="en-US" sz="36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36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79268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379" y="2859782"/>
            <a:ext cx="3601243" cy="1996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17">
            <a:extLst>
              <a:ext uri="{FF2B5EF4-FFF2-40B4-BE49-F238E27FC236}">
                <a16:creationId xmlns=""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359532" y="195486"/>
            <a:ext cx="8478942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685784"/>
            <a:r>
              <a:rPr lang="en-US" sz="3600" b="1" kern="0" dirty="0" err="1" smtClean="0"/>
              <a:t>Mustaqil</a:t>
            </a:r>
            <a:r>
              <a:rPr lang="en-US" sz="3600" b="1" kern="0" dirty="0" smtClean="0"/>
              <a:t> </a:t>
            </a:r>
            <a:r>
              <a:rPr lang="en-US" sz="3600" b="1" kern="0" dirty="0" err="1"/>
              <a:t>bajarish</a:t>
            </a:r>
            <a:r>
              <a:rPr lang="en-US" sz="3600" b="1" kern="0" dirty="0"/>
              <a:t> </a:t>
            </a:r>
            <a:r>
              <a:rPr lang="en-US" sz="3600" b="1" kern="0" dirty="0" err="1"/>
              <a:t>uchun</a:t>
            </a:r>
            <a:r>
              <a:rPr lang="en-US" sz="3600" b="1" kern="0" dirty="0"/>
              <a:t> </a:t>
            </a:r>
            <a:r>
              <a:rPr lang="en-US" sz="3600" b="1" kern="0" dirty="0" err="1" smtClean="0"/>
              <a:t>topshiriqlar</a:t>
            </a:r>
            <a:endParaRPr lang="ru-RU" sz="36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223630" y="1275606"/>
            <a:ext cx="6734713" cy="800495"/>
          </a:xfrm>
          <a:prstGeom prst="rect">
            <a:avLst/>
          </a:prstGeom>
        </p:spPr>
        <p:txBody>
          <a:bodyPr vert="horz" lIns="61232" tIns="30617" rIns="61232" bIns="30617" rtlCol="0">
            <a:normAutofit/>
          </a:bodyPr>
          <a:lstStyle/>
          <a:p>
            <a:r>
              <a:rPr lang="en-US" b="1" dirty="0"/>
              <a:t> </a:t>
            </a:r>
            <a:r>
              <a:rPr lang="en-US" b="1" i="1" dirty="0"/>
              <a:t> </a:t>
            </a:r>
            <a:r>
              <a:rPr lang="en-US" b="1" dirty="0"/>
              <a:t> </a:t>
            </a:r>
          </a:p>
          <a:p>
            <a:endParaRPr lang="en-US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9532" y="1059582"/>
            <a:ext cx="8316924" cy="154657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184-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sahifasidagi  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masalaning 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tartibdagi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misolini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92784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126" name="object 4"/>
          <p:cNvSpPr txBox="1">
            <a:spLocks/>
          </p:cNvSpPr>
          <p:nvPr/>
        </p:nvSpPr>
        <p:spPr>
          <a:xfrm>
            <a:off x="-15469" y="74709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827584" y="1998542"/>
                <a:ext cx="17572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1998542"/>
                <a:ext cx="1757211" cy="52322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116708" y="915566"/>
                <a:ext cx="8859862" cy="9310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800" b="1" i="1" dirty="0" smtClean="0">
                    <a:solidFill>
                      <a:srgbClr val="00B050"/>
                    </a:solidFill>
                  </a:rPr>
                  <a:t>1-misol.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Teng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yonli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uchidagi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burchagining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kotangensi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i="1">
                            <a:latin typeface="Cambria Math"/>
                          </a:rPr>
                          <m:t>15</m:t>
                        </m:r>
                      </m:e>
                    </m:rad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Shu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burchakning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sinusini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2400" b="1" i="1" dirty="0" smtClean="0">
                    <a:solidFill>
                      <a:srgbClr val="00B050"/>
                    </a:solidFill>
                  </a:rPr>
                  <a:t>  </a:t>
                </a:r>
                <a:endParaRPr lang="ru-RU" sz="2800" b="1" i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708" y="915566"/>
                <a:ext cx="8859862" cy="931089"/>
              </a:xfrm>
              <a:prstGeom prst="rect">
                <a:avLst/>
              </a:prstGeom>
              <a:blipFill rotWithShape="1">
                <a:blip r:embed="rId3"/>
                <a:stretch>
                  <a:fillRect t="-5882" b="-130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Равнобедренный треугольник 12"/>
          <p:cNvSpPr/>
          <p:nvPr/>
        </p:nvSpPr>
        <p:spPr>
          <a:xfrm>
            <a:off x="6351528" y="2590884"/>
            <a:ext cx="2160240" cy="2399927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7134806" y="2898999"/>
                <a:ext cx="524415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ru-RU" sz="20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4806" y="2898999"/>
                <a:ext cx="524415" cy="40011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Дуга 3"/>
          <p:cNvSpPr/>
          <p:nvPr/>
        </p:nvSpPr>
        <p:spPr>
          <a:xfrm rot="1812891" flipV="1">
            <a:off x="7213004" y="2660756"/>
            <a:ext cx="368018" cy="272481"/>
          </a:xfrm>
          <a:prstGeom prst="arc">
            <a:avLst>
              <a:gd name="adj1" fmla="val 16341716"/>
              <a:gd name="adj2" fmla="val 46812"/>
            </a:avLst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Прямоугольник 15"/>
              <p:cNvSpPr/>
              <p:nvPr/>
            </p:nvSpPr>
            <p:spPr>
              <a:xfrm>
                <a:off x="171591" y="2734930"/>
                <a:ext cx="1569340" cy="4426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𝑐𝑡𝑔</m:t>
                      </m:r>
                      <m:r>
                        <a:rPr lang="en-US" sz="200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  <m:t>15</m:t>
                          </m:r>
                        </m:e>
                      </m:rad>
                    </m:oMath>
                  </m:oMathPara>
                </a14:m>
                <a:endParaRPr lang="ru-RU" sz="2000" dirty="0"/>
              </a:p>
            </p:txBody>
          </p:sp>
        </mc:Choice>
        <mc:Fallback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591" y="2734930"/>
                <a:ext cx="1569340" cy="442685"/>
              </a:xfrm>
              <a:prstGeom prst="rect">
                <a:avLst/>
              </a:prstGeom>
              <a:blipFill rotWithShape="0">
                <a:blip r:embed="rId5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2073181" y="2590884"/>
                <a:ext cx="2426113" cy="7244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𝒔𝒊𝒏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𝒄</m:t>
                              </m:r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𝒕𝒈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3181" y="2590884"/>
                <a:ext cx="2426113" cy="72449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155206" y="3314275"/>
                <a:ext cx="4019627" cy="7244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𝑠𝑖𝑛</m:t>
                          </m:r>
                        </m:e>
                        <m:sup>
                          <m:r>
                            <a:rPr lang="en-US" sz="20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000" b="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000" b="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𝑐</m:t>
                          </m:r>
                          <m:sSup>
                            <m:sSupPr>
                              <m:ctrlPr>
                                <a:rPr 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𝑡𝑔</m:t>
                              </m:r>
                            </m:e>
                            <m:sup>
                              <m:r>
                                <a:rPr lang="en-US" sz="2000" b="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000" b="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+1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15+1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16</m:t>
                          </m:r>
                        </m:den>
                      </m:f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206" y="3314275"/>
                <a:ext cx="4019627" cy="72449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Прямоугольник 55"/>
              <p:cNvSpPr/>
              <p:nvPr/>
            </p:nvSpPr>
            <p:spPr>
              <a:xfrm>
                <a:off x="218677" y="4062569"/>
                <a:ext cx="2130904" cy="10016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20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𝟏𝟔</m:t>
                              </m:r>
                            </m:den>
                          </m:f>
                        </m:e>
                      </m:rad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20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56" name="Прямоугольник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677" y="4062569"/>
                <a:ext cx="2130904" cy="1001684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9256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13" grpId="0" animBg="1"/>
      <p:bldP spid="3" grpId="0"/>
      <p:bldP spid="4" grpId="0" animBg="1"/>
      <p:bldP spid="16" grpId="0"/>
      <p:bldP spid="17" grpId="0"/>
      <p:bldP spid="18" grpId="0"/>
      <p:bldP spid="5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3108" y="2703"/>
            <a:ext cx="915710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26528" y="2155696"/>
            <a:ext cx="5474059" cy="2484572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 algn="ctr">
              <a:spcAft>
                <a:spcPts val="1200"/>
              </a:spcAft>
            </a:pPr>
            <a:r>
              <a:rPr lang="en-US" sz="4000" b="1" dirty="0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lang="en-US" sz="40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20131" algn="ctr">
              <a:lnSpc>
                <a:spcPts val="4431"/>
              </a:lnSpc>
            </a:pP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Amaliy-tadbiqiy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fanlararo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masalalar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yechish</a:t>
            </a:r>
            <a:endParaRPr lang="en-US" sz="4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15481" y="2074511"/>
            <a:ext cx="411047" cy="66622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876257" y="361576"/>
            <a:ext cx="1536477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876257" y="361576"/>
            <a:ext cx="153647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989514" y="485239"/>
            <a:ext cx="136815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=""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=""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=""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=""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=""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19" y="2427733"/>
            <a:ext cx="2706973" cy="22204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15481" y="2938606"/>
            <a:ext cx="411047" cy="170166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</p:spTree>
    <p:extLst>
      <p:ext uri="{BB962C8B-B14F-4D97-AF65-F5344CB8AC3E}">
        <p14:creationId xmlns:p14="http://schemas.microsoft.com/office/powerpoint/2010/main" val="4156790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="" xmlns:a16="http://schemas.microsoft.com/office/drawing/2014/main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170134" y="897565"/>
                <a:ext cx="8830358" cy="3704027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 rtlCol="0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en-US" sz="21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2-masala(184-bet)</a:t>
                </a:r>
                <a:r>
                  <a:rPr lang="ru-RU" sz="21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Sirk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sektorlaridan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birida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har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keyingi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qatorda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oldingisiga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qaraganda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bittadan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o‘rindiq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ko‘proq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1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agarda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1-qatorda 10 ta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o‘rindiq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qatorlar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21 ta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shu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sektorda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nechta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o‘rindiq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bor</a:t>
                </a:r>
                <a:r>
                  <a:rPr lang="en-US" sz="21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2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US" sz="2100" b="1" i="1" dirty="0" err="1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21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21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1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100" b="1" i="1">
                            <a:solidFill>
                              <a:srgbClr val="0070C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𝒂</m:t>
                        </m:r>
                      </m:e>
                      <m:sub>
                        <m:r>
                          <a:rPr lang="en-US" sz="2100" b="1" i="1">
                            <a:solidFill>
                              <a:srgbClr val="0070C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100" b="1" i="1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1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𝟏𝟎</m:t>
                    </m:r>
                  </m:oMath>
                </a14:m>
                <a:r>
                  <a:rPr lang="en-US" sz="21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  </a:t>
                </a:r>
                <a14:m>
                  <m:oMath xmlns:m="http://schemas.openxmlformats.org/officeDocument/2006/math">
                    <m:r>
                      <a:rPr lang="en-US" sz="2100" b="1" i="1" dirty="0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𝒅</m:t>
                    </m:r>
                    <m:r>
                      <a:rPr lang="en-US" sz="2100" b="1" i="1" dirty="0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100" b="1" i="1" dirty="0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21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 </a:t>
                </a:r>
                <a14:m>
                  <m:oMath xmlns:m="http://schemas.openxmlformats.org/officeDocument/2006/math">
                    <m:r>
                      <a:rPr lang="en-US" sz="2100" b="1" i="1" dirty="0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100" b="1" i="1" dirty="0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100" b="1" i="1" dirty="0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𝟐𝟏</m:t>
                    </m:r>
                  </m:oMath>
                </a14:m>
                <a:endParaRPr lang="en-US" sz="2100" b="1" i="1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𝒏</m:t>
                          </m:r>
                        </m:sub>
                      </m:sSub>
                      <m:r>
                        <a:rPr lang="en-US" sz="2100" b="1" i="1" smtClean="0">
                          <a:solidFill>
                            <a:srgbClr val="002060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𝟐</m:t>
                          </m:r>
                          <m:sSub>
                            <m:sSubPr>
                              <m:ctrlPr>
                                <a:rPr lang="en-US" sz="21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100" b="1" i="1">
                                  <a:solidFill>
                                    <a:srgbClr val="002060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100" b="1" i="1">
                                  <a:solidFill>
                                    <a:srgbClr val="002060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𝒅</m:t>
                          </m:r>
                          <m: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𝒏</m:t>
                          </m:r>
                          <m: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)</m:t>
                          </m:r>
                        </m:num>
                        <m:den>
                          <m: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2100" b="1" i="1" smtClean="0">
                          <a:solidFill>
                            <a:srgbClr val="00206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𝒏</m:t>
                      </m:r>
                      <m:r>
                        <a:rPr lang="en-US" sz="2100" b="1" i="1" smtClean="0">
                          <a:solidFill>
                            <a:srgbClr val="002060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𝟏𝟎</m:t>
                          </m:r>
                          <m: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𝟐𝟏</m:t>
                          </m:r>
                          <m: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)</m:t>
                          </m:r>
                        </m:num>
                        <m:den>
                          <m: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21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1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𝟐𝟏</m:t>
                      </m:r>
                      <m:r>
                        <a:rPr lang="en-US" sz="21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1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𝟐𝟎</m:t>
                      </m:r>
                      <m:r>
                        <a:rPr lang="en-US" sz="21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1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𝟐𝟏</m:t>
                      </m:r>
                      <m:r>
                        <a:rPr lang="en-US" sz="21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1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𝟒𝟐𝟎</m:t>
                      </m:r>
                    </m:oMath>
                  </m:oMathPara>
                </a14:m>
                <a:endParaRPr lang="en-US" sz="2100" b="1" i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r">
                  <a:lnSpc>
                    <a:spcPct val="150000"/>
                  </a:lnSpc>
                </a:pPr>
                <a:r>
                  <a:rPr lang="en-US" sz="2100" b="1" i="1" dirty="0" err="1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2100" b="1" i="1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2100" b="1" i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420 ta </a:t>
                </a:r>
                <a:r>
                  <a:rPr lang="en-US" sz="2100" b="1" i="1" dirty="0" err="1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o‘rindiq</a:t>
                </a:r>
                <a:r>
                  <a:rPr lang="en-US" sz="2100" b="1" i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100" b="1" i="1" dirty="0" err="1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mavjud</a:t>
                </a:r>
                <a:endParaRPr lang="ru-RU" sz="2100" b="1" i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134" y="897565"/>
                <a:ext cx="8830358" cy="3704027"/>
              </a:xfrm>
              <a:prstGeom prst="rect">
                <a:avLst/>
              </a:prstGeom>
              <a:blipFill rotWithShape="1">
                <a:blip r:embed="rId2"/>
                <a:stretch>
                  <a:fillRect l="-898" r="-1796" b="-8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84666" y="267494"/>
            <a:ext cx="8965475" cy="359715"/>
          </a:xfrm>
          <a:prstGeom prst="rect">
            <a:avLst/>
          </a:prstGeom>
        </p:spPr>
        <p:txBody>
          <a:bodyPr wrap="square" lIns="51435" tIns="25718" rIns="51435" bIns="25718">
            <a:spAutoFit/>
          </a:bodyPr>
          <a:lstStyle/>
          <a:p>
            <a:pPr marL="21892" algn="ctr"/>
            <a:r>
              <a:rPr lang="en-US" sz="2000" b="1" dirty="0" smtClean="0">
                <a:solidFill>
                  <a:schemeClr val="bg1"/>
                </a:solidFill>
                <a:latin typeface="Arial"/>
                <a:cs typeface="Arial"/>
              </a:rPr>
              <a:t>MUSTAQIL BAJARISH UCHUN BERILGAN MASHQLARNI TEKSHIRISH</a:t>
            </a:r>
            <a:endParaRPr lang="en-US" sz="2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15821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="" xmlns:a16="http://schemas.microsoft.com/office/drawing/2014/main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170134" y="897564"/>
                <a:ext cx="8830358" cy="3854902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 rtlCol="0">
                <a:spAutoFit/>
              </a:bodyPr>
              <a:lstStyle/>
              <a:p>
                <a:pPr marL="61722" algn="just">
                  <a:defRPr/>
                </a:pPr>
                <a:r>
                  <a:rPr lang="en-US" sz="21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1-masala</a:t>
                </a:r>
                <a:r>
                  <a:rPr lang="ru-RU" sz="21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Bemor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quyidagi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sxema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bo‘yicha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dori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qabul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qiladi</a:t>
                </a:r>
                <a:r>
                  <a:rPr lang="ru-RU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1-kuni u 5 </a:t>
                </a:r>
                <a:r>
                  <a:rPr lang="en-US" sz="1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tomchi</a:t>
                </a:r>
                <a:r>
                  <a:rPr lang="ru-RU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keyingi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kundan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boshlab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oldingi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kundan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5 </a:t>
                </a:r>
                <a:r>
                  <a:rPr lang="en-US" sz="1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tomchi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ko‘proq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dori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qabul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qilib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boradi</a:t>
                </a:r>
                <a:r>
                  <a:rPr lang="ru-RU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1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Tomchilar</a:t>
                </a:r>
                <a:r>
                  <a:rPr lang="en-US" sz="1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40 </a:t>
                </a:r>
                <a:r>
                  <a:rPr lang="en-US" sz="1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taga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yetganda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bemor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3 kun 40 </a:t>
                </a:r>
                <a:r>
                  <a:rPr lang="en-US" sz="1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tomchidan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dori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qabul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qiladi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1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Keyin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tomchilar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sonini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kuniga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5 </a:t>
                </a:r>
                <a:r>
                  <a:rPr lang="en-US" sz="1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tadan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kamaytirib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, 5 </a:t>
                </a:r>
                <a:r>
                  <a:rPr lang="en-US" sz="1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tomchiga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yetgunga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qadar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qabul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qiladi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Muolaja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davomida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bemor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hammasi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bo‘lib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necha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tomchi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dori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sotib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olishi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1800" dirty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</a:p>
              <a:p>
                <a:pPr marL="61722" algn="just">
                  <a:defRPr/>
                </a:pPr>
                <a:endParaRPr lang="en-US" sz="1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61722" algn="ctr">
                  <a:defRPr/>
                </a:pPr>
                <a:r>
                  <a:rPr lang="en-US" sz="2100" b="1" i="1" dirty="0" err="1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21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21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61722">
                  <a:defRPr/>
                </a:pPr>
                <a:r>
                  <a:rPr lang="ru-RU" sz="2100" b="1" dirty="0">
                    <a:latin typeface="Times New Roman" pitchFamily="18" charset="0"/>
                    <a:cs typeface="Times New Roman" pitchFamily="18" charset="0"/>
                  </a:rPr>
                  <a:t>5, 10, 15,…,40, </a:t>
                </a:r>
                <a:r>
                  <a:rPr lang="ru-RU" sz="21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40</a:t>
                </a:r>
                <a:r>
                  <a:rPr lang="ru-RU" sz="2100" b="1" dirty="0">
                    <a:latin typeface="Times New Roman" pitchFamily="18" charset="0"/>
                    <a:cs typeface="Times New Roman" pitchFamily="18" charset="0"/>
                  </a:rPr>
                  <a:t>, 40, 35, 30,…,5</a:t>
                </a:r>
              </a:p>
              <a:p>
                <a:pPr marL="274320" indent="-212598">
                  <a:defRPr/>
                </a:pPr>
                <a:r>
                  <a:rPr lang="ru-RU" sz="2100" b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100" b="1" dirty="0">
                    <a:latin typeface="Times New Roman" pitchFamily="18" charset="0"/>
                    <a:cs typeface="Times New Roman" pitchFamily="18" charset="0"/>
                  </a:rPr>
                  <a:t>         </a:t>
                </a:r>
                <a:r>
                  <a:rPr lang="en-US" sz="1200" b="1" dirty="0">
                    <a:latin typeface="Times New Roman" pitchFamily="18" charset="0"/>
                    <a:cs typeface="Times New Roman" pitchFamily="18" charset="0"/>
                  </a:rPr>
                  <a:t>1-davr</a:t>
                </a:r>
                <a:r>
                  <a:rPr lang="ru-RU" sz="1200" b="1" dirty="0">
                    <a:latin typeface="Times New Roman" pitchFamily="18" charset="0"/>
                    <a:cs typeface="Times New Roman" pitchFamily="18" charset="0"/>
                  </a:rPr>
                  <a:t>               </a:t>
                </a:r>
                <a:r>
                  <a:rPr lang="en-US" sz="1200" b="1" dirty="0">
                    <a:latin typeface="Times New Roman" pitchFamily="18" charset="0"/>
                    <a:cs typeface="Times New Roman" pitchFamily="18" charset="0"/>
                  </a:rPr>
                  <a:t>                              2-davr</a:t>
                </a:r>
                <a:endParaRPr lang="ru-RU" sz="1200" b="1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274320" indent="-212598"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1800" i="1" dirty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1800" b="0" i="1" dirty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1800" b="0" i="1" dirty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r>
                      <a:rPr lang="ru-RU" sz="1800" i="1" dirty="0">
                        <a:latin typeface="Cambria Math" panose="02040503050406030204" pitchFamily="18" charset="0"/>
                        <a:cs typeface="Times New Roman" pitchFamily="18" charset="0"/>
                      </a:rPr>
                      <m:t>= 5  </m:t>
                    </m:r>
                    <m:r>
                      <a:rPr lang="en-US" sz="1800" i="1" dirty="0">
                        <a:latin typeface="Cambria Math" panose="02040503050406030204" pitchFamily="18" charset="0"/>
                        <a:cs typeface="Times New Roman" pitchFamily="18" charset="0"/>
                      </a:rPr>
                      <m:t>𝑑</m:t>
                    </m:r>
                    <m:r>
                      <a:rPr lang="ru-RU" sz="1800" i="1" dirty="0">
                        <a:latin typeface="Cambria Math" panose="02040503050406030204" pitchFamily="18" charset="0"/>
                        <a:cs typeface="Times New Roman" pitchFamily="18" charset="0"/>
                      </a:rPr>
                      <m:t>=5                  а</m:t>
                    </m:r>
                    <m:r>
                      <a:rPr lang="ru-RU" sz="1800" i="1" baseline="-25000" dirty="0"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  <m:r>
                      <a:rPr lang="ru-RU" sz="1800" i="1" dirty="0">
                        <a:latin typeface="Cambria Math" panose="02040503050406030204" pitchFamily="18" charset="0"/>
                        <a:cs typeface="Times New Roman" pitchFamily="18" charset="0"/>
                      </a:rPr>
                      <m:t>=5  </m:t>
                    </m:r>
                    <m:r>
                      <a:rPr lang="en-US" sz="1800" i="1" dirty="0">
                        <a:latin typeface="Cambria Math" panose="02040503050406030204" pitchFamily="18" charset="0"/>
                        <a:cs typeface="Times New Roman" pitchFamily="18" charset="0"/>
                      </a:rPr>
                      <m:t>𝑑</m:t>
                    </m:r>
                    <m:r>
                      <a:rPr lang="ru-RU" sz="1800" i="1" dirty="0">
                        <a:latin typeface="Cambria Math" panose="02040503050406030204" pitchFamily="18" charset="0"/>
                        <a:cs typeface="Times New Roman" pitchFamily="18" charset="0"/>
                      </a:rPr>
                      <m:t> = − 5</m:t>
                    </m:r>
                  </m:oMath>
                </a14:m>
                <a:r>
                  <a:rPr lang="ru-RU" sz="1800" i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  <a:p>
                <a:pPr marL="274320" indent="-212598"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1800" i="1" dirty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1800" b="0" i="1" dirty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1800" b="0" i="1" dirty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b>
                    </m:sSub>
                    <m:r>
                      <a:rPr lang="en-US" sz="1800" i="1" dirty="0">
                        <a:latin typeface="Cambria Math" panose="02040503050406030204" pitchFamily="18" charset="0"/>
                        <a:cs typeface="Times New Roman" pitchFamily="18" charset="0"/>
                      </a:rPr>
                      <m:t> = </m:t>
                    </m:r>
                    <m:r>
                      <a:rPr lang="ru-RU" sz="1800" i="1" dirty="0">
                        <a:latin typeface="Cambria Math" panose="02040503050406030204" pitchFamily="18" charset="0"/>
                        <a:cs typeface="Times New Roman" pitchFamily="18" charset="0"/>
                      </a:rPr>
                      <m:t>а</m:t>
                    </m:r>
                    <m:r>
                      <a:rPr lang="ru-RU" sz="1800" i="1" baseline="-25000" dirty="0"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  <m:r>
                      <a:rPr lang="ru-RU" sz="1800" i="1" dirty="0">
                        <a:latin typeface="Cambria Math" panose="02040503050406030204" pitchFamily="18" charset="0"/>
                        <a:cs typeface="Times New Roman" pitchFamily="18" charset="0"/>
                      </a:rPr>
                      <m:t>+</m:t>
                    </m:r>
                    <m:r>
                      <a:rPr lang="en-US" sz="1800" i="1" dirty="0">
                        <a:latin typeface="Cambria Math" panose="02040503050406030204" pitchFamily="18" charset="0"/>
                        <a:cs typeface="Times New Roman" pitchFamily="18" charset="0"/>
                      </a:rPr>
                      <m:t>𝑑</m:t>
                    </m:r>
                    <m:r>
                      <a:rPr lang="ru-RU" sz="1800" i="1" dirty="0"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1800" i="1" dirty="0"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  <m:r>
                      <a:rPr lang="ru-RU" sz="1800" i="1" dirty="0">
                        <a:latin typeface="Cambria Math" panose="02040503050406030204" pitchFamily="18" charset="0"/>
                        <a:cs typeface="Times New Roman" pitchFamily="18" charset="0"/>
                      </a:rPr>
                      <m:t>−1) </m:t>
                    </m:r>
                  </m:oMath>
                </a14:m>
                <a:r>
                  <a:rPr lang="ru-RU" sz="1800" i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  <a:p>
                <a:pPr marL="274320" indent="-212598">
                  <a:defRPr/>
                </a:pPr>
                <a14:m>
                  <m:oMath xmlns:m="http://schemas.openxmlformats.org/officeDocument/2006/math">
                    <m:r>
                      <a:rPr lang="en-US" sz="1800" i="1" dirty="0">
                        <a:latin typeface="Cambria Math" panose="02040503050406030204" pitchFamily="18" charset="0"/>
                        <a:cs typeface="Times New Roman" pitchFamily="18" charset="0"/>
                      </a:rPr>
                      <m:t>40=5+5(</m:t>
                    </m:r>
                    <m:r>
                      <a:rPr lang="en-US" sz="1800" i="1" dirty="0"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  <m:r>
                      <a:rPr lang="en-US" sz="1800" i="1" dirty="0">
                        <a:latin typeface="Cambria Math" panose="02040503050406030204" pitchFamily="18" charset="0"/>
                        <a:cs typeface="Times New Roman" pitchFamily="18" charset="0"/>
                      </a:rPr>
                      <m:t>−1)</m:t>
                    </m:r>
                  </m:oMath>
                </a14:m>
                <a:r>
                  <a:rPr lang="ru-RU" sz="1800" i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en-US" sz="1800" i="1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274320" indent="-212598">
                  <a:defRPr/>
                </a:pPr>
                <a14:m>
                  <m:oMath xmlns:m="http://schemas.openxmlformats.org/officeDocument/2006/math">
                    <m:r>
                      <a:rPr lang="en-US" sz="18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  <m:r>
                      <a:rPr lang="en-US" sz="18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= 8</m:t>
                    </m:r>
                  </m:oMath>
                </a14:m>
                <a:r>
                  <a:rPr lang="ru-RU" sz="1800" i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134" y="897564"/>
                <a:ext cx="8830358" cy="3854902"/>
              </a:xfrm>
              <a:prstGeom prst="rect">
                <a:avLst/>
              </a:prstGeom>
              <a:blipFill rotWithShape="0">
                <a:blip r:embed="rId3"/>
                <a:stretch>
                  <a:fillRect l="-414" t="-1264" r="-8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AutoShape 10">
            <a:extLst>
              <a:ext uri="{FF2B5EF4-FFF2-40B4-BE49-F238E27FC236}">
                <a16:creationId xmlns="" xmlns:a16="http://schemas.microsoft.com/office/drawing/2014/main" id="{9475C029-2DDA-6D4E-973A-F1B43E5E630E}"/>
              </a:ext>
            </a:extLst>
          </p:cNvPr>
          <p:cNvSpPr>
            <a:spLocks/>
          </p:cNvSpPr>
          <p:nvPr/>
        </p:nvSpPr>
        <p:spPr bwMode="auto">
          <a:xfrm rot="5400000">
            <a:off x="1008088" y="2733284"/>
            <a:ext cx="161925" cy="1243013"/>
          </a:xfrm>
          <a:prstGeom prst="rightBrace">
            <a:avLst>
              <a:gd name="adj1" fmla="val 63971"/>
              <a:gd name="adj2" fmla="val 50000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8580" tIns="34290" rIns="68580" bIns="34290" anchor="ctr"/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9pPr>
          </a:lstStyle>
          <a:p>
            <a:endParaRPr lang="x-none" altLang="x-none"/>
          </a:p>
        </p:txBody>
      </p:sp>
      <p:sp>
        <p:nvSpPr>
          <p:cNvPr id="6" name="AutoShape 10">
            <a:extLst>
              <a:ext uri="{FF2B5EF4-FFF2-40B4-BE49-F238E27FC236}">
                <a16:creationId xmlns="" xmlns:a16="http://schemas.microsoft.com/office/drawing/2014/main" id="{DAA68998-AEAC-3747-83E9-29B1E3E6DF11}"/>
              </a:ext>
            </a:extLst>
          </p:cNvPr>
          <p:cNvSpPr>
            <a:spLocks/>
          </p:cNvSpPr>
          <p:nvPr/>
        </p:nvSpPr>
        <p:spPr bwMode="auto">
          <a:xfrm rot="5400000">
            <a:off x="3140888" y="2542141"/>
            <a:ext cx="161925" cy="1620180"/>
          </a:xfrm>
          <a:prstGeom prst="rightBrace">
            <a:avLst>
              <a:gd name="adj1" fmla="val 63971"/>
              <a:gd name="adj2" fmla="val 50000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8580" tIns="34290" rIns="68580" bIns="34290" anchor="ctr"/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9pPr>
          </a:lstStyle>
          <a:p>
            <a:endParaRPr lang="x-none" altLang="x-none"/>
          </a:p>
        </p:txBody>
      </p:sp>
      <p:graphicFrame>
        <p:nvGraphicFramePr>
          <p:cNvPr id="7" name="Object 36">
            <a:extLst>
              <a:ext uri="{FF2B5EF4-FFF2-40B4-BE49-F238E27FC236}">
                <a16:creationId xmlns="" xmlns:a16="http://schemas.microsoft.com/office/drawing/2014/main" id="{A2C0376A-A002-5A4A-8563-AC2F78AE229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2286617"/>
              </p:ext>
            </p:extLst>
          </p:nvPr>
        </p:nvGraphicFramePr>
        <p:xfrm>
          <a:off x="2411760" y="4154711"/>
          <a:ext cx="1893731" cy="582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0" name="Формула" r:id="rId4" imgW="30111700" imgH="8839200" progId="Equation.3">
                  <p:embed/>
                </p:oleObj>
              </mc:Choice>
              <mc:Fallback>
                <p:oleObj name="Формула" r:id="rId4" imgW="30111700" imgH="8839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760" y="4154711"/>
                        <a:ext cx="1893731" cy="582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37">
            <a:extLst>
              <a:ext uri="{FF2B5EF4-FFF2-40B4-BE49-F238E27FC236}">
                <a16:creationId xmlns="" xmlns:a16="http://schemas.microsoft.com/office/drawing/2014/main" id="{B38363DB-61E6-2448-8781-4E7BC069D04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7276602"/>
              </p:ext>
            </p:extLst>
          </p:nvPr>
        </p:nvGraphicFramePr>
        <p:xfrm>
          <a:off x="5318829" y="3101852"/>
          <a:ext cx="1620180" cy="6678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1" name="Формула" r:id="rId6" imgW="23228300" imgH="8839200" progId="Equation.3">
                  <p:embed/>
                </p:oleObj>
              </mc:Choice>
              <mc:Fallback>
                <p:oleObj name="Формула" r:id="rId6" imgW="23228300" imgH="8839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18829" y="3101852"/>
                        <a:ext cx="1620180" cy="6678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C8357E60-6DB9-EA4E-922D-0B0CB244F6FE}"/>
              </a:ext>
            </a:extLst>
          </p:cNvPr>
          <p:cNvSpPr/>
          <p:nvPr/>
        </p:nvSpPr>
        <p:spPr>
          <a:xfrm>
            <a:off x="4950042" y="4137924"/>
            <a:ext cx="3977934" cy="34624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/>
            <a:r>
              <a:rPr lang="en-US" sz="1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180+40+180=400</a:t>
            </a:r>
            <a:r>
              <a:rPr lang="en-US" sz="1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tomchi</a:t>
            </a:r>
            <a:r>
              <a:rPr lang="ru-RU" sz="1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x-none" sz="1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0135" y="141480"/>
            <a:ext cx="8965475" cy="605935"/>
          </a:xfrm>
          <a:prstGeom prst="rect">
            <a:avLst/>
          </a:prstGeom>
        </p:spPr>
        <p:txBody>
          <a:bodyPr wrap="square" lIns="51435" tIns="25718" rIns="51435" bIns="25718">
            <a:spAutoFit/>
          </a:bodyPr>
          <a:lstStyle/>
          <a:p>
            <a:pPr marL="21892" algn="ctr"/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Misollar</a:t>
            </a:r>
            <a:r>
              <a:rPr lang="en-US" sz="36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36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42561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3866" y="999434"/>
            <a:ext cx="593930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2-masala. </a:t>
            </a:r>
            <a:r>
              <a:rPr lang="en-US" sz="2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Binobop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to‘sinlarni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saqlashda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ularni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rasmdagi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kabi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taxlaydilar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. Agar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taxlamning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asosida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12 ta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to‘sin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turgan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taxlamda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nechta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to‘sin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bor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53186" y="2574688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9" t="46781" r="15671" b="26609"/>
          <a:stretch/>
        </p:blipFill>
        <p:spPr bwMode="auto">
          <a:xfrm>
            <a:off x="6063169" y="1033053"/>
            <a:ext cx="2856273" cy="16836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69148" y="3029701"/>
                <a:ext cx="4736166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1) </m:t>
                      </m:r>
                      <m:sSub>
                        <m:sSubPr>
                          <m:ctrlPr>
                            <a:rPr lang="en-US" sz="22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𝑎</m:t>
                          </m:r>
                        </m:e>
                        <m:sub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=12,  </m:t>
                      </m:r>
                      <m:r>
                        <a:rPr lang="en-US" sz="2200" b="0" i="1" dirty="0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𝑑</m:t>
                      </m:r>
                      <m:r>
                        <a:rPr lang="en-US" sz="2200" b="0" i="1" dirty="0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=−1,  </m:t>
                      </m:r>
                      <m:sSub>
                        <m:sSubPr>
                          <m:ctrlPr>
                            <a:rPr lang="en-US" sz="2200" b="0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200" b="0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𝑎</m:t>
                          </m:r>
                        </m:e>
                        <m:sub>
                          <m:r>
                            <a:rPr lang="en-US" sz="2200" b="0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𝑛</m:t>
                          </m:r>
                        </m:sub>
                      </m:sSub>
                      <m:r>
                        <a:rPr lang="en-US" sz="2200" b="0" i="1" dirty="0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=1</m:t>
                      </m:r>
                    </m:oMath>
                  </m:oMathPara>
                </a14:m>
                <a:endParaRPr lang="ru-RU" sz="2200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48" y="3029701"/>
                <a:ext cx="4736166" cy="430887"/>
              </a:xfrm>
              <a:prstGeom prst="rect">
                <a:avLst/>
              </a:prstGeom>
              <a:blipFill rotWithShape="1">
                <a:blip r:embed="rId3"/>
                <a:stretch>
                  <a:fillRect b="-183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68063" y="3489848"/>
                <a:ext cx="317266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400" b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 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ru-RU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𝒅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063" y="3489848"/>
                <a:ext cx="3172663" cy="461665"/>
              </a:xfrm>
              <a:prstGeom prst="rect">
                <a:avLst/>
              </a:prstGeom>
              <a:blipFill rotWithShape="1">
                <a:blip r:embed="rId4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3609170" y="3489848"/>
                <a:ext cx="345973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1</m:t>
                      </m:r>
                      <m:r>
                        <a:rPr lang="en-US" sz="2400" b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12</m:t>
                      </m:r>
                      <m:r>
                        <a:rPr lang="en-US" sz="2400" b="0" i="1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ru-RU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𝑛</m:t>
                          </m:r>
                          <m:r>
                            <a:rPr lang="en-US" sz="2400" b="0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−1</m:t>
                          </m:r>
                        </m:e>
                      </m:d>
                      <m:r>
                        <a:rPr lang="en-US" sz="2400" b="0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400" b="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(−1)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9170" y="3489848"/>
                <a:ext cx="3459730" cy="461665"/>
              </a:xfrm>
              <a:prstGeom prst="rect">
                <a:avLst/>
              </a:prstGeom>
              <a:blipFill rotWithShape="1">
                <a:blip r:embed="rId5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7353586" y="3489528"/>
                <a:ext cx="117519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𝑛</m:t>
                      </m:r>
                      <m:r>
                        <a:rPr lang="en-US" sz="2400" b="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=12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3586" y="3489528"/>
                <a:ext cx="1175194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64767" y="3920492"/>
                <a:ext cx="6788819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65760" indent="-283464" fontAlgn="auto">
                  <a:lnSpc>
                    <a:spcPct val="150000"/>
                  </a:lnSpc>
                  <a:spcAft>
                    <a:spcPts val="0"/>
                  </a:spcAft>
                  <a:buFont typeface="Wingdings 3" pitchFamily="18" charset="2"/>
                  <a:buNone/>
                  <a:defRPr/>
                </a:pPr>
                <a14:m>
                  <m:oMath xmlns:m="http://schemas.openxmlformats.org/officeDocument/2006/math">
                    <m:r>
                      <a:rPr lang="en-GB" sz="2400" b="1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𝑺</m:t>
                    </m:r>
                    <m:r>
                      <a:rPr lang="en-GB" sz="2400" b="1" i="1" baseline="-25000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GB" sz="2400" b="1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ctrlPr>
                          <a:rPr lang="en-GB" sz="2400" b="1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2400" b="1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  <m:r>
                          <a:rPr lang="en-GB" sz="2400" b="1" i="1" baseline="-25000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GB" sz="2400" b="1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en-GB" sz="2400" b="1" i="1" dirty="0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b="1" i="1" dirty="0" smtClean="0">
                                <a:solidFill>
                                  <a:srgbClr val="0070C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n-US" sz="2400" b="1" i="1" dirty="0" smtClean="0">
                                <a:solidFill>
                                  <a:srgbClr val="0070C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𝒏</m:t>
                            </m:r>
                          </m:sub>
                        </m:sSub>
                      </m:e>
                    </m:d>
                    <m:r>
                      <a:rPr lang="en-GB" sz="2400" b="1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GB" sz="2400" b="1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  <m:r>
                      <a:rPr lang="en-GB" sz="2400" b="1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GB" sz="2400" b="1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ru-RU" sz="2400" b="1" i="1" dirty="0">
                    <a:solidFill>
                      <a:srgbClr val="0070C0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 marL="365760" indent="-283464" fontAlgn="auto">
                  <a:spcAft>
                    <a:spcPts val="0"/>
                  </a:spcAft>
                  <a:buFont typeface="Wingdings 3" pitchFamily="18" charset="2"/>
                  <a:buNone/>
                  <a:defRPr/>
                </a:pPr>
                <a14:m>
                  <m:oMath xmlns:m="http://schemas.openxmlformats.org/officeDocument/2006/math">
                    <m:r>
                      <a:rPr lang="en-GB" sz="2400" b="1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𝑺</m:t>
                    </m:r>
                    <m:r>
                      <a:rPr lang="en-GB" sz="2400" b="1" i="1" baseline="-25000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GB" sz="2400" b="1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=(</m:t>
                    </m:r>
                    <m:r>
                      <a:rPr lang="en-GB" sz="2400" b="1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GB" sz="2400" b="1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GB" sz="2400" b="1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</m:t>
                    </m:r>
                    <m:r>
                      <a:rPr lang="en-GB" sz="2400" b="1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)·</m:t>
                    </m:r>
                    <m:r>
                      <a:rPr lang="en-GB" sz="2400" b="1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</m:t>
                    </m:r>
                    <m:r>
                      <a:rPr lang="en-GB" sz="2400" b="1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  <m:r>
                      <a:rPr lang="en-GB" sz="2400" b="1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GB" sz="2400" b="1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      </m:t>
                    </m:r>
                    <m:r>
                      <a:rPr lang="en-GB" sz="2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𝑺</m:t>
                    </m:r>
                    <m:r>
                      <a:rPr lang="en-GB" sz="2400" b="1" i="1" baseline="-250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GB" sz="24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GB" sz="24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𝟕𝟖</m:t>
                    </m:r>
                    <m:r>
                      <a:rPr lang="en-GB" sz="24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ru-RU" sz="2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GB" sz="2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767" y="3920492"/>
                <a:ext cx="6788819" cy="1015663"/>
              </a:xfrm>
              <a:prstGeom prst="rect">
                <a:avLst/>
              </a:prstGeom>
              <a:blipFill rotWithShape="1">
                <a:blip r:embed="rId7"/>
                <a:stretch>
                  <a:fillRect b="-83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/>
          <p:cNvSpPr/>
          <p:nvPr/>
        </p:nvSpPr>
        <p:spPr>
          <a:xfrm>
            <a:off x="170135" y="141480"/>
            <a:ext cx="8965475" cy="605935"/>
          </a:xfrm>
          <a:prstGeom prst="rect">
            <a:avLst/>
          </a:prstGeom>
        </p:spPr>
        <p:txBody>
          <a:bodyPr wrap="square" lIns="51435" tIns="25718" rIns="51435" bIns="25718">
            <a:spAutoFit/>
          </a:bodyPr>
          <a:lstStyle/>
          <a:p>
            <a:pPr marL="21892" algn="ctr"/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Misollar</a:t>
            </a:r>
            <a:r>
              <a:rPr lang="en-US" sz="36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36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24230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  <p:bldP spid="2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="" xmlns:a16="http://schemas.microsoft.com/office/drawing/2014/main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170134" y="897564"/>
                <a:ext cx="8830358" cy="3391891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22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3-masala</a:t>
                </a:r>
                <a:r>
                  <a:rPr lang="ru-RU" sz="22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Qulay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sharoitda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har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daqiqada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 ta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bakteriya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2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bo‘linish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orqali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ko‘payadi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1 ta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bakteriya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7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daqiqada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nechtaga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ko‘payadi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en-US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US" sz="2200" b="1" i="1" dirty="0" err="1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22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22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200" b="0" i="1" dirty="0" smtClean="0">
                              <a:latin typeface="Cambria Math"/>
                              <a:cs typeface="Arial" panose="020B0604020202020204" pitchFamily="34" charset="0"/>
                            </a:rPr>
                            <m:t>𝑏</m:t>
                          </m:r>
                        </m:e>
                        <m:sub>
                          <m:r>
                            <a:rPr lang="en-US" sz="2200" b="0" i="1" dirty="0" smtClean="0">
                              <a:latin typeface="Cambria Math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22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=1; </m:t>
                      </m:r>
                      <m:r>
                        <a:rPr lang="en-US" sz="22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𝑞</m:t>
                      </m:r>
                      <m:r>
                        <a:rPr lang="en-US" sz="22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=2;  </m:t>
                      </m:r>
                      <m:r>
                        <a:rPr lang="en-US" sz="22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𝑛</m:t>
                      </m:r>
                      <m:r>
                        <a:rPr lang="en-US" sz="22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=7. </m:t>
                      </m:r>
                    </m:oMath>
                  </m:oMathPara>
                </a14:m>
                <a:endParaRPr lang="en-US" sz="2200" i="1" dirty="0" smtClean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2400" b="1" dirty="0" smtClean="0">
                    <a:solidFill>
                      <a:srgbClr val="0070C0"/>
                    </a:solidFill>
                  </a:rPr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400" b="1" i="1">
                        <a:solidFill>
                          <a:srgbClr val="00B0F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𝒃</m:t>
                            </m:r>
                          </m:e>
                          <m:sub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ru-RU" sz="2400" b="1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𝒒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𝒏</m:t>
                            </m:r>
                          </m:sup>
                        </m:sSup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𝒒</m:t>
                        </m:r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𝟕</m:t>
                        </m:r>
                      </m:sub>
                    </m:sSub>
                    <m:r>
                      <a:rPr lang="en-US" sz="2400" b="1" i="1">
                        <a:solidFill>
                          <a:srgbClr val="00B0F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ru-RU" sz="2400" b="1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𝟐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𝟕</m:t>
                            </m:r>
                          </m:sup>
                        </m:sSup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)</m:t>
                        </m:r>
                      </m:den>
                    </m:f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𝟏𝟐𝟕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r"/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22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ru-RU" sz="22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e>
                      <m:sub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sub>
                    </m:sSub>
                    <m:r>
                      <a:rPr lang="en-US" sz="22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2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𝟏𝟐𝟕</m:t>
                    </m:r>
                  </m:oMath>
                </a14:m>
                <a:endParaRPr lang="ru-RU" sz="22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134" y="897564"/>
                <a:ext cx="8830358" cy="3391891"/>
              </a:xfrm>
              <a:prstGeom prst="rect">
                <a:avLst/>
              </a:prstGeom>
              <a:blipFill rotWithShape="1">
                <a:blip r:embed="rId2"/>
                <a:stretch>
                  <a:fillRect r="-483" b="-28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170135" y="141480"/>
            <a:ext cx="8965475" cy="605935"/>
          </a:xfrm>
          <a:prstGeom prst="rect">
            <a:avLst/>
          </a:prstGeom>
        </p:spPr>
        <p:txBody>
          <a:bodyPr wrap="square" lIns="51435" tIns="25718" rIns="51435" bIns="25718">
            <a:spAutoFit/>
          </a:bodyPr>
          <a:lstStyle/>
          <a:p>
            <a:pPr marL="21892" algn="ctr"/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Misollar</a:t>
            </a:r>
            <a:r>
              <a:rPr lang="en-US" sz="36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36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91423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="" xmlns:a16="http://schemas.microsoft.com/office/drawing/2014/main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170134" y="897564"/>
                <a:ext cx="8830358" cy="3595023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en-US" sz="22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4-masala</a:t>
                </a:r>
                <a:r>
                  <a:rPr lang="ru-RU" sz="22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Xamirturush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hujayralari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har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hujayra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ikkiga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bo‘linish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orqali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ko‘payadi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Agar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boshlang‘ich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holatda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6 ta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hujayra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10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marta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bo‘linishdan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keyin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hujayralar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nechta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en-US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US" sz="2200" b="1" i="1" dirty="0" err="1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2200" b="1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22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200" b="0" i="1" dirty="0" smtClean="0">
                              <a:latin typeface="Cambria Math"/>
                              <a:cs typeface="Arial" panose="020B0604020202020204" pitchFamily="34" charset="0"/>
                            </a:rPr>
                            <m:t>𝑏</m:t>
                          </m:r>
                        </m:e>
                        <m:sub>
                          <m:r>
                            <a:rPr lang="en-US" sz="2200" b="0" i="1" dirty="0" smtClean="0">
                              <a:latin typeface="Cambria Math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22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200" b="0" i="1" dirty="0" smtClean="0">
                          <a:latin typeface="Cambria Math"/>
                          <a:cs typeface="Arial" panose="020B0604020202020204" pitchFamily="34" charset="0"/>
                        </a:rPr>
                        <m:t>6</m:t>
                      </m:r>
                      <m:r>
                        <a:rPr lang="en-US" sz="22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</m:t>
                      </m:r>
                      <m:r>
                        <a:rPr lang="ru-RU" sz="22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2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𝑞</m:t>
                      </m:r>
                      <m:r>
                        <a:rPr lang="en-US" sz="22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=2;  </m:t>
                      </m:r>
                      <m:r>
                        <a:rPr lang="en-US" sz="22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𝑛</m:t>
                      </m:r>
                      <m:r>
                        <a:rPr lang="en-US" sz="22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=10. </m:t>
                      </m:r>
                    </m:oMath>
                  </m:oMathPara>
                </a14:m>
                <a:endParaRPr lang="en-US" sz="2200" i="1" dirty="0" smtClean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2400" b="1" dirty="0" smtClean="0">
                    <a:solidFill>
                      <a:srgbClr val="0070C0"/>
                    </a:solidFill>
                  </a:rPr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400" b="1" i="1">
                        <a:solidFill>
                          <a:srgbClr val="00B0F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𝒃</m:t>
                            </m:r>
                          </m:e>
                          <m:sub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ru-RU" sz="2400" b="1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𝒒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𝒏</m:t>
                            </m:r>
                          </m:sup>
                        </m:sSup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𝒒</m:t>
                        </m:r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𝟏𝟎</m:t>
                        </m:r>
                      </m:sub>
                    </m:sSub>
                    <m:r>
                      <a:rPr lang="en-US" sz="2400" b="1" i="1">
                        <a:solidFill>
                          <a:srgbClr val="00B0F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𝟔</m:t>
                        </m:r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ru-RU" sz="2400" b="1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𝟐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𝟏𝟎</m:t>
                            </m:r>
                          </m:sup>
                        </m:sSup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2400" b="1" i="1">
                            <a:solidFill>
                              <a:srgbClr val="00B0F0"/>
                            </a:solidFill>
                            <a:latin typeface="Cambria Math"/>
                          </a:rPr>
                          <m:t>)</m:t>
                        </m:r>
                      </m:den>
                    </m:f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00B0F0"/>
                        </a:solidFill>
                        <a:latin typeface="Cambria Math"/>
                      </a:rPr>
                      <m:t>𝟔𝟏𝟑𝟖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r"/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2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22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ru-RU" sz="22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e>
                      <m:sub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sub>
                    </m:sSub>
                    <m:r>
                      <a:rPr lang="en-US" sz="22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200" b="1" i="1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𝟔𝟏𝟑𝟖</m:t>
                    </m:r>
                  </m:oMath>
                </a14:m>
                <a:endParaRPr lang="ru-RU" sz="22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134" y="897564"/>
                <a:ext cx="8830358" cy="3595023"/>
              </a:xfrm>
              <a:prstGeom prst="rect">
                <a:avLst/>
              </a:prstGeom>
              <a:blipFill rotWithShape="1">
                <a:blip r:embed="rId2"/>
                <a:stretch>
                  <a:fillRect t="-339" r="-414" b="-28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170135" y="141480"/>
            <a:ext cx="8965475" cy="605935"/>
          </a:xfrm>
          <a:prstGeom prst="rect">
            <a:avLst/>
          </a:prstGeom>
        </p:spPr>
        <p:txBody>
          <a:bodyPr wrap="square" lIns="51435" tIns="25718" rIns="51435" bIns="25718">
            <a:spAutoFit/>
          </a:bodyPr>
          <a:lstStyle/>
          <a:p>
            <a:pPr marL="21892" algn="ctr"/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Misollar</a:t>
            </a:r>
            <a:r>
              <a:rPr lang="en-US" sz="36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36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08487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379" y="2859782"/>
            <a:ext cx="3601243" cy="1996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17">
            <a:extLst>
              <a:ext uri="{FF2B5EF4-FFF2-40B4-BE49-F238E27FC236}">
                <a16:creationId xmlns=""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359532" y="195486"/>
            <a:ext cx="8478942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685784"/>
            <a:r>
              <a:rPr lang="en-US" sz="3600" b="1" kern="0" dirty="0" err="1" smtClean="0"/>
              <a:t>Mustaqil</a:t>
            </a:r>
            <a:r>
              <a:rPr lang="en-US" sz="3600" b="1" kern="0" dirty="0" smtClean="0"/>
              <a:t> </a:t>
            </a:r>
            <a:r>
              <a:rPr lang="en-US" sz="3600" b="1" kern="0" dirty="0" err="1"/>
              <a:t>bajarish</a:t>
            </a:r>
            <a:r>
              <a:rPr lang="en-US" sz="3600" b="1" kern="0" dirty="0"/>
              <a:t> </a:t>
            </a:r>
            <a:r>
              <a:rPr lang="en-US" sz="3600" b="1" kern="0" dirty="0" err="1"/>
              <a:t>uchun</a:t>
            </a:r>
            <a:r>
              <a:rPr lang="en-US" sz="3600" b="1" kern="0" dirty="0"/>
              <a:t> </a:t>
            </a:r>
            <a:r>
              <a:rPr lang="en-US" sz="3600" b="1" kern="0" dirty="0" err="1" smtClean="0"/>
              <a:t>topshiriqlar</a:t>
            </a:r>
            <a:endParaRPr lang="ru-RU" sz="36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223630" y="1275606"/>
            <a:ext cx="6734713" cy="800495"/>
          </a:xfrm>
          <a:prstGeom prst="rect">
            <a:avLst/>
          </a:prstGeom>
        </p:spPr>
        <p:txBody>
          <a:bodyPr vert="horz" lIns="61232" tIns="30617" rIns="61232" bIns="30617" rtlCol="0">
            <a:normAutofit/>
          </a:bodyPr>
          <a:lstStyle/>
          <a:p>
            <a:r>
              <a:rPr lang="en-US" b="1" dirty="0"/>
              <a:t> </a:t>
            </a:r>
            <a:r>
              <a:rPr lang="en-US" b="1" i="1" dirty="0"/>
              <a:t> </a:t>
            </a:r>
            <a:r>
              <a:rPr lang="en-US" b="1" dirty="0"/>
              <a:t> </a:t>
            </a:r>
          </a:p>
          <a:p>
            <a:endParaRPr lang="en-US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9532" y="1059582"/>
            <a:ext cx="8316924" cy="105413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184-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sahifasidagi  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6-7-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masalalarni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9356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3108" y="2703"/>
            <a:ext cx="915710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93834" y="2407622"/>
            <a:ext cx="5474059" cy="192031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 algn="ctr">
              <a:spcAft>
                <a:spcPts val="1200"/>
              </a:spcAft>
            </a:pPr>
            <a:r>
              <a:rPr lang="en-US" sz="4000" b="1" dirty="0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lang="en-US" sz="40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20131" algn="ctr">
              <a:lnSpc>
                <a:spcPts val="4431"/>
              </a:lnSpc>
            </a:pP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Misollar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yechish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        </a:t>
            </a:r>
            <a:r>
              <a:rPr lang="en-US" sz="4000" dirty="0" smtClean="0">
                <a:solidFill>
                  <a:srgbClr val="002060"/>
                </a:solidFill>
                <a:latin typeface="Arial"/>
                <a:cs typeface="Arial"/>
              </a:rPr>
              <a:t>(1-qism)</a:t>
            </a:r>
            <a:endParaRPr lang="en-US" sz="400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82787" y="2407622"/>
            <a:ext cx="411047" cy="66622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876257" y="361576"/>
            <a:ext cx="1536477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876257" y="361576"/>
            <a:ext cx="153647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989514" y="485239"/>
            <a:ext cx="136815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=""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=""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=""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=""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=""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19" y="2427733"/>
            <a:ext cx="2706973" cy="22204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82787" y="3271717"/>
            <a:ext cx="411047" cy="4919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</p:spTree>
    <p:extLst>
      <p:ext uri="{BB962C8B-B14F-4D97-AF65-F5344CB8AC3E}">
        <p14:creationId xmlns:p14="http://schemas.microsoft.com/office/powerpoint/2010/main" val="2553368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89262" y="123478"/>
            <a:ext cx="8965475" cy="605935"/>
          </a:xfrm>
          <a:prstGeom prst="rect">
            <a:avLst/>
          </a:prstGeom>
        </p:spPr>
        <p:txBody>
          <a:bodyPr wrap="square" lIns="51435" tIns="25718" rIns="51435" bIns="25718">
            <a:spAutoFit/>
          </a:bodyPr>
          <a:lstStyle/>
          <a:p>
            <a:pPr marL="21892" algn="ctr"/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Misollar</a:t>
            </a:r>
            <a:r>
              <a:rPr lang="en-US" sz="36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36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85155" y="1917457"/>
            <a:ext cx="1702517" cy="500137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en-US" sz="28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ru-RU" sz="28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9262" y="936069"/>
            <a:ext cx="9143997" cy="105586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8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1-misol.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1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133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gacha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barcha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toq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sonlar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yig‘indisini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toping.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79513" y="2417594"/>
                <a:ext cx="3656434" cy="500090"/>
              </a:xfrm>
              <a:prstGeom prst="rect">
                <a:avLst/>
              </a:prstGeom>
            </p:spPr>
            <p:txBody>
              <a:bodyPr wrap="none" lIns="68580" tIns="34290" rIns="68580" bIns="3429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8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800" b="1">
                        <a:solidFill>
                          <a:srgbClr val="00B05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8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8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8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 </m:t>
                        </m:r>
                      </m:sub>
                    </m:sSub>
                    <m:r>
                      <a:rPr lang="en-US" sz="2800" b="1" i="1">
                        <a:solidFill>
                          <a:srgbClr val="00B050"/>
                        </a:solidFill>
                        <a:latin typeface="Cambria Math"/>
                      </a:rPr>
                      <m:t>+</m:t>
                    </m:r>
                    <m:d>
                      <m:dPr>
                        <m:ctrlPr>
                          <a:rPr lang="ru-RU" sz="28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8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800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𝟏</m:t>
                        </m:r>
                      </m:e>
                    </m:d>
                    <m:r>
                      <a:rPr lang="en-US" sz="2800" b="1" i="1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800" b="1" i="1">
                        <a:solidFill>
                          <a:srgbClr val="00B050"/>
                        </a:solidFill>
                        <a:latin typeface="Cambria Math"/>
                      </a:rPr>
                      <m:t>𝒅</m:t>
                    </m:r>
                  </m:oMath>
                </a14:m>
                <a:r>
                  <a:rPr lang="en-US" sz="2800" b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8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3" y="2417594"/>
                <a:ext cx="3656434" cy="50009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243459" y="2950875"/>
                <a:ext cx="3643450" cy="500090"/>
              </a:xfrm>
              <a:prstGeom prst="rect">
                <a:avLst/>
              </a:prstGeom>
            </p:spPr>
            <p:txBody>
              <a:bodyPr wrap="none" lIns="68580" tIns="34290" rIns="68580" bIns="3429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</a:rPr>
                      <m:t>𝟏𝟑𝟑</m:t>
                    </m:r>
                    <m:r>
                      <a:rPr lang="en-US" sz="2800" b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</a:rPr>
                      <m:t>𝟏</m:t>
                    </m:r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d>
                      <m:dPr>
                        <m:ctrlPr>
                          <a:rPr lang="ru-RU" sz="2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e>
                    </m:d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</a:rPr>
                      <m:t>𝟐</m:t>
                    </m:r>
                  </m:oMath>
                </a14:m>
                <a:r>
                  <a:rPr lang="en-US" sz="28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8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459" y="2950875"/>
                <a:ext cx="3643450" cy="50009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4021577" y="2397581"/>
                <a:ext cx="4015042" cy="500090"/>
              </a:xfrm>
              <a:prstGeom prst="rect">
                <a:avLst/>
              </a:prstGeom>
            </p:spPr>
            <p:txBody>
              <a:bodyPr wrap="none" lIns="68580" tIns="34290" rIns="68580" bIns="3429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8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800" b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800" b="1" i="1">
                        <a:solidFill>
                          <a:srgbClr val="FF0000"/>
                        </a:solidFill>
                        <a:latin typeface="Cambria Math"/>
                      </a:rPr>
                      <m:t>𝟏𝟑𝟑</m:t>
                    </m:r>
                    <m:r>
                      <a:rPr lang="en-US" sz="2800" b="1" i="1">
                        <a:solidFill>
                          <a:srgbClr val="FF0000"/>
                        </a:solidFill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ru-RU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8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800" b="1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800" b="1" i="1">
                        <a:solidFill>
                          <a:srgbClr val="FF0000"/>
                        </a:solidFill>
                        <a:latin typeface="Cambria Math"/>
                      </a:rPr>
                      <m:t>𝟏</m:t>
                    </m:r>
                    <m:r>
                      <a:rPr lang="en-US" sz="2800" b="1" i="1">
                        <a:solidFill>
                          <a:srgbClr val="FF0000"/>
                        </a:solidFill>
                        <a:latin typeface="Cambria Math"/>
                      </a:rPr>
                      <m:t>,</m:t>
                    </m:r>
                    <m:r>
                      <a:rPr lang="en-US" sz="2800" b="1" i="1">
                        <a:solidFill>
                          <a:srgbClr val="FF0000"/>
                        </a:solidFill>
                        <a:latin typeface="Cambria Math"/>
                      </a:rPr>
                      <m:t>𝒅</m:t>
                    </m:r>
                    <m:r>
                      <a:rPr lang="en-US" sz="2800" b="1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800" b="1" i="1">
                        <a:solidFill>
                          <a:srgbClr val="FF0000"/>
                        </a:solidFill>
                        <a:latin typeface="Cambria Math"/>
                      </a:rPr>
                      <m:t>𝟐</m:t>
                    </m:r>
                  </m:oMath>
                </a14:m>
                <a:r>
                  <a:rPr lang="en-US" sz="2800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1577" y="2397581"/>
                <a:ext cx="4015042" cy="50009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256587" y="3474095"/>
                <a:ext cx="3000485" cy="500090"/>
              </a:xfrm>
              <a:prstGeom prst="rect">
                <a:avLst/>
              </a:prstGeom>
            </p:spPr>
            <p:txBody>
              <a:bodyPr wrap="none" lIns="68580" tIns="34290" rIns="68580" bIns="3429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</a:rPr>
                      <m:t>𝟏𝟑𝟐</m:t>
                    </m:r>
                    <m:r>
                      <a:rPr lang="en-US" sz="2800" b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ru-RU" sz="2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e>
                    </m:d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800" b="1" i="1">
                        <a:solidFill>
                          <a:srgbClr val="0070C0"/>
                        </a:solidFill>
                        <a:latin typeface="Cambria Math"/>
                      </a:rPr>
                      <m:t>𝟐</m:t>
                    </m:r>
                  </m:oMath>
                </a14:m>
                <a:r>
                  <a:rPr lang="en-US" sz="28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8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587" y="3474095"/>
                <a:ext cx="3000485" cy="50009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467545" y="4030910"/>
                <a:ext cx="1980350" cy="500137"/>
              </a:xfrm>
              <a:prstGeom prst="rect">
                <a:avLst/>
              </a:prstGeom>
            </p:spPr>
            <p:txBody>
              <a:bodyPr wrap="non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𝟔𝟔</m:t>
                      </m:r>
                      <m:r>
                        <a:rPr lang="en-US" sz="28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28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8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800" i="1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5" y="4030910"/>
                <a:ext cx="1980350" cy="50013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646794" y="4482798"/>
                <a:ext cx="1340752" cy="500090"/>
              </a:xfrm>
              <a:prstGeom prst="rect">
                <a:avLst/>
              </a:prstGeom>
            </p:spPr>
            <p:txBody>
              <a:bodyPr wrap="non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solidFill>
                            <a:srgbClr val="0070C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28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b="1" i="1">
                          <a:solidFill>
                            <a:srgbClr val="0070C0"/>
                          </a:solidFill>
                          <a:latin typeface="Cambria Math"/>
                        </a:rPr>
                        <m:t>𝟔𝟕</m:t>
                      </m:r>
                    </m:oMath>
                  </m:oMathPara>
                </a14:m>
                <a:endParaRPr lang="ru-RU" sz="2800" i="1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794" y="4482798"/>
                <a:ext cx="1340752" cy="50009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3720519" y="3547834"/>
                <a:ext cx="4662264" cy="876154"/>
              </a:xfrm>
              <a:prstGeom prst="rect">
                <a:avLst/>
              </a:prstGeom>
            </p:spPr>
            <p:txBody>
              <a:bodyPr wrap="squar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𝟔𝟕</m:t>
                          </m:r>
                        </m:sub>
                      </m:sSub>
                      <m:r>
                        <a:rPr lang="en-US" sz="28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𝟏𝟑𝟑</m:t>
                          </m:r>
                        </m:num>
                        <m:den>
                          <m:r>
                            <a:rPr lang="en-US" sz="2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8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>
                          <a:solidFill>
                            <a:srgbClr val="002060"/>
                          </a:solidFill>
                          <a:latin typeface="Cambria Math"/>
                        </a:rPr>
                        <m:t>𝟔𝟕</m:t>
                      </m:r>
                      <m:r>
                        <a:rPr lang="en-US" sz="28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b="1" i="1">
                          <a:solidFill>
                            <a:srgbClr val="002060"/>
                          </a:solidFill>
                          <a:latin typeface="Cambria Math"/>
                        </a:rPr>
                        <m:t>𝟒𝟒𝟖𝟗</m:t>
                      </m:r>
                    </m:oMath>
                  </m:oMathPara>
                </a14:m>
                <a:endParaRPr lang="ru-RU" sz="2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0519" y="3547834"/>
                <a:ext cx="4662264" cy="87615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20868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89262" y="123478"/>
            <a:ext cx="8965475" cy="605935"/>
          </a:xfrm>
          <a:prstGeom prst="rect">
            <a:avLst/>
          </a:prstGeom>
        </p:spPr>
        <p:txBody>
          <a:bodyPr wrap="square" lIns="51435" tIns="25718" rIns="51435" bIns="25718">
            <a:spAutoFit/>
          </a:bodyPr>
          <a:lstStyle/>
          <a:p>
            <a:pPr marL="21892" algn="ctr"/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Misollar</a:t>
            </a:r>
            <a:r>
              <a:rPr lang="en-US" sz="36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36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58903" y="863111"/>
                <a:ext cx="9026199" cy="807913"/>
              </a:xfrm>
              <a:prstGeom prst="rect">
                <a:avLst/>
              </a:prstGeom>
            </p:spPr>
            <p:txBody>
              <a:bodyPr wrap="square" lIns="68580" tIns="34290" rIns="68580" bIns="34290">
                <a:spAutoFit/>
              </a:bodyPr>
              <a:lstStyle/>
              <a:p>
                <a:pPr algn="ctr"/>
                <a:r>
                  <a:rPr lang="ru-RU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2-misol.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Geometrik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progressiyada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6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=96  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va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8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=384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2400" i="1" dirty="0" smtClean="0">
                        <a:latin typeface="Cambria Math"/>
                        <a:cs typeface="Arial" panose="020B0604020202020204" pitchFamily="34" charset="0"/>
                      </a:rPr>
                      <m:t>− 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had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formulasini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03" y="863111"/>
                <a:ext cx="9026199" cy="807913"/>
              </a:xfrm>
              <a:prstGeom prst="rect">
                <a:avLst/>
              </a:prstGeom>
              <a:blipFill rotWithShape="1">
                <a:blip r:embed="rId2"/>
                <a:stretch>
                  <a:fillRect t="-6818" r="-608" b="-189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253871" y="1707654"/>
                <a:ext cx="8566601" cy="1021626"/>
              </a:xfrm>
              <a:prstGeom prst="rect">
                <a:avLst/>
              </a:prstGeom>
            </p:spPr>
            <p:txBody>
              <a:bodyPr wrap="square" lIns="68580" tIns="34290" rIns="68580" bIns="3429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𝒒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𝟏</m:t>
                        </m:r>
                      </m:sup>
                    </m:sSup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𝟔</m:t>
                        </m:r>
                      </m:sub>
                    </m:sSub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𝒒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𝟓</m:t>
                        </m:r>
                      </m:sup>
                    </m:sSup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𝟖</m:t>
                        </m:r>
                      </m:sub>
                    </m:sSub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𝒒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𝟕</m:t>
                        </m:r>
                      </m:sup>
                    </m:sSup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. 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871" y="1707654"/>
                <a:ext cx="8566601" cy="1021626"/>
              </a:xfrm>
              <a:prstGeom prst="rect">
                <a:avLst/>
              </a:prstGeom>
              <a:blipFill rotWithShape="1">
                <a:blip r:embed="rId3"/>
                <a:stretch>
                  <a:fillRect l="-569" b="-65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252869" y="2948682"/>
                <a:ext cx="4182251" cy="484268"/>
              </a:xfrm>
              <a:prstGeom prst="rect">
                <a:avLst/>
              </a:prstGeom>
            </p:spPr>
            <p:txBody>
              <a:bodyPr wrap="none" lIns="68580" tIns="34290" rIns="68580" bIns="3429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600" b="1" i="1">
                        <a:solidFill>
                          <a:srgbClr val="002060"/>
                        </a:solidFill>
                        <a:latin typeface="Cambria Math"/>
                      </a:rPr>
                      <m:t>𝟗𝟔</m:t>
                    </m:r>
                    <m:r>
                      <a:rPr lang="en-US" sz="26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6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ru-RU" sz="2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𝒒</m:t>
                        </m:r>
                      </m:e>
                      <m:sup>
                        <m:r>
                          <a:rPr lang="en-US" sz="26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𝟓</m:t>
                        </m:r>
                      </m:sup>
                    </m:sSup>
                  </m:oMath>
                </a14:m>
                <a:r>
                  <a:rPr lang="en-US" sz="2600" b="1" dirty="0">
                    <a:solidFill>
                      <a:srgbClr val="002060"/>
                    </a:solidFill>
                  </a:rPr>
                  <a:t>,</a:t>
                </a:r>
                <a14:m>
                  <m:oMath xmlns:m="http://schemas.openxmlformats.org/officeDocument/2006/math">
                    <m:r>
                      <a:rPr lang="en-US" sz="2600" b="1">
                        <a:solidFill>
                          <a:srgbClr val="002060"/>
                        </a:solidFill>
                        <a:latin typeface="Cambria Math"/>
                      </a:rPr>
                      <m:t>   </m:t>
                    </m:r>
                    <m:r>
                      <a:rPr lang="en-US" sz="2600" b="1" i="1">
                        <a:solidFill>
                          <a:srgbClr val="0070C0"/>
                        </a:solidFill>
                        <a:latin typeface="Cambria Math"/>
                      </a:rPr>
                      <m:t>𝟑𝟖𝟒</m:t>
                    </m:r>
                    <m:r>
                      <a:rPr lang="en-US" sz="2600" b="1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6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6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ru-RU" sz="26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𝒒</m:t>
                        </m:r>
                      </m:e>
                      <m:sup>
                        <m:r>
                          <a:rPr lang="en-US" sz="26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𝟕</m:t>
                        </m:r>
                      </m:sup>
                    </m:sSup>
                  </m:oMath>
                </a14:m>
                <a:r>
                  <a:rPr lang="en-US" sz="2600" b="1" dirty="0">
                    <a:solidFill>
                      <a:srgbClr val="0070C0"/>
                    </a:solidFill>
                  </a:rPr>
                  <a:t>.</a:t>
                </a:r>
                <a:endParaRPr lang="ru-RU" sz="26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869" y="2948682"/>
                <a:ext cx="4182251" cy="484268"/>
              </a:xfrm>
              <a:prstGeom prst="rect">
                <a:avLst/>
              </a:prstGeom>
              <a:blipFill rotWithShape="1">
                <a:blip r:embed="rId4"/>
                <a:stretch>
                  <a:fillRect t="-8861" r="-1456" b="-354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971600" y="3713087"/>
                <a:ext cx="1838580" cy="807770"/>
              </a:xfrm>
              <a:prstGeom prst="rect">
                <a:avLst/>
              </a:prstGeom>
            </p:spPr>
            <p:txBody>
              <a:bodyPr wrap="none" lIns="68580" tIns="34290" rIns="68580" bIns="3429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𝟑𝟖𝟒</m:t>
                        </m:r>
                      </m:num>
                      <m:den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𝟗𝟔</m:t>
                        </m:r>
                      </m:den>
                    </m:f>
                    <m:r>
                      <a:rPr lang="en-US" sz="2800" b="1" i="1">
                        <a:solidFill>
                          <a:srgbClr val="7030A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8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28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𝒃</m:t>
                            </m:r>
                          </m:e>
                          <m:sub>
                            <m:r>
                              <a:rPr lang="en-US" sz="28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∙</m:t>
                        </m:r>
                        <m:sSup>
                          <m:sSupPr>
                            <m:ctrlPr>
                              <a:rPr lang="ru-RU" sz="28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𝒒</m:t>
                            </m:r>
                          </m:e>
                          <m:sup>
                            <m:r>
                              <a:rPr lang="en-US" sz="28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𝟕</m:t>
                            </m:r>
                          </m:sup>
                        </m:sSup>
                      </m:num>
                      <m:den>
                        <m:sSub>
                          <m:sSubPr>
                            <m:ctrlPr>
                              <a:rPr lang="ru-RU" sz="28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𝒃</m:t>
                            </m:r>
                          </m:e>
                          <m:sub>
                            <m:r>
                              <a:rPr lang="en-US" sz="28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r>
                          <a:rPr lang="en-US" sz="28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∙</m:t>
                        </m:r>
                        <m:sSup>
                          <m:sSupPr>
                            <m:ctrlPr>
                              <a:rPr lang="ru-RU" sz="28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𝒒</m:t>
                            </m:r>
                          </m:e>
                          <m:sup>
                            <m:r>
                              <a:rPr lang="en-US" sz="2800" b="1" i="1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  <m:t>𝟓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2800" b="1" dirty="0">
                    <a:solidFill>
                      <a:srgbClr val="7030A0"/>
                    </a:solidFill>
                  </a:rPr>
                  <a:t>,</a:t>
                </a:r>
                <a:endParaRPr lang="ru-RU" sz="28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3713087"/>
                <a:ext cx="1838580" cy="807770"/>
              </a:xfrm>
              <a:prstGeom prst="rect">
                <a:avLst/>
              </a:prstGeom>
              <a:blipFill rotWithShape="1">
                <a:blip r:embed="rId5"/>
                <a:stretch>
                  <a:fillRect r="-6623" b="-45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4369712" y="3524746"/>
                <a:ext cx="2478124" cy="992579"/>
              </a:xfrm>
              <a:prstGeom prst="rect">
                <a:avLst/>
              </a:prstGeom>
            </p:spPr>
            <p:txBody>
              <a:bodyPr wrap="square" lIns="68580" tIns="34290" rIns="68580" bIns="3429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𝑞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=4</m:t>
                    </m:r>
                    <m:r>
                      <a:rPr lang="ru-RU" sz="240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𝒒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𝟐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va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𝒒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=−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𝟐</m:t>
                    </m:r>
                  </m:oMath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9712" y="3524746"/>
                <a:ext cx="2478124" cy="992579"/>
              </a:xfrm>
              <a:prstGeom prst="rect">
                <a:avLst/>
              </a:prstGeom>
              <a:blipFill rotWithShape="1">
                <a:blip r:embed="rId6"/>
                <a:stretch>
                  <a:fillRect l="-1724" b="-147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6843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127308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117033" y="843558"/>
                <a:ext cx="8847456" cy="8925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600" b="1" i="1" dirty="0" smtClean="0">
                    <a:solidFill>
                      <a:srgbClr val="00B050"/>
                    </a:solidFill>
                  </a:rPr>
                  <a:t>2-misol.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/>
                      </a:rPr>
                      <m:t>𝐴𝑔𝑎𝑟</m:t>
                    </m:r>
                    <m:r>
                      <a:rPr lang="en-US" sz="2600" i="1">
                        <a:latin typeface="Cambria Math"/>
                      </a:rPr>
                      <m:t> </m:t>
                    </m:r>
                    <m:r>
                      <a:rPr lang="en-US" sz="26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𝒔𝒊𝒏</m:t>
                    </m:r>
                    <m:r>
                      <a:rPr lang="en-US" sz="26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𝜶</m:t>
                    </m:r>
                    <m:r>
                      <a:rPr lang="en-US" sz="2600" b="1" i="1">
                        <a:solidFill>
                          <a:srgbClr val="FF0000"/>
                        </a:solidFill>
                        <a:latin typeface="Cambria Math"/>
                      </a:rPr>
                      <m:t>−</m:t>
                    </m:r>
                    <m:r>
                      <a:rPr lang="en-US" sz="2600" b="1" i="1">
                        <a:solidFill>
                          <a:srgbClr val="FF0000"/>
                        </a:solidFill>
                        <a:latin typeface="Cambria Math"/>
                      </a:rPr>
                      <m:t>𝒄𝒐𝒔</m:t>
                    </m:r>
                    <m:r>
                      <a:rPr lang="en-US" sz="2600" b="1" i="1">
                        <a:solidFill>
                          <a:srgbClr val="FF0000"/>
                        </a:solidFill>
                        <a:latin typeface="Cambria Math"/>
                      </a:rPr>
                      <m:t>𝜶</m:t>
                    </m:r>
                    <m:r>
                      <a:rPr lang="en-US" sz="2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2600" b="1" i="1">
                        <a:solidFill>
                          <a:srgbClr val="FF0000"/>
                        </a:solidFill>
                        <a:latin typeface="Cambria Math"/>
                      </a:rPr>
                      <m:t>.</m:t>
                    </m:r>
                    <m:r>
                      <a:rPr lang="en-US" sz="2600" b="1" i="1" smtClean="0">
                        <a:solidFill>
                          <a:srgbClr val="FF0000"/>
                        </a:solidFill>
                        <a:latin typeface="Cambria Math"/>
                      </a:rPr>
                      <m:t>𝟖</m:t>
                    </m:r>
                    <m:r>
                      <a:rPr lang="en-US" sz="26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bo‘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lsa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r>
                      <a:rPr lang="en-US" sz="2600" b="1" i="1" smtClean="0">
                        <a:solidFill>
                          <a:srgbClr val="002060"/>
                        </a:solidFill>
                        <a:latin typeface="Cambria Math"/>
                      </a:rPr>
                      <m:t>𝜶</m:t>
                    </m:r>
                    <m:r>
                      <a:rPr lang="en-US" sz="2600" b="1" i="1" smtClean="0">
                        <a:solidFill>
                          <a:srgbClr val="002060"/>
                        </a:solidFill>
                        <a:latin typeface="Cambria Math"/>
                      </a:rPr>
                      <m:t>𝒄𝒐𝒔</m:t>
                    </m:r>
                    <m:r>
                      <a:rPr lang="en-US" sz="2600" b="1" i="1" smtClean="0">
                        <a:solidFill>
                          <a:srgbClr val="002060"/>
                        </a:solidFill>
                        <a:latin typeface="Cambria Math"/>
                      </a:rPr>
                      <m:t>𝜶</m:t>
                    </m:r>
                  </m:oMath>
                </a14:m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ning 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qiymatini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033" y="843558"/>
                <a:ext cx="8847456" cy="892552"/>
              </a:xfrm>
              <a:prstGeom prst="rect">
                <a:avLst/>
              </a:prstGeom>
              <a:blipFill rotWithShape="1">
                <a:blip r:embed="rId2"/>
                <a:stretch>
                  <a:fillRect t="-7483" b="-156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3662155" y="1776741"/>
                <a:ext cx="17572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2155" y="1776741"/>
                <a:ext cx="1757211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62848" y="2299961"/>
                <a:ext cx="3684470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𝒂𝒃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48" y="2299961"/>
                <a:ext cx="3684470" cy="470000"/>
              </a:xfrm>
              <a:prstGeom prst="rect">
                <a:avLst/>
              </a:prstGeom>
              <a:blipFill rotWithShape="1">
                <a:blip r:embed="rId4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504676" y="2833421"/>
                <a:ext cx="8072168" cy="4700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𝒔𝒊𝒏</m:t>
                          </m:r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𝜶</m:t>
                          </m:r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𝒄𝒐𝒔</m:t>
                          </m:r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𝜶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𝒔𝒊𝒏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7030A0"/>
                          </a:solidFill>
                          <a:latin typeface="Cambria Math"/>
                        </a:rPr>
                        <m:t>𝜶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𝒔𝒊𝒏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𝜶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𝒄𝒐𝒔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𝜶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𝒄𝒐𝒔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7030A0"/>
                          </a:solidFill>
                          <a:latin typeface="Cambria Math"/>
                        </a:rPr>
                        <m:t>𝜶</m:t>
                      </m:r>
                    </m:oMath>
                  </m:oMathPara>
                </a14:m>
                <a:endParaRPr lang="ru-RU" sz="24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676" y="2833421"/>
                <a:ext cx="8072168" cy="470000"/>
              </a:xfrm>
              <a:prstGeom prst="rect">
                <a:avLst/>
              </a:prstGeom>
              <a:blipFill rotWithShape="1">
                <a:blip r:embed="rId5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423505" y="3507854"/>
                <a:ext cx="353757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𝟖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𝒔𝒊𝒏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𝜶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𝒄𝒐𝒔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𝜶</m:t>
                      </m:r>
                    </m:oMath>
                  </m:oMathPara>
                </a14:m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505" y="3507854"/>
                <a:ext cx="3537571" cy="461665"/>
              </a:xfrm>
              <a:prstGeom prst="rect">
                <a:avLst/>
              </a:prstGeom>
              <a:blipFill rotWithShape="1">
                <a:blip r:embed="rId6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1475656" y="4155926"/>
                <a:ext cx="3384376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</a:rPr>
                      <m:t>2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𝜶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𝒄𝒐𝒔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𝜶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</a:rPr>
                      <m:t>𝟔𝟒</m:t>
                    </m:r>
                  </m:oMath>
                </a14:m>
                <a:r>
                  <a:rPr lang="en-US" sz="2400" dirty="0"/>
                  <a:t>     </a:t>
                </a:r>
                <a:endParaRPr lang="en-US" sz="24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sz="2400" b="1" i="1" smtClean="0">
                          <a:latin typeface="Cambria Math"/>
                        </a:rPr>
                        <m:t>𝟐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𝒔𝒊𝒏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𝜶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𝒄𝒐𝒔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𝜶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𝟎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.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𝟑𝟔</m:t>
                      </m:r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656" y="4155926"/>
                <a:ext cx="3384376" cy="830997"/>
              </a:xfrm>
              <a:prstGeom prst="rect">
                <a:avLst/>
              </a:prstGeom>
              <a:blipFill rotWithShape="1">
                <a:blip r:embed="rId7"/>
                <a:stretch>
                  <a:fillRect l="-3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5047304" y="4340591"/>
                <a:ext cx="338437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𝒔𝒊𝒏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𝜶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𝒄𝒐𝒔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𝜶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𝟎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.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𝟏𝟖</m:t>
                      </m:r>
                    </m:oMath>
                  </m:oMathPara>
                </a14:m>
                <a:endParaRPr lang="en-US" sz="2400" b="1" dirty="0" smtClean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7304" y="4340591"/>
                <a:ext cx="3384376" cy="46166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24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5" grpId="0"/>
      <p:bldP spid="26" grpId="0"/>
      <p:bldP spid="28" grpId="0"/>
      <p:bldP spid="29" grpId="0"/>
      <p:bldP spid="10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89262" y="123478"/>
            <a:ext cx="8965475" cy="605935"/>
          </a:xfrm>
          <a:prstGeom prst="rect">
            <a:avLst/>
          </a:prstGeom>
        </p:spPr>
        <p:txBody>
          <a:bodyPr wrap="square" lIns="51435" tIns="25718" rIns="51435" bIns="25718">
            <a:spAutoFit/>
          </a:bodyPr>
          <a:lstStyle/>
          <a:p>
            <a:pPr marL="21892" algn="ctr"/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Misollar</a:t>
            </a:r>
            <a:r>
              <a:rPr lang="en-US" sz="36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36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07506" y="1059582"/>
                <a:ext cx="8928991" cy="1378583"/>
              </a:xfrm>
              <a:prstGeom prst="rect">
                <a:avLst/>
              </a:prstGeom>
            </p:spPr>
            <p:txBody>
              <a:bodyPr wrap="square" lIns="68580" tIns="34290" rIns="68580" bIns="34290">
                <a:spAutoFit/>
              </a:bodyPr>
              <a:lstStyle/>
              <a:p>
                <a:pPr marL="457200" lvl="0" indent="-457200" algn="just">
                  <a:buAutoNum type="arabicParenR"/>
                </a:pPr>
                <a:r>
                  <a:rPr lang="en-US" sz="2400" dirty="0" err="1" smtClean="0"/>
                  <a:t>Aytaylik</a:t>
                </a:r>
                <a:r>
                  <a:rPr lang="en-US" sz="2400" dirty="0" smtClean="0"/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i="0" smtClean="0">
                        <a:latin typeface="Cambria Math"/>
                      </a:rPr>
                      <m:t>q</m:t>
                    </m:r>
                    <m:r>
                      <a:rPr lang="en-US" sz="2400" i="0" smtClean="0">
                        <a:latin typeface="Cambria Math"/>
                      </a:rPr>
                      <m:t>=2.</m:t>
                    </m:r>
                  </m:oMath>
                </a14:m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U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holda</a:t>
                </a:r>
                <a:r>
                  <a:rPr lang="ru-RU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/>
                      </a:rPr>
                      <m:t>96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5</m:t>
                        </m:r>
                      </m:sup>
                    </m:sSup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,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/>
                      </a:rPr>
                      <m:t>   96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400" i="1">
                        <a:latin typeface="Cambria Math"/>
                      </a:rPr>
                      <m:t>32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,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   </m:t>
                    </m:r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=3</m:t>
                    </m:r>
                    <m:r>
                      <a:rPr lang="en-US" sz="2400">
                        <a:latin typeface="Cambria Math"/>
                      </a:rPr>
                      <m:t> </m:t>
                    </m:r>
                  </m:oMath>
                </a14:m>
                <a:r>
                  <a:rPr lang="en-US" sz="2400" dirty="0" smtClean="0">
                    <a:latin typeface="Cambria Math"/>
                  </a:rPr>
                  <a:t> bo‘ladi.</a:t>
                </a:r>
              </a:p>
              <a:p>
                <a:pPr lvl="0"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𝟑</m:t>
                    </m:r>
                  </m:oMath>
                </a14:m>
                <a:r>
                  <a:rPr lang="en-US" sz="2400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400" b="1" dirty="0" smtClean="0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𝒒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𝟐</m:t>
                    </m:r>
                  </m:oMath>
                </a14:m>
                <a:r>
                  <a:rPr lang="en-US" sz="2400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𝟑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p>
                    </m:sSup>
                  </m:oMath>
                </a14:m>
                <a:endParaRPr lang="ru-RU" sz="2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6" y="1059582"/>
                <a:ext cx="8928991" cy="1378583"/>
              </a:xfrm>
              <a:prstGeom prst="rect">
                <a:avLst/>
              </a:prstGeom>
              <a:blipFill rotWithShape="1">
                <a:blip r:embed="rId2"/>
                <a:stretch>
                  <a:fillRect l="-1366" t="-4425" b="-53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53756" y="2571750"/>
                <a:ext cx="9036492" cy="1427314"/>
              </a:xfrm>
              <a:prstGeom prst="rect">
                <a:avLst/>
              </a:prstGeom>
            </p:spPr>
            <p:txBody>
              <a:bodyPr wrap="square" lIns="68580" tIns="34290" rIns="68580" bIns="34290">
                <a:spAutoFit/>
              </a:bodyPr>
              <a:lstStyle/>
              <a:p>
                <a:pPr marL="457200" lvl="0" indent="-457200" algn="just">
                  <a:buAutoNum type="arabicParenR" startAt="2"/>
                </a:pP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Aytaylik,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𝑞</m:t>
                    </m:r>
                    <m:r>
                      <a:rPr lang="en-US" sz="2200" i="1">
                        <a:latin typeface="Cambria Math"/>
                      </a:rPr>
                      <m:t>=−2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U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holda</a:t>
                </a:r>
                <a:r>
                  <a:rPr lang="ru-RU" sz="22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>
                        <a:latin typeface="Cambria Math"/>
                      </a:rPr>
                      <m:t>96</m:t>
                    </m:r>
                    <m:r>
                      <a:rPr lang="en-US" sz="2200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22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200" i="1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200" i="1">
                        <a:latin typeface="Cambria Math"/>
                      </a:rPr>
                      <m:t>(−</m:t>
                    </m:r>
                    <m:sSup>
                      <m:sSup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/>
                          </a:rPr>
                          <m:t>2)</m:t>
                        </m:r>
                      </m:e>
                      <m:sup>
                        <m:r>
                          <a:rPr lang="en-US" sz="2200" i="1">
                            <a:latin typeface="Cambria Math"/>
                          </a:rPr>
                          <m:t>5</m:t>
                        </m:r>
                      </m:sup>
                    </m:sSup>
                  </m:oMath>
                </a14:m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14:m>
                  <m:oMath xmlns:m="http://schemas.openxmlformats.org/officeDocument/2006/math">
                    <m:r>
                      <a:rPr lang="en-US" sz="2200" b="0" i="0" smtClean="0">
                        <a:latin typeface="Cambria Math"/>
                      </a:rPr>
                      <m:t>  </m:t>
                    </m:r>
                    <m:r>
                      <a:rPr lang="en-US" sz="2200">
                        <a:latin typeface="Cambria Math"/>
                      </a:rPr>
                      <m:t> </m:t>
                    </m:r>
                    <m:r>
                      <a:rPr lang="en-US" sz="2200" b="0" i="0" smtClean="0">
                        <a:latin typeface="Cambria Math"/>
                      </a:rPr>
                      <m:t>   </m:t>
                    </m:r>
                    <m:r>
                      <a:rPr lang="en-US" sz="2200">
                        <a:latin typeface="Cambria Math"/>
                      </a:rPr>
                      <m:t>96</m:t>
                    </m:r>
                    <m:r>
                      <a:rPr lang="en-US" sz="2200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22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200" i="1">
                        <a:latin typeface="Cambria Math"/>
                        <a:ea typeface="Cambria Math"/>
                      </a:rPr>
                      <m:t>∙</m:t>
                    </m:r>
                    <m:d>
                      <m:d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/>
                          </a:rPr>
                          <m:t>−32</m:t>
                        </m:r>
                      </m:e>
                    </m:d>
                    <m:r>
                      <a:rPr lang="en-US" sz="2200" i="1">
                        <a:latin typeface="Cambria Math"/>
                      </a:rPr>
                      <m:t>,</m:t>
                    </m:r>
                    <m:r>
                      <a:rPr lang="en-US" sz="2200">
                        <a:latin typeface="Cambria Math"/>
                      </a:rPr>
                      <m:t> 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en-US" sz="22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/>
                            </a:rPr>
                            <m:t>𝑏</m:t>
                          </m:r>
                        </m:e>
                        <m:sub>
                          <m:r>
                            <a:rPr lang="en-US" sz="22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200" i="1">
                          <a:latin typeface="Cambria Math"/>
                        </a:rPr>
                        <m:t>=−</m:t>
                      </m:r>
                      <m:r>
                        <a:rPr lang="en-US" sz="2200" i="1" dirty="0" smtClean="0">
                          <a:latin typeface="Cambria Math"/>
                        </a:rPr>
                        <m:t>3</m:t>
                      </m:r>
                      <m:r>
                        <a:rPr lang="en-US" sz="2200" i="1" dirty="0" smtClean="0">
                          <a:latin typeface="Cambria Math"/>
                          <a:cs typeface="Arial" pitchFamily="34" charset="0"/>
                        </a:rPr>
                        <m:t>      </m:t>
                      </m:r>
                      <m:r>
                        <m:rPr>
                          <m:sty m:val="p"/>
                        </m:rPr>
                        <a:rPr lang="en-US" sz="2200" i="0" dirty="0" smtClean="0">
                          <a:latin typeface="Cambria Math"/>
                          <a:cs typeface="Arial" pitchFamily="34" charset="0"/>
                        </a:rPr>
                        <m:t>bo</m:t>
                      </m:r>
                      <m:r>
                        <a:rPr lang="en-US" sz="2200" i="0" dirty="0" smtClean="0">
                          <a:latin typeface="Cambria Math"/>
                          <a:cs typeface="Arial" pitchFamily="34" charset="0"/>
                        </a:rPr>
                        <m:t>‘</m:t>
                      </m:r>
                      <m:r>
                        <m:rPr>
                          <m:sty m:val="p"/>
                        </m:rPr>
                        <a:rPr lang="en-US" sz="2200" i="0" dirty="0" smtClean="0">
                          <a:latin typeface="Cambria Math"/>
                          <a:cs typeface="Arial" pitchFamily="34" charset="0"/>
                        </a:rPr>
                        <m:t>ladi</m:t>
                      </m:r>
                      <m:r>
                        <a:rPr lang="en-US" sz="2200" b="0" i="0" dirty="0" smtClean="0">
                          <a:latin typeface="Cambria Math"/>
                          <a:cs typeface="Arial" pitchFamily="34" charset="0"/>
                        </a:rPr>
                        <m:t>.</m:t>
                      </m:r>
                      <m:r>
                        <a:rPr lang="en-US" sz="2200" i="0" dirty="0" smtClean="0">
                          <a:latin typeface="Cambria Math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2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2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200" b="1" i="1">
                        <a:solidFill>
                          <a:srgbClr val="FF0000"/>
                        </a:solidFill>
                        <a:latin typeface="Cambria Math"/>
                      </a:rPr>
                      <m:t>=−</m:t>
                    </m:r>
                    <m:r>
                      <a:rPr lang="en-US" sz="2200" b="1" i="1">
                        <a:solidFill>
                          <a:srgbClr val="FF0000"/>
                        </a:solidFill>
                        <a:latin typeface="Cambria Math"/>
                      </a:rPr>
                      <m:t>𝟑</m:t>
                    </m:r>
                  </m:oMath>
                </a14:m>
                <a:r>
                  <a:rPr lang="en-US" sz="2200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va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rgbClr val="FF0000"/>
                        </a:solidFill>
                        <a:latin typeface="Cambria Math"/>
                      </a:rPr>
                      <m:t>𝒒</m:t>
                    </m:r>
                    <m:r>
                      <a:rPr lang="en-US" sz="2200" b="1" i="1" smtClean="0">
                        <a:solidFill>
                          <a:srgbClr val="FF0000"/>
                        </a:solidFill>
                        <a:latin typeface="Cambria Math"/>
                      </a:rPr>
                      <m:t>=−</m:t>
                    </m:r>
                    <m:r>
                      <a:rPr lang="en-US" sz="2200" b="1" i="1" smtClean="0">
                        <a:solidFill>
                          <a:srgbClr val="FF0000"/>
                        </a:solidFill>
                        <a:latin typeface="Cambria Math"/>
                      </a:rPr>
                      <m:t>𝟐</m:t>
                    </m:r>
                  </m:oMath>
                </a14:m>
                <a:r>
                  <a:rPr lang="en-US" sz="2200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200" b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</a:rPr>
                      <m:t>=−</m:t>
                    </m:r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</a:rPr>
                      <m:t>𝟑</m:t>
                    </m:r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200" b="1" i="1">
                        <a:solidFill>
                          <a:srgbClr val="002060"/>
                        </a:solidFill>
                        <a:latin typeface="Cambria Math"/>
                      </a:rPr>
                      <m:t>(−</m:t>
                    </m:r>
                    <m:sSup>
                      <m:sSupPr>
                        <m:ctrlPr>
                          <a:rPr lang="ru-RU" sz="2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p>
                    </m:sSup>
                  </m:oMath>
                </a14:m>
                <a:endParaRPr lang="ru-RU" sz="2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56" y="2571750"/>
                <a:ext cx="9036492" cy="1427314"/>
              </a:xfrm>
              <a:prstGeom prst="rect">
                <a:avLst/>
              </a:prstGeom>
              <a:blipFill rotWithShape="1">
                <a:blip r:embed="rId3"/>
                <a:stretch>
                  <a:fillRect l="-1012" t="-2991" b="-47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547665" y="4327489"/>
                <a:ext cx="7508115" cy="446949"/>
              </a:xfrm>
              <a:prstGeom prst="rect">
                <a:avLst/>
              </a:prstGeom>
            </p:spPr>
            <p:txBody>
              <a:bodyPr wrap="square" lIns="68580" tIns="34290" rIns="68580" bIns="34290">
                <a:spAutoFit/>
              </a:bodyPr>
              <a:lstStyle/>
              <a:p>
                <a:pPr algn="ctr"/>
                <a:r>
                  <a:rPr lang="en-US" sz="2400" b="1" i="1" dirty="0" err="1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Javob</a:t>
                </a:r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𝟑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𝟐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sup>
                    </m:sSup>
                  </m:oMath>
                </a14:m>
                <a:r>
                  <a:rPr lang="en-US" sz="24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yoki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=−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𝟑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(−</m:t>
                    </m:r>
                    <m:sSup>
                      <m:sSup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p>
                    </m:sSup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.</m:t>
                    </m:r>
                  </m:oMath>
                </a14:m>
                <a:r>
                  <a:rPr lang="en-US" sz="24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5" y="4327489"/>
                <a:ext cx="7508115" cy="446949"/>
              </a:xfrm>
              <a:prstGeom prst="rect">
                <a:avLst/>
              </a:prstGeom>
              <a:blipFill rotWithShape="1">
                <a:blip r:embed="rId4"/>
                <a:stretch>
                  <a:fillRect t="-10959" b="-342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51813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89262" y="123478"/>
            <a:ext cx="8965475" cy="605935"/>
          </a:xfrm>
          <a:prstGeom prst="rect">
            <a:avLst/>
          </a:prstGeom>
        </p:spPr>
        <p:txBody>
          <a:bodyPr wrap="square" lIns="51435" tIns="25718" rIns="51435" bIns="25718">
            <a:spAutoFit/>
          </a:bodyPr>
          <a:lstStyle/>
          <a:p>
            <a:pPr marL="21892" algn="ctr"/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Misollar</a:t>
            </a:r>
            <a:r>
              <a:rPr lang="en-US" sz="36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36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86067" y="843536"/>
                <a:ext cx="9011757" cy="1177245"/>
              </a:xfrm>
              <a:prstGeom prst="rect">
                <a:avLst/>
              </a:prstGeom>
            </p:spPr>
            <p:txBody>
              <a:bodyPr wrap="square" lIns="68580" tIns="34290" rIns="68580" bIns="34290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3-misol.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Quyidagi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formula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bilan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berilgan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ketma-ketlikning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geometrik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progressiya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ekanligini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isbotlang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: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  <a:p>
                <a:pPr algn="just"/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1)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𝑛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=3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;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67" y="843536"/>
                <a:ext cx="9011757" cy="1177245"/>
              </a:xfrm>
              <a:prstGeom prst="rect">
                <a:avLst/>
              </a:prstGeom>
              <a:blipFill rotWithShape="1">
                <a:blip r:embed="rId2"/>
                <a:stretch>
                  <a:fillRect l="-338" t="-4145" b="-124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3721115" y="1684446"/>
            <a:ext cx="1391856" cy="438582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34051" y="2206610"/>
                <a:ext cx="1924517" cy="438581"/>
              </a:xfrm>
              <a:prstGeom prst="rect">
                <a:avLst/>
              </a:prstGeom>
            </p:spPr>
            <p:txBody>
              <a:bodyPr wrap="none" lIns="68580" tIns="34290" rIns="68580" bIns="34290">
                <a:spAutoFit/>
              </a:bodyPr>
              <a:lstStyle/>
              <a:p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1)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𝑛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=3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𝑛</m:t>
                        </m:r>
                      </m:sup>
                    </m:sSup>
                  </m:oMath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051" y="2206610"/>
                <a:ext cx="1924517" cy="438581"/>
              </a:xfrm>
              <a:prstGeom prst="rect">
                <a:avLst/>
              </a:prstGeom>
              <a:blipFill rotWithShape="1">
                <a:blip r:embed="rId3"/>
                <a:stretch>
                  <a:fillRect l="-6013" t="-12500" b="-347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427058" y="2158806"/>
                <a:ext cx="2323664" cy="438581"/>
              </a:xfrm>
              <a:prstGeom prst="rect">
                <a:avLst/>
              </a:prstGeom>
            </p:spPr>
            <p:txBody>
              <a:bodyPr wrap="non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𝑏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𝑛</m:t>
                          </m:r>
                          <m:r>
                            <a:rPr lang="en-US" sz="2400" i="1">
                              <a:latin typeface="Cambria Math"/>
                            </a:rPr>
                            <m:t>+1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=3</m:t>
                      </m:r>
                      <m:r>
                        <a:rPr lang="en-US" sz="2400" i="1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𝑛</m:t>
                          </m:r>
                          <m:r>
                            <a:rPr lang="en-US" sz="2400" i="1">
                              <a:latin typeface="Cambria Math"/>
                            </a:rPr>
                            <m:t>+1</m:t>
                          </m:r>
                        </m:sup>
                      </m:sSup>
                    </m:oMath>
                  </m:oMathPara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7058" y="2158806"/>
                <a:ext cx="2323664" cy="438581"/>
              </a:xfrm>
              <a:prstGeom prst="rect">
                <a:avLst/>
              </a:prstGeom>
              <a:blipFill rotWithShape="1">
                <a:blip r:embed="rId4"/>
                <a:stretch>
                  <a:fillRect b="-69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5377298" y="2115042"/>
                <a:ext cx="2939411" cy="871730"/>
              </a:xfrm>
              <a:prstGeom prst="rect">
                <a:avLst/>
              </a:prstGeom>
            </p:spPr>
            <p:txBody>
              <a:bodyPr wrap="non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24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𝒏</m:t>
                              </m:r>
                              <m:r>
                                <a:rPr lang="en-US" sz="24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4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24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𝒏</m:t>
                              </m:r>
                            </m:sub>
                          </m:sSub>
                        </m:den>
                      </m:f>
                      <m:r>
                        <a:rPr lang="en-US" sz="2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</a:rPr>
                            <m:t>3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∙</m:t>
                          </m:r>
                          <m:sSup>
                            <m:sSup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US" sz="2400" i="1">
                                  <a:latin typeface="Cambria Math"/>
                                </a:rPr>
                                <m:t>+1</m:t>
                              </m:r>
                            </m:sup>
                          </m:sSup>
                        </m:num>
                        <m:den>
                          <m:r>
                            <a:rPr lang="en-US" sz="2400" i="1">
                              <a:latin typeface="Cambria Math"/>
                            </a:rPr>
                            <m:t>3</m:t>
                          </m:r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∙</m:t>
                          </m:r>
                          <m:sSup>
                            <m:sSup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𝑛</m:t>
                              </m:r>
                            </m:sup>
                          </m:sSup>
                        </m:den>
                      </m:f>
                      <m:r>
                        <a:rPr lang="en-US" sz="2400" i="1"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FF0000"/>
                          </a:solidFill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7298" y="2115042"/>
                <a:ext cx="2939411" cy="87173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42980" y="3028795"/>
                <a:ext cx="9011757" cy="960135"/>
              </a:xfrm>
              <a:prstGeom prst="rect">
                <a:avLst/>
              </a:prstGeom>
            </p:spPr>
            <p:txBody>
              <a:bodyPr wrap="square" lIns="68580" tIns="34290" rIns="68580" bIns="34290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4-misol.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Geometrik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progressiyaning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n-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hadi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formulasini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yozing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1)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4,12,36,…;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 3)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4,−1,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n-US" sz="2400" i="1">
                        <a:latin typeface="Cambria Math"/>
                      </a:rPr>
                      <m:t>,…;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80" y="3028795"/>
                <a:ext cx="9011757" cy="960135"/>
              </a:xfrm>
              <a:prstGeom prst="rect">
                <a:avLst/>
              </a:prstGeom>
              <a:blipFill rotWithShape="1">
                <a:blip r:embed="rId6"/>
                <a:stretch>
                  <a:fillRect t="-5732" b="-70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05945" y="4002153"/>
                <a:ext cx="3603935" cy="438582"/>
              </a:xfrm>
              <a:prstGeom prst="rect">
                <a:avLst/>
              </a:prstGeom>
            </p:spPr>
            <p:txBody>
              <a:bodyPr wrap="none" lIns="68580" tIns="34290" rIns="68580" bIns="34290">
                <a:spAutoFit/>
              </a:bodyPr>
              <a:lstStyle/>
              <a:p>
                <a:r>
                  <a:rPr lang="en-US" sz="24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1)</a:t>
                </a:r>
                <a14:m>
                  <m:oMath xmlns:m="http://schemas.openxmlformats.org/officeDocument/2006/math">
                    <m:r>
                      <a:rPr lang="en-US" sz="2400" b="1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𝟒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𝟏𝟐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,  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𝒒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𝟑</m:t>
                    </m:r>
                  </m:oMath>
                </a14:m>
                <a:endParaRPr lang="ru-RU" sz="2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45" y="4002153"/>
                <a:ext cx="3603935" cy="438582"/>
              </a:xfrm>
              <a:prstGeom prst="rect">
                <a:avLst/>
              </a:prstGeom>
              <a:blipFill rotWithShape="1">
                <a:blip r:embed="rId7"/>
                <a:stretch>
                  <a:fillRect l="-3215" t="-12676" r="-169" b="-366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/>
              <p:cNvSpPr/>
              <p:nvPr/>
            </p:nvSpPr>
            <p:spPr>
              <a:xfrm>
                <a:off x="325964" y="4487185"/>
                <a:ext cx="3619965" cy="446917"/>
              </a:xfrm>
              <a:prstGeom prst="rect">
                <a:avLst/>
              </a:prstGeom>
            </p:spPr>
            <p:txBody>
              <a:bodyPr wrap="non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𝒒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𝟒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ru-RU" sz="2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964" y="4487185"/>
                <a:ext cx="3619965" cy="446917"/>
              </a:xfrm>
              <a:prstGeom prst="rect">
                <a:avLst/>
              </a:prstGeom>
              <a:blipFill rotWithShape="0">
                <a:blip r:embed="rId8"/>
                <a:stretch>
                  <a:fillRect b="-164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/>
              <p:cNvSpPr/>
              <p:nvPr/>
            </p:nvSpPr>
            <p:spPr>
              <a:xfrm>
                <a:off x="4750722" y="3862912"/>
                <a:ext cx="3951787" cy="624273"/>
              </a:xfrm>
              <a:prstGeom prst="rect">
                <a:avLst/>
              </a:prstGeom>
            </p:spPr>
            <p:txBody>
              <a:bodyPr wrap="none" lIns="68580" tIns="34290" rIns="68580" bIns="3429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3)</a:t>
                </a:r>
                <a14:m>
                  <m:oMath xmlns:m="http://schemas.openxmlformats.org/officeDocument/2006/math">
                    <m:r>
                      <a:rPr lang="en-US" sz="2400" b="1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𝟒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=−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𝟏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,  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𝒒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=−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ru-RU" sz="24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0722" y="3862912"/>
                <a:ext cx="3951787" cy="624273"/>
              </a:xfrm>
              <a:prstGeom prst="rect">
                <a:avLst/>
              </a:prstGeom>
              <a:blipFill rotWithShape="0">
                <a:blip r:embed="rId9"/>
                <a:stretch>
                  <a:fillRect l="-2928" b="-68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Прямоугольник 12"/>
              <p:cNvSpPr/>
              <p:nvPr/>
            </p:nvSpPr>
            <p:spPr>
              <a:xfrm>
                <a:off x="4283968" y="4495357"/>
                <a:ext cx="4588179" cy="446917"/>
              </a:xfrm>
              <a:prstGeom prst="rect">
                <a:avLst/>
              </a:prstGeom>
            </p:spPr>
            <p:txBody>
              <a:bodyPr wrap="non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𝒒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</m:sup>
                      </m:sSup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𝟒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(−</m:t>
                          </m:r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𝟐𝟓</m:t>
                          </m:r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968" y="4495357"/>
                <a:ext cx="4588179" cy="446917"/>
              </a:xfrm>
              <a:prstGeom prst="rect">
                <a:avLst/>
              </a:prstGeom>
              <a:blipFill rotWithShape="0">
                <a:blip r:embed="rId10"/>
                <a:stretch>
                  <a:fillRect b="-229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51813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89262" y="123478"/>
            <a:ext cx="8965475" cy="605935"/>
          </a:xfrm>
          <a:prstGeom prst="rect">
            <a:avLst/>
          </a:prstGeom>
        </p:spPr>
        <p:txBody>
          <a:bodyPr wrap="square" lIns="51435" tIns="25718" rIns="51435" bIns="25718">
            <a:spAutoFit/>
          </a:bodyPr>
          <a:lstStyle/>
          <a:p>
            <a:pPr marL="21892" algn="ctr"/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Misollar</a:t>
            </a:r>
            <a:r>
              <a:rPr lang="en-US" sz="36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36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66120" y="872049"/>
                <a:ext cx="9011757" cy="1339662"/>
              </a:xfrm>
              <a:prstGeom prst="rect">
                <a:avLst/>
              </a:prstGeom>
            </p:spPr>
            <p:txBody>
              <a:bodyPr wrap="square" lIns="68580" tIns="34290" rIns="68580" bIns="34290">
                <a:spAutoFit/>
              </a:bodyPr>
              <a:lstStyle/>
              <a:p>
                <a:pPr algn="ctr"/>
                <a:r>
                  <a:rPr lang="en-US" sz="28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5-misol.</a:t>
                </a:r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G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eometrik progressiyaning maxraji </a:t>
                </a:r>
                <a14:m>
                  <m:oMath xmlns:m="http://schemas.openxmlformats.org/officeDocument/2006/math">
                    <m:r>
                      <a:rPr lang="en-US" sz="2400" b="1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𝐪</m:t>
                    </m:r>
                    <m:r>
                      <a:rPr lang="en-US" sz="2400" b="1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400" b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,</a:t>
                </a:r>
                <a:r>
                  <a:rPr lang="en-US" sz="2400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dastlabki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oltita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hadining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yig‘indisi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252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Shu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progressiyaning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birinchi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hadini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toping.</a:t>
                </a:r>
                <a:r>
                  <a:rPr lang="ru-RU" sz="2400" dirty="0" smtClean="0">
                    <a:latin typeface="Arial" pitchFamily="34" charset="0"/>
                    <a:cs typeface="Arial" pitchFamily="34" charset="0"/>
                  </a:rPr>
                  <a:t>  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20" y="872049"/>
                <a:ext cx="9011757" cy="1339662"/>
              </a:xfrm>
              <a:prstGeom prst="rect">
                <a:avLst/>
              </a:prstGeom>
              <a:blipFill rotWithShape="1">
                <a:blip r:embed="rId2"/>
                <a:stretch>
                  <a:fillRect l="-1083" t="-3636" r="-1150" b="-104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3773176" y="2315158"/>
            <a:ext cx="1391856" cy="438582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14951" y="2963230"/>
                <a:ext cx="2403446" cy="890773"/>
              </a:xfrm>
              <a:prstGeom prst="rect">
                <a:avLst/>
              </a:prstGeom>
            </p:spPr>
            <p:txBody>
              <a:bodyPr wrap="non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𝟓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4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4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24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sz="24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𝒒</m:t>
                              </m:r>
                            </m:e>
                            <m:sup>
                              <m:r>
                                <a:rPr lang="en-US" sz="24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𝟓</m:t>
                              </m:r>
                            </m:sup>
                          </m:sSup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𝒒</m:t>
                          </m:r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951" y="2963230"/>
                <a:ext cx="2403446" cy="89077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266626" y="2776822"/>
                <a:ext cx="3033571" cy="1638959"/>
              </a:xfrm>
              <a:prstGeom prst="rect">
                <a:avLst/>
              </a:prstGeom>
            </p:spPr>
            <p:txBody>
              <a:bodyPr wrap="non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𝟐𝟓𝟐</m:t>
                      </m:r>
                      <m:r>
                        <a:rPr lang="en-US" sz="2400" b="1" i="1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4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4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24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2400" b="1" i="1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ru-RU" sz="2400" b="1" i="1">
                                      <a:solidFill>
                                        <a:srgbClr val="00B0F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2400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cs typeface="Arial" pitchFamily="34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US" sz="2400" b="1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  <a:cs typeface="Arial" pitchFamily="34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sz="2400" b="1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/>
                                              <a:cs typeface="Arial" pitchFamily="34" charset="0"/>
                                            </a:rPr>
                                            <m:t>𝟏</m:t>
                                          </m:r>
                                        </m:num>
                                        <m:den>
                                          <m:r>
                                            <a:rPr lang="en-US" sz="2400" b="1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/>
                                              <a:cs typeface="Arial" pitchFamily="34" charset="0"/>
                                            </a:rPr>
                                            <m:t>𝟐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lang="en-US" sz="2400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𝟓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en-US" sz="24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2400" b="1" i="1">
                                  <a:solidFill>
                                    <a:srgbClr val="00B0F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d>
                                <m:dPr>
                                  <m:ctrlPr>
                                    <a:rPr lang="en-US" sz="24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400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cs typeface="Arial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400" b="1" i="1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  <a:cs typeface="Arial" pitchFamily="34" charset="0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r>
                                        <a:rPr lang="en-US" sz="2400" b="1" i="1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  <a:cs typeface="Arial" pitchFamily="34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</m:e>
                              </m:d>
                            </m:e>
                          </m:d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6626" y="2776822"/>
                <a:ext cx="3033571" cy="163895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180888" y="4348806"/>
                <a:ext cx="1946302" cy="561741"/>
              </a:xfrm>
              <a:prstGeom prst="rect">
                <a:avLst/>
              </a:prstGeom>
            </p:spPr>
            <p:txBody>
              <a:bodyPr wrap="non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200" b="1" i="1">
                          <a:solidFill>
                            <a:srgbClr val="002060"/>
                          </a:solidFill>
                          <a:latin typeface="Cambria Math"/>
                        </a:rPr>
                        <m:t>𝟏𝟐𝟖</m:t>
                      </m:r>
                    </m:oMath>
                  </m:oMathPara>
                </a14:m>
                <a:endParaRPr lang="ru-RU" sz="18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0888" y="4348806"/>
                <a:ext cx="1946302" cy="56174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03545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89262" y="123478"/>
            <a:ext cx="8965475" cy="605935"/>
          </a:xfrm>
          <a:prstGeom prst="rect">
            <a:avLst/>
          </a:prstGeom>
        </p:spPr>
        <p:txBody>
          <a:bodyPr wrap="square" lIns="51435" tIns="25718" rIns="51435" bIns="25718">
            <a:spAutoFit/>
          </a:bodyPr>
          <a:lstStyle/>
          <a:p>
            <a:pPr marL="21892" algn="ctr"/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Misollar</a:t>
            </a:r>
            <a:r>
              <a:rPr lang="en-US" sz="36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36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67890" y="843558"/>
                <a:ext cx="9026199" cy="1478097"/>
              </a:xfrm>
              <a:prstGeom prst="rect">
                <a:avLst/>
              </a:prstGeom>
            </p:spPr>
            <p:txBody>
              <a:bodyPr wrap="square" lIns="68580" tIns="34290" rIns="68580" bIns="34290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6-misol.  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Agar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arifmetik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progressiyada</a:t>
                </a:r>
                <a:r>
                  <a:rPr lang="ru-RU" sz="2400" dirty="0" smtClean="0">
                    <a:latin typeface="Arial" pitchFamily="34" charset="0"/>
                    <a:cs typeface="Arial" pitchFamily="34" charset="0"/>
                  </a:rPr>
                  <a:t>:</a:t>
                </a:r>
                <a:endParaRPr lang="en-US" sz="2400" dirty="0">
                  <a:latin typeface="Arial" pitchFamily="34" charset="0"/>
                  <a:cs typeface="Arial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400">
                        <a:solidFill>
                          <a:srgbClr val="0070C0"/>
                        </a:solidFill>
                        <a:latin typeface="Cambria Math"/>
                      </a:rPr>
                      <m:t>1) 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𝟏</m:t>
                    </m:r>
                    <m:r>
                      <a:rPr lang="en-US" sz="2400" b="1">
                        <a:solidFill>
                          <a:srgbClr val="0070C0"/>
                        </a:solidFill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𝟐𝟎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,  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𝒏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𝟓𝟎</m:t>
                    </m:r>
                    <m:r>
                      <a:rPr lang="en-US" sz="2400" b="1" i="1">
                        <a:solidFill>
                          <a:srgbClr val="0070C0"/>
                        </a:solidFill>
                        <a:latin typeface="Cambria Math"/>
                      </a:rPr>
                      <m:t>, </m:t>
                    </m:r>
                  </m:oMath>
                </a14:m>
                <a:r>
                  <a:rPr lang="ru-RU" sz="2400" b="1" i="1" dirty="0">
                    <a:solidFill>
                      <a:srgbClr val="0070C0"/>
                    </a:solidFill>
                    <a:latin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>
                        <a:solidFill>
                          <a:srgbClr val="002060"/>
                        </a:solidFill>
                        <a:latin typeface="Cambria Math"/>
                      </a:rPr>
                      <m:t>3) 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=−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𝟏</m:t>
                    </m:r>
                    <m:r>
                      <a:rPr lang="en-US" sz="2400" b="1">
                        <a:solidFill>
                          <a:srgbClr val="002060"/>
                        </a:solidFill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=−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𝟒𝟎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,  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𝒏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𝟐𝟎</m:t>
                    </m:r>
                  </m:oMath>
                </a14:m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dastlabki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n ta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hadining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yig‘indisini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toping.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90" y="843558"/>
                <a:ext cx="9026199" cy="1478097"/>
              </a:xfrm>
              <a:prstGeom prst="rect">
                <a:avLst/>
              </a:prstGeom>
              <a:blipFill rotWithShape="1">
                <a:blip r:embed="rId2"/>
                <a:stretch>
                  <a:fillRect t="-3292" b="-98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3542191" y="2564693"/>
            <a:ext cx="1391856" cy="438582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25920" y="4061085"/>
                <a:ext cx="3452580" cy="731642"/>
              </a:xfrm>
              <a:prstGeom prst="rect">
                <a:avLst/>
              </a:prstGeom>
            </p:spPr>
            <p:txBody>
              <a:bodyPr wrap="non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b="1" i="1">
                          <a:solidFill>
                            <a:srgbClr val="7030A0"/>
                          </a:solidFill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ru-RU" sz="23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3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3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𝟓𝟎</m:t>
                          </m:r>
                        </m:sub>
                      </m:sSub>
                      <m:r>
                        <a:rPr lang="en-US" sz="2300" b="1" i="1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3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3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3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3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𝟐𝟎</m:t>
                          </m:r>
                        </m:num>
                        <m:den>
                          <m:r>
                            <a:rPr lang="en-US" sz="23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300" b="1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300" b="1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𝟓𝟎</m:t>
                      </m:r>
                      <m:r>
                        <a:rPr lang="en-US" sz="2300" b="1" i="1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300" b="1" i="1">
                          <a:solidFill>
                            <a:srgbClr val="7030A0"/>
                          </a:solidFill>
                          <a:latin typeface="Cambria Math"/>
                        </a:rPr>
                        <m:t>𝟓𝟐𝟓</m:t>
                      </m:r>
                    </m:oMath>
                  </m:oMathPara>
                </a14:m>
                <a:endParaRPr lang="ru-RU" sz="23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920" y="4061085"/>
                <a:ext cx="3452580" cy="73164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69828" y="3371267"/>
                <a:ext cx="4563027" cy="438581"/>
              </a:xfrm>
              <a:prstGeom prst="rect">
                <a:avLst/>
              </a:prstGeom>
            </p:spPr>
            <p:txBody>
              <a:bodyPr wrap="squar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>
                          <a:solidFill>
                            <a:srgbClr val="0070C0"/>
                          </a:solidFill>
                          <a:latin typeface="Cambria Math"/>
                        </a:rPr>
                        <m:t>1) </m:t>
                      </m:r>
                      <m:sSub>
                        <m:sSubPr>
                          <m:ctrlPr>
                            <a:rPr lang="ru-RU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400" b="1">
                          <a:solidFill>
                            <a:srgbClr val="0070C0"/>
                          </a:solidFill>
                          <a:latin typeface="Cambria Math"/>
                        </a:rPr>
                        <m:t>, </m:t>
                      </m:r>
                      <m:sSub>
                        <m:sSubPr>
                          <m:ctrlPr>
                            <a:rPr lang="ru-RU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𝟐𝟎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𝟓𝟎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</a:rPr>
                        <m:t>, 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828" y="3371267"/>
                <a:ext cx="4563027" cy="438581"/>
              </a:xfrm>
              <a:prstGeom prst="rect">
                <a:avLst/>
              </a:prstGeom>
              <a:blipFill rotWithShape="1">
                <a:blip r:embed="rId4"/>
                <a:stretch>
                  <a:fillRect l="-802" b="-208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4214649" y="3371268"/>
                <a:ext cx="4853963" cy="438581"/>
              </a:xfrm>
              <a:prstGeom prst="rect">
                <a:avLst/>
              </a:prstGeom>
            </p:spPr>
            <p:txBody>
              <a:bodyPr wrap="squar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>
                          <a:solidFill>
                            <a:srgbClr val="002060"/>
                          </a:solidFill>
                          <a:latin typeface="Cambria Math"/>
                        </a:rPr>
                        <m:t>3) </m:t>
                      </m:r>
                      <m:sSub>
                        <m:sSubPr>
                          <m:ctrlPr>
                            <a:rPr lang="ru-RU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400" b="1">
                          <a:solidFill>
                            <a:srgbClr val="002060"/>
                          </a:solidFill>
                          <a:latin typeface="Cambria Math"/>
                        </a:rPr>
                        <m:t>, </m:t>
                      </m:r>
                      <m:sSub>
                        <m:sSubPr>
                          <m:ctrlPr>
                            <a:rPr lang="ru-RU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𝟒𝟎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𝟐𝟎</m:t>
                      </m:r>
                      <m:r>
                        <a:rPr lang="en-US" sz="2400" b="1" i="1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4649" y="3371268"/>
                <a:ext cx="4853963" cy="438581"/>
              </a:xfrm>
              <a:prstGeom prst="rect">
                <a:avLst/>
              </a:prstGeom>
              <a:blipFill rotWithShape="1">
                <a:blip r:embed="rId5"/>
                <a:stretch>
                  <a:fillRect l="-753" b="-208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4358665" y="4061085"/>
                <a:ext cx="3892604" cy="731642"/>
              </a:xfrm>
              <a:prstGeom prst="rect">
                <a:avLst/>
              </a:prstGeom>
            </p:spPr>
            <p:txBody>
              <a:bodyPr wrap="non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b="1" i="1">
                          <a:solidFill>
                            <a:srgbClr val="002060"/>
                          </a:solidFill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ru-RU" sz="23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𝟐𝟎</m:t>
                          </m:r>
                        </m:sub>
                      </m:sSub>
                      <m:r>
                        <a:rPr lang="en-US" sz="23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3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𝟒𝟎</m:t>
                          </m:r>
                        </m:num>
                        <m:den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3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3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𝟐𝟎</m:t>
                      </m:r>
                      <m:r>
                        <a:rPr lang="en-US" sz="2300" b="1" i="1">
                          <a:solidFill>
                            <a:srgbClr val="002060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2300" b="1" i="1">
                          <a:solidFill>
                            <a:srgbClr val="002060"/>
                          </a:solidFill>
                          <a:latin typeface="Cambria Math"/>
                        </a:rPr>
                        <m:t>𝟒𝟏𝟎</m:t>
                      </m:r>
                    </m:oMath>
                  </m:oMathPara>
                </a14:m>
                <a:endParaRPr lang="ru-RU" sz="23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8665" y="4061085"/>
                <a:ext cx="3892604" cy="73164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03545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379" y="2859782"/>
            <a:ext cx="3601243" cy="1996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17">
            <a:extLst>
              <a:ext uri="{FF2B5EF4-FFF2-40B4-BE49-F238E27FC236}">
                <a16:creationId xmlns=""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359532" y="195486"/>
            <a:ext cx="8478942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685784"/>
            <a:r>
              <a:rPr lang="en-US" sz="3600" b="1" kern="0" dirty="0" err="1" smtClean="0"/>
              <a:t>Mustaqil</a:t>
            </a:r>
            <a:r>
              <a:rPr lang="en-US" sz="3600" b="1" kern="0" dirty="0" smtClean="0"/>
              <a:t> </a:t>
            </a:r>
            <a:r>
              <a:rPr lang="en-US" sz="3600" b="1" kern="0" dirty="0" err="1"/>
              <a:t>bajarish</a:t>
            </a:r>
            <a:r>
              <a:rPr lang="en-US" sz="3600" b="1" kern="0" dirty="0"/>
              <a:t> </a:t>
            </a:r>
            <a:r>
              <a:rPr lang="en-US" sz="3600" b="1" kern="0" dirty="0" err="1"/>
              <a:t>uchun</a:t>
            </a:r>
            <a:r>
              <a:rPr lang="en-US" sz="3600" b="1" kern="0" dirty="0"/>
              <a:t> </a:t>
            </a:r>
            <a:r>
              <a:rPr lang="en-US" sz="3600" b="1" kern="0" dirty="0" err="1" smtClean="0"/>
              <a:t>topshiriqlar</a:t>
            </a:r>
            <a:endParaRPr lang="ru-RU" sz="3600" b="1" kern="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9532" y="1131590"/>
            <a:ext cx="8316924" cy="105413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179-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sahifasidagi  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442-443-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mashqlarni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32992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3108" y="2703"/>
            <a:ext cx="915710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93834" y="2407622"/>
            <a:ext cx="5474059" cy="1356058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 algn="ctr">
              <a:spcAft>
                <a:spcPts val="1200"/>
              </a:spcAft>
            </a:pPr>
            <a:r>
              <a:rPr lang="en-US" sz="4000" b="1" dirty="0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lang="en-US" sz="40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20131" algn="ctr">
              <a:lnSpc>
                <a:spcPts val="4431"/>
              </a:lnSpc>
            </a:pP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Misollar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yechish</a:t>
            </a:r>
            <a:endParaRPr lang="en-US" sz="4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82787" y="2407622"/>
            <a:ext cx="411047" cy="66622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876257" y="361576"/>
            <a:ext cx="1536477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876257" y="361576"/>
            <a:ext cx="153647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989514" y="485239"/>
            <a:ext cx="136815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=""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=""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=""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=""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=""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19" y="2427733"/>
            <a:ext cx="2706973" cy="22204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82787" y="3271717"/>
            <a:ext cx="411047" cy="4919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</p:spTree>
    <p:extLst>
      <p:ext uri="{BB962C8B-B14F-4D97-AF65-F5344CB8AC3E}">
        <p14:creationId xmlns:p14="http://schemas.microsoft.com/office/powerpoint/2010/main" val="314401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89262" y="123478"/>
            <a:ext cx="8965475" cy="605935"/>
          </a:xfrm>
          <a:prstGeom prst="rect">
            <a:avLst/>
          </a:prstGeom>
        </p:spPr>
        <p:txBody>
          <a:bodyPr wrap="square" lIns="51435" tIns="25718" rIns="51435" bIns="25718">
            <a:spAutoFit/>
          </a:bodyPr>
          <a:lstStyle/>
          <a:p>
            <a:pPr marL="21892" algn="ctr"/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Misollar</a:t>
            </a:r>
            <a:r>
              <a:rPr lang="en-US" sz="36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36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6595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89262" y="123478"/>
            <a:ext cx="8965475" cy="605935"/>
          </a:xfrm>
          <a:prstGeom prst="rect">
            <a:avLst/>
          </a:prstGeom>
        </p:spPr>
        <p:txBody>
          <a:bodyPr wrap="square" lIns="51435" tIns="25718" rIns="51435" bIns="25718">
            <a:spAutoFit/>
          </a:bodyPr>
          <a:lstStyle/>
          <a:p>
            <a:pPr marL="21892" algn="ctr"/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Misollar</a:t>
            </a:r>
            <a:r>
              <a:rPr lang="en-US" sz="36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36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52543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89262" y="123478"/>
            <a:ext cx="8965475" cy="605935"/>
          </a:xfrm>
          <a:prstGeom prst="rect">
            <a:avLst/>
          </a:prstGeom>
        </p:spPr>
        <p:txBody>
          <a:bodyPr wrap="square" lIns="51435" tIns="25718" rIns="51435" bIns="25718">
            <a:spAutoFit/>
          </a:bodyPr>
          <a:lstStyle/>
          <a:p>
            <a:pPr marL="21892" algn="ctr"/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Misollar</a:t>
            </a:r>
            <a:r>
              <a:rPr lang="en-US" sz="36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36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52543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89262" y="123478"/>
            <a:ext cx="8965475" cy="605935"/>
          </a:xfrm>
          <a:prstGeom prst="rect">
            <a:avLst/>
          </a:prstGeom>
        </p:spPr>
        <p:txBody>
          <a:bodyPr wrap="square" lIns="51435" tIns="25718" rIns="51435" bIns="25718">
            <a:spAutoFit/>
          </a:bodyPr>
          <a:lstStyle/>
          <a:p>
            <a:pPr marL="21892" algn="ctr"/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Misollar</a:t>
            </a:r>
            <a:r>
              <a:rPr lang="en-US" sz="36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36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52543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127308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3347864" y="2039937"/>
                <a:ext cx="177484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2039937"/>
                <a:ext cx="1774845" cy="52322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1900435" y="833923"/>
            <a:ext cx="53431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3-misol.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Ifodani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soddalashtiring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8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54027" y="1203598"/>
                <a:ext cx="9085652" cy="9525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𝒂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) 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𝒄𝒕𝒈</m:t>
                      </m:r>
                      <m:d>
                        <m:dPr>
                          <m:ctrlP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−</m:t>
                          </m:r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𝜶</m:t>
                          </m:r>
                        </m:e>
                      </m:d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0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;           </m:t>
                      </m:r>
                      <m:r>
                        <a:rPr lang="en-US" sz="2400" b="1" i="0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𝐛</m:t>
                      </m:r>
                      <m:r>
                        <a:rPr lang="en-US" sz="2400" b="1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)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a:rPr lang="en-US" sz="2400" b="1" i="0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𝐜𝐨𝐬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2400" b="1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1" i="1" smtClean="0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−</m:t>
                                  </m:r>
                                  <m:r>
                                    <a:rPr lang="en-US" sz="2400" b="1" i="1" smtClean="0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𝜶</m:t>
                                  </m:r>
                                </m:e>
                              </m:d>
                            </m:e>
                          </m:func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𝒔𝒊𝒏</m:t>
                          </m:r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⁡(−</m:t>
                          </m:r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.</m:t>
                      </m:r>
                    </m:oMath>
                  </m:oMathPara>
                </a14:m>
                <a:endParaRPr lang="ru-RU" sz="24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27" y="1203598"/>
                <a:ext cx="9085652" cy="95250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86432" y="2427734"/>
                <a:ext cx="8971140" cy="14010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𝒂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) 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𝒄𝒕𝒈</m:t>
                      </m:r>
                      <m:d>
                        <m:dPr>
                          <m:ctrlP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−</m:t>
                          </m:r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𝜶</m:t>
                          </m:r>
                        </m:e>
                      </m:d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200" b="1" i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𝑐𝑡𝑔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sz="2200" b="1" i="1" dirty="0" smtClean="0">
                  <a:solidFill>
                    <a:srgbClr val="FF0000"/>
                  </a:solidFill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</m:oMath>
                  </m:oMathPara>
                </a14:m>
                <a:endParaRPr lang="ru-RU" sz="2200" i="1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32" y="2427734"/>
                <a:ext cx="8971140" cy="140108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50967" y="3435846"/>
                <a:ext cx="9006605" cy="16339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1" i="0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𝐛</m:t>
                      </m:r>
                      <m:r>
                        <a:rPr lang="en-US" sz="2400" b="1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)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a:rPr lang="en-US" sz="2400" b="1" i="0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𝐜𝐨𝐬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2400" b="1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1" i="1" smtClean="0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−</m:t>
                                  </m:r>
                                  <m:r>
                                    <a:rPr lang="en-US" sz="2400" b="1" i="1" smtClean="0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𝜶</m:t>
                                  </m:r>
                                </m:e>
                              </m:d>
                            </m:e>
                          </m:func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𝒔𝒊𝒏</m:t>
                          </m:r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⁡(−</m:t>
                          </m:r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)(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==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𝒄𝒐𝒔</m:t>
                          </m:r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𝒔𝒊𝒏</m:t>
                          </m:r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67" y="3435846"/>
                <a:ext cx="9006605" cy="163397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3901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8" grpId="0"/>
      <p:bldP spid="2" grpId="0"/>
      <p:bldP spid="10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89262" y="123478"/>
            <a:ext cx="8965475" cy="605935"/>
          </a:xfrm>
          <a:prstGeom prst="rect">
            <a:avLst/>
          </a:prstGeom>
        </p:spPr>
        <p:txBody>
          <a:bodyPr wrap="square" lIns="51435" tIns="25718" rIns="51435" bIns="25718">
            <a:spAutoFit/>
          </a:bodyPr>
          <a:lstStyle/>
          <a:p>
            <a:pPr marL="21892" algn="ctr"/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Misollar</a:t>
            </a:r>
            <a:r>
              <a:rPr lang="en-US" sz="36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36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16989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89262" y="123478"/>
            <a:ext cx="8965475" cy="605935"/>
          </a:xfrm>
          <a:prstGeom prst="rect">
            <a:avLst/>
          </a:prstGeom>
        </p:spPr>
        <p:txBody>
          <a:bodyPr wrap="square" lIns="51435" tIns="25718" rIns="51435" bIns="25718">
            <a:spAutoFit/>
          </a:bodyPr>
          <a:lstStyle/>
          <a:p>
            <a:pPr marL="21892" algn="ctr"/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Misollar</a:t>
            </a:r>
            <a:r>
              <a:rPr lang="en-US" sz="36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36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16989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89262" y="123478"/>
            <a:ext cx="8965475" cy="605935"/>
          </a:xfrm>
          <a:prstGeom prst="rect">
            <a:avLst/>
          </a:prstGeom>
        </p:spPr>
        <p:txBody>
          <a:bodyPr wrap="square" lIns="51435" tIns="25718" rIns="51435" bIns="25718">
            <a:spAutoFit/>
          </a:bodyPr>
          <a:lstStyle/>
          <a:p>
            <a:pPr marL="21892" algn="ctr"/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Misollar</a:t>
            </a:r>
            <a:r>
              <a:rPr lang="en-US" sz="36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36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16989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69579"/>
            <a:ext cx="9144000" cy="54304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Misollar</a:t>
            </a:r>
            <a:r>
              <a:rPr lang="en-US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61256" y="748892"/>
                <a:ext cx="8784976" cy="9162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:r>
                  <a:rPr lang="en-US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4-misol. </a:t>
                </a:r>
                <a:r>
                  <a:rPr lang="en-US" sz="2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Ifodani</a:t>
                </a:r>
                <a:r>
                  <a:rPr lang="en-US" sz="24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soddalashtiring</a:t>
                </a:r>
                <a:r>
                  <a:rPr lang="en-US" sz="24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    </a:t>
                </a:r>
                <a:r>
                  <a:rPr lang="en-US" sz="32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𝑠𝑖𝑛</m:t>
                        </m:r>
                        <m:r>
                          <a:rPr lang="en-US" sz="3200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sz="3200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𝑐𝑜𝑠</m:t>
                        </m:r>
                        <m:r>
                          <a:rPr lang="en-US" sz="3200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sz="3200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1−2</m:t>
                        </m:r>
                        <m:sSup>
                          <m:sSupPr>
                            <m:ctrlPr>
                              <a:rPr lang="ru-RU" sz="3200" i="1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sz="3200" i="1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200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den>
                    </m:f>
                    <m:r>
                      <a:rPr lang="en-US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ru-RU" sz="32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256" y="748892"/>
                <a:ext cx="8784976" cy="91627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80058" y="2355726"/>
                <a:ext cx="8821488" cy="17449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400" i="1" smtClean="0">
                              <a:solidFill>
                                <a:srgbClr val="7030A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𝑠𝑖𝑛</m:t>
                          </m:r>
                          <m:r>
                            <a:rPr lang="en-US" sz="2400" i="1" smtClean="0">
                              <a:solidFill>
                                <a:srgbClr val="7030A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𝛼</m:t>
                          </m:r>
                          <m:r>
                            <a:rPr lang="en-US" sz="2400" i="1" smtClean="0">
                              <a:solidFill>
                                <a:srgbClr val="7030A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𝑐𝑜𝑠</m:t>
                          </m:r>
                          <m:r>
                            <a:rPr lang="en-US" sz="2400" i="1" smtClean="0">
                              <a:solidFill>
                                <a:srgbClr val="7030A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en-US" sz="2400" i="1" smtClean="0"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−2</m:t>
                          </m:r>
                          <m:sSup>
                            <m:sSupPr>
                              <m:ctrlP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400" i="1" smtClean="0">
                              <a:solidFill>
                                <a:srgbClr val="7030A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𝑠𝑖𝑛</m:t>
                          </m:r>
                          <m:r>
                            <a:rPr lang="en-US" sz="2400" i="1" smtClean="0">
                              <a:solidFill>
                                <a:srgbClr val="7030A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𝛼</m:t>
                          </m:r>
                          <m:r>
                            <a:rPr lang="en-US" sz="2400" i="1" smtClean="0">
                              <a:solidFill>
                                <a:srgbClr val="7030A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𝑐𝑜𝑠</m:t>
                          </m:r>
                          <m:r>
                            <a:rPr lang="en-US" sz="2400" i="1" smtClean="0">
                              <a:solidFill>
                                <a:srgbClr val="7030A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𝛼</m:t>
                          </m:r>
                        </m:num>
                        <m:den>
                          <m:sSup>
                            <m:sSupPr>
                              <m:ctrlPr>
                                <a:rPr lang="ru-RU" sz="2400" i="1" smtClean="0">
                                  <a:solidFill>
                                    <a:srgbClr val="0070C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solidFill>
                                    <a:srgbClr val="0070C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400" i="1">
                                  <a:solidFill>
                                    <a:srgbClr val="0070C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i="1"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𝛼</m:t>
                          </m:r>
                          <m:r>
                            <a:rPr lang="en-US" sz="2400" i="1"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ru-RU" sz="2400" i="1">
                                  <a:solidFill>
                                    <a:srgbClr val="0070C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solidFill>
                                    <a:srgbClr val="0070C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400" i="1">
                                  <a:solidFill>
                                    <a:srgbClr val="0070C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i="1"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𝛼</m:t>
                          </m:r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−2</m:t>
                          </m:r>
                          <m:sSup>
                            <m:sSupPr>
                              <m:ctrlP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400" i="1" smtClean="0">
                              <a:solidFill>
                                <a:srgbClr val="7030A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𝑠𝑖𝑛</m:t>
                          </m:r>
                          <m:r>
                            <a:rPr lang="en-US" sz="2400" i="1" smtClean="0">
                              <a:solidFill>
                                <a:srgbClr val="7030A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𝛼</m:t>
                          </m:r>
                          <m:r>
                            <a:rPr lang="en-US" sz="2400" i="1" smtClean="0">
                              <a:solidFill>
                                <a:srgbClr val="7030A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𝑐𝑜𝑠</m:t>
                          </m:r>
                          <m:r>
                            <a:rPr lang="en-US" sz="2400" i="1" smtClean="0">
                              <a:solidFill>
                                <a:srgbClr val="7030A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𝛼</m:t>
                          </m:r>
                        </m:num>
                        <m:den>
                          <m:sSup>
                            <m:sSupPr>
                              <m:ctrlP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𝛼</m:t>
                          </m:r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 </m:t>
                      </m:r>
                    </m:oMath>
                  </m:oMathPara>
                </a14:m>
                <a:endParaRPr lang="en-US" sz="2400" i="1" dirty="0" smtClean="0">
                  <a:effectLst/>
                  <a:latin typeface="Cambria Math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 xmlns:m="http://schemas.openxmlformats.org/officeDocument/2006/math">
                    <m:r>
                      <a:rPr lang="en-US" sz="2400" b="0" i="1" smtClean="0">
                        <a:effectLst/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𝑠𝑖𝑛</m:t>
                        </m:r>
                        <m:r>
                          <a:rPr lang="en-US" sz="24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sz="24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𝑐𝑜𝑠</m:t>
                        </m:r>
                        <m:r>
                          <a:rPr lang="en-US" sz="24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d>
                          <m:dPr>
                            <m:ctrlPr>
                              <a:rPr lang="ru-RU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𝑐𝑜𝑠</m:t>
                                </m:r>
                              </m:e>
                              <m:sup>
                                <m:r>
                                  <a:rPr lang="en-US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𝛼</m:t>
                            </m:r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ru-RU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𝑠𝑖𝑛</m:t>
                                </m:r>
                              </m:e>
                              <m:sup>
                                <m:r>
                                  <a:rPr lang="en-US" sz="2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e>
                        </m:d>
                      </m:den>
                    </m:f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b="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ru-RU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𝑠𝑖𝑛</m:t>
                        </m:r>
                        <m:r>
                          <a:rPr lang="en-US" sz="24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i="1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𝑐𝑜𝑠</m:t>
                        </m:r>
                        <m:r>
                          <a:rPr lang="en-US" sz="2400" i="1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i="1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den>
                    </m:f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400" i="1" smtClea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𝑡𝑔</m:t>
                    </m:r>
                    <m:r>
                      <a:rPr lang="en-US" sz="2400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400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lang="en-US" sz="2400" dirty="0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ru-RU" sz="2400" dirty="0">
                  <a:solidFill>
                    <a:srgbClr val="C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058" y="2355726"/>
                <a:ext cx="8821488" cy="17449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703379" y="1777708"/>
                <a:ext cx="177484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3379" y="1777708"/>
                <a:ext cx="1774845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272090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62898" y="1059582"/>
                <a:ext cx="8748464" cy="7944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:r>
                  <a:rPr lang="en-US" sz="28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5-misol.  </a:t>
                </a:r>
                <a:r>
                  <a:rPr lang="en-US" sz="28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Agar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𝑡𝑔</m:t>
                    </m:r>
                    <m:r>
                      <a:rPr lang="en-US" sz="2800" i="1" smtClean="0"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800" i="1" smtClean="0"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800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rgbClr val="0070C0"/>
                            </a:solidFill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bo‘lsa</a:t>
                </a:r>
                <a:r>
                  <a:rPr lang="en-US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𝒕𝒈</m:t>
                    </m:r>
                    <m:r>
                      <a:rPr lang="en-US" sz="2800" b="1" i="1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𝟐</m:t>
                    </m:r>
                    <m:r>
                      <a:rPr lang="en-US" sz="2800" b="1" i="1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𝜶</m:t>
                    </m:r>
                  </m:oMath>
                </a14:m>
                <a:r>
                  <a:rPr lang="en-US" sz="2800" b="1" dirty="0">
                    <a:solidFill>
                      <a:srgbClr val="00206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ni</a:t>
                </a:r>
                <a:r>
                  <a:rPr lang="en-US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hisoblang</a:t>
                </a:r>
                <a:r>
                  <a:rPr lang="en-US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</a:t>
                </a:r>
                <a:endParaRPr lang="ru-RU" sz="2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898" y="1059582"/>
                <a:ext cx="8748464" cy="794448"/>
              </a:xfrm>
              <a:prstGeom prst="rect">
                <a:avLst/>
              </a:prstGeom>
              <a:blipFill rotWithShape="1">
                <a:blip r:embed="rId2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539552" y="2859782"/>
                <a:ext cx="8208912" cy="14050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𝒕𝒈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𝟐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𝜶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24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𝑡𝑔</m:t>
                          </m:r>
                          <m:r>
                            <a:rPr lang="en-US" sz="24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ru-RU" sz="240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𝑡𝑔</m:t>
                              </m:r>
                            </m:e>
                            <m:sup>
                              <m:r>
                                <a:rPr lang="en-US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2∙</m:t>
                          </m:r>
                          <m:f>
                            <m:fPr>
                              <m:ctrlPr>
                                <a:rPr lang="ru-RU" sz="240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400" b="0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den>
                          </m:f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ru-RU" sz="240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ru-RU" sz="24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ru-RU" sz="2400" i="1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400" i="1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sz="2400" b="0" i="1" smtClean="0">
                                          <a:solidFill>
                                            <a:srgbClr val="0070C0"/>
                                          </a:solidFill>
                                          <a:latin typeface="Cambria Math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3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ru-RU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US" sz="2400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den>
                          </m:f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ru-RU" sz="24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400" b="0" i="1" smtClean="0"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9</m:t>
                              </m:r>
                            </m:den>
                          </m:f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ru-RU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US" sz="2400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ru-RU" sz="24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8</m:t>
                              </m:r>
                            </m:num>
                            <m:den>
                              <m:r>
                                <a:rPr lang="en-US" sz="2400" b="0" i="1" smtClean="0"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9</m:t>
                              </m:r>
                            </m:den>
                          </m:f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𝟎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𝟕𝟓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859782"/>
                <a:ext cx="8208912" cy="14050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0" y="69579"/>
            <a:ext cx="9144000" cy="54304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Misollar</a:t>
            </a:r>
            <a:r>
              <a:rPr lang="en-US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649707" y="2039937"/>
                <a:ext cx="177484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9707" y="2039937"/>
                <a:ext cx="1774845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0901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3" name="object 4"/>
          <p:cNvSpPr txBox="1">
            <a:spLocks/>
          </p:cNvSpPr>
          <p:nvPr/>
        </p:nvSpPr>
        <p:spPr>
          <a:xfrm>
            <a:off x="-1147" y="99234"/>
            <a:ext cx="9144000" cy="54304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8902" y="843558"/>
                <a:ext cx="9026199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6-misol. 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Sonli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ketma-ketlik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rekkurent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formula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𝟐</m:t>
                    </m:r>
                  </m:oMath>
                </a14:m>
                <a:r>
                  <a:rPr lang="en-US" sz="24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𝟑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shartlar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yordamida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berilgan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en-US" sz="2400" dirty="0" smtClean="0">
                  <a:latin typeface="Arial" pitchFamily="34" charset="0"/>
                  <a:cs typeface="Arial" pitchFamily="34" charset="0"/>
                </a:endParaRPr>
              </a:p>
              <a:p>
                <a:pPr algn="ctr"/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Bu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ketma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-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ketlikning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oltinchi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 smtClean="0">
                    <a:latin typeface="Arial" pitchFamily="34" charset="0"/>
                    <a:cs typeface="Arial" pitchFamily="34" charset="0"/>
                  </a:rPr>
                  <a:t>hadini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toping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02" y="843558"/>
                <a:ext cx="9026199" cy="1200329"/>
              </a:xfrm>
              <a:prstGeom prst="rect">
                <a:avLst/>
              </a:prstGeom>
              <a:blipFill rotWithShape="1">
                <a:blip r:embed="rId2"/>
                <a:stretch>
                  <a:fillRect t="-3553" r="-541" b="-111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/>
          <p:cNvSpPr/>
          <p:nvPr/>
        </p:nvSpPr>
        <p:spPr>
          <a:xfrm>
            <a:off x="3779912" y="2035273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79512" y="2525019"/>
                <a:ext cx="380668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400" b="1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𝟓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525019"/>
                <a:ext cx="3806683" cy="461665"/>
              </a:xfrm>
              <a:prstGeom prst="rect">
                <a:avLst/>
              </a:prstGeom>
              <a:blipFill rotWithShape="1">
                <a:blip r:embed="rId3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75953" y="3128916"/>
                <a:ext cx="380668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𝟒</m:t>
                          </m:r>
                        </m:sub>
                      </m:sSub>
                      <m:r>
                        <a:rPr lang="en-US" sz="24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𝟑</m:t>
                          </m:r>
                        </m:sub>
                      </m:sSub>
                      <m:r>
                        <a:rPr lang="en-US" sz="24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2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400" b="1" i="1" dirty="0" smtClean="0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dirty="0" smtClean="0">
                          <a:solidFill>
                            <a:srgbClr val="00B050"/>
                          </a:solidFill>
                          <a:latin typeface="Cambria Math"/>
                        </a:rPr>
                        <m:t>𝟓</m:t>
                      </m:r>
                      <m:r>
                        <a:rPr lang="en-US" sz="2400" b="1" i="1" dirty="0" smtClean="0">
                          <a:solidFill>
                            <a:srgbClr val="00B05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400" b="1" i="1" dirty="0" smtClean="0">
                          <a:solidFill>
                            <a:srgbClr val="00B05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400" b="1" i="1" dirty="0" smtClean="0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dirty="0" smtClean="0">
                          <a:solidFill>
                            <a:srgbClr val="00B050"/>
                          </a:solidFill>
                          <a:latin typeface="Cambria Math"/>
                        </a:rPr>
                        <m:t>𝟖</m:t>
                      </m:r>
                      <m:r>
                        <a:rPr lang="en-US" sz="2400" b="1" i="1" dirty="0" smtClean="0">
                          <a:solidFill>
                            <a:srgbClr val="00B050"/>
                          </a:solidFill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ru-RU" sz="2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953" y="3128916"/>
                <a:ext cx="3806683" cy="461665"/>
              </a:xfrm>
              <a:prstGeom prst="rect">
                <a:avLst/>
              </a:prstGeom>
              <a:blipFill rotWithShape="1">
                <a:blip r:embed="rId4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49131" y="3754495"/>
                <a:ext cx="399102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𝟓</m:t>
                          </m:r>
                        </m:sub>
                      </m:sSub>
                      <m:r>
                        <a:rPr lang="en-US" sz="2400" b="1" i="0" smtClean="0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4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𝟒</m:t>
                          </m:r>
                        </m:sub>
                      </m:sSub>
                      <m:r>
                        <a:rPr lang="en-US" sz="2400" b="1" i="0" smtClean="0">
                          <a:solidFill>
                            <a:srgbClr val="00B0F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24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B0F0"/>
                              </a:solidFill>
                              <a:latin typeface="Cambria Math"/>
                            </a:rPr>
                            <m:t>𝟑</m:t>
                          </m:r>
                        </m:sub>
                      </m:sSub>
                      <m:r>
                        <a:rPr lang="en-US" sz="2400" b="1" i="1" dirty="0" smtClean="0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dirty="0" smtClean="0">
                          <a:solidFill>
                            <a:srgbClr val="00B0F0"/>
                          </a:solidFill>
                          <a:latin typeface="Cambria Math"/>
                        </a:rPr>
                        <m:t>𝟖</m:t>
                      </m:r>
                      <m:r>
                        <a:rPr lang="en-US" sz="2400" b="1" i="1" dirty="0" smtClean="0">
                          <a:solidFill>
                            <a:srgbClr val="00B0F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400" b="1" i="1" dirty="0" smtClean="0">
                          <a:solidFill>
                            <a:srgbClr val="00B0F0"/>
                          </a:solidFill>
                          <a:latin typeface="Cambria Math"/>
                        </a:rPr>
                        <m:t>𝟓</m:t>
                      </m:r>
                      <m:r>
                        <a:rPr lang="en-US" sz="2400" b="1" i="1" dirty="0" smtClean="0">
                          <a:solidFill>
                            <a:srgbClr val="00B0F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dirty="0" smtClean="0">
                          <a:solidFill>
                            <a:srgbClr val="00B0F0"/>
                          </a:solidFill>
                          <a:latin typeface="Cambria Math"/>
                        </a:rPr>
                        <m:t>𝟏𝟑</m:t>
                      </m:r>
                      <m:r>
                        <a:rPr lang="en-US" sz="2400" b="1" i="1" dirty="0" smtClean="0">
                          <a:solidFill>
                            <a:srgbClr val="00B0F0"/>
                          </a:solidFill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ru-RU" sz="2400" b="1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131" y="3754495"/>
                <a:ext cx="3991029" cy="461665"/>
              </a:xfrm>
              <a:prstGeom prst="rect">
                <a:avLst/>
              </a:prstGeom>
              <a:blipFill rotWithShape="1">
                <a:blip r:embed="rId5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4716016" y="4231878"/>
                <a:ext cx="2617576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Javob: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b="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6</m:t>
                        </m:r>
                      </m:sub>
                    </m:sSub>
                    <m:r>
                      <a:rPr lang="en-US" b="0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=21</m:t>
                    </m:r>
                  </m:oMath>
                </a14:m>
                <a:endParaRPr lang="ru-RU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6016" y="4231878"/>
                <a:ext cx="2617576" cy="538609"/>
              </a:xfrm>
              <a:prstGeom prst="rect">
                <a:avLst/>
              </a:prstGeom>
              <a:blipFill rotWithShape="1">
                <a:blip r:embed="rId6"/>
                <a:stretch>
                  <a:fillRect l="-5128" t="-11236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49131" y="4308822"/>
                <a:ext cx="417537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𝟔</m:t>
                          </m:r>
                        </m:sub>
                      </m:sSub>
                      <m:r>
                        <a:rPr lang="en-US" sz="2400" b="1" i="0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𝟓</m:t>
                          </m:r>
                        </m:sub>
                      </m:sSub>
                      <m:r>
                        <a:rPr lang="en-US" sz="2400" b="1" i="0" smtClean="0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𝟒</m:t>
                          </m:r>
                        </m:sub>
                      </m:sSub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𝟏𝟑</m:t>
                      </m:r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𝟖</m:t>
                      </m:r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𝟐𝟏</m:t>
                      </m:r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131" y="4308822"/>
                <a:ext cx="4175374" cy="461665"/>
              </a:xfrm>
              <a:prstGeom prst="rect">
                <a:avLst/>
              </a:prstGeom>
              <a:blipFill rotWithShape="1">
                <a:blip r:embed="rId7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84968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" grpId="0"/>
      <p:bldP spid="7" grpId="0"/>
      <p:bldP spid="8" grpId="0"/>
      <p:bldP spid="10" grpId="0"/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a6bbbb55cb81a38516099dac32f985d2592ace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20072</TotalTime>
  <Words>1326</Words>
  <Application>Microsoft Office PowerPoint</Application>
  <PresentationFormat>Экран (16:9)</PresentationFormat>
  <Paragraphs>427</Paragraphs>
  <Slides>62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62</vt:i4>
      </vt:variant>
    </vt:vector>
  </HeadingPairs>
  <TitlesOfParts>
    <vt:vector size="70" baseType="lpstr">
      <vt:lpstr>Arial</vt:lpstr>
      <vt:lpstr>Calibri</vt:lpstr>
      <vt:lpstr>Cambria Math</vt:lpstr>
      <vt:lpstr>Corbel</vt:lpstr>
      <vt:lpstr>Times New Roman</vt:lpstr>
      <vt:lpstr>Wingdings 3</vt:lpstr>
      <vt:lpstr>Office Theme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Teacher</cp:lastModifiedBy>
  <cp:revision>1567</cp:revision>
  <dcterms:created xsi:type="dcterms:W3CDTF">2020-04-09T07:32:19Z</dcterms:created>
  <dcterms:modified xsi:type="dcterms:W3CDTF">2021-02-27T11:31:53Z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