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1693" r:id="rId2"/>
    <p:sldId id="1691" r:id="rId3"/>
    <p:sldId id="1692" r:id="rId4"/>
    <p:sldId id="1694" r:id="rId5"/>
    <p:sldId id="1695" r:id="rId6"/>
    <p:sldId id="1696" r:id="rId7"/>
    <p:sldId id="1697" r:id="rId8"/>
    <p:sldId id="1701" r:id="rId9"/>
    <p:sldId id="1699" r:id="rId10"/>
    <p:sldId id="1700" r:id="rId11"/>
    <p:sldId id="1702" r:id="rId12"/>
    <p:sldId id="1704" r:id="rId13"/>
    <p:sldId id="1703" r:id="rId14"/>
    <p:sldId id="1705" r:id="rId15"/>
    <p:sldId id="1706" r:id="rId16"/>
    <p:sldId id="1707" r:id="rId17"/>
    <p:sldId id="1708" r:id="rId18"/>
    <p:sldId id="1709" r:id="rId19"/>
    <p:sldId id="1710" r:id="rId20"/>
    <p:sldId id="1711" r:id="rId21"/>
    <p:sldId id="1712" r:id="rId22"/>
    <p:sldId id="1713" r:id="rId23"/>
    <p:sldId id="1720" r:id="rId24"/>
    <p:sldId id="1714" r:id="rId25"/>
    <p:sldId id="1715" r:id="rId26"/>
    <p:sldId id="1716" r:id="rId27"/>
    <p:sldId id="1717" r:id="rId28"/>
    <p:sldId id="1718" r:id="rId29"/>
    <p:sldId id="1719" r:id="rId30"/>
    <p:sldId id="1721" r:id="rId31"/>
    <p:sldId id="1727" r:id="rId32"/>
    <p:sldId id="1722" r:id="rId33"/>
    <p:sldId id="1723" r:id="rId34"/>
    <p:sldId id="1724" r:id="rId35"/>
    <p:sldId id="1725" r:id="rId36"/>
    <p:sldId id="1728" r:id="rId37"/>
    <p:sldId id="1729" r:id="rId38"/>
    <p:sldId id="1726" r:id="rId39"/>
    <p:sldId id="1730" r:id="rId40"/>
    <p:sldId id="1735" r:id="rId41"/>
    <p:sldId id="1736" r:id="rId42"/>
    <p:sldId id="1737" r:id="rId43"/>
    <p:sldId id="1733" r:id="rId44"/>
    <p:sldId id="1734" r:id="rId45"/>
    <p:sldId id="1738" r:id="rId46"/>
    <p:sldId id="1739" r:id="rId47"/>
    <p:sldId id="1740" r:id="rId48"/>
    <p:sldId id="1747" r:id="rId49"/>
    <p:sldId id="1749" r:id="rId50"/>
    <p:sldId id="1750" r:id="rId51"/>
    <p:sldId id="1751" r:id="rId52"/>
    <p:sldId id="1753" r:id="rId53"/>
    <p:sldId id="1752" r:id="rId54"/>
    <p:sldId id="1754" r:id="rId55"/>
    <p:sldId id="1759" r:id="rId56"/>
    <p:sldId id="1755" r:id="rId57"/>
    <p:sldId id="1756" r:id="rId58"/>
    <p:sldId id="1757" r:id="rId59"/>
    <p:sldId id="1758" r:id="rId60"/>
    <p:sldId id="1760" r:id="rId61"/>
    <p:sldId id="1761" r:id="rId62"/>
    <p:sldId id="1762" r:id="rId63"/>
  </p:sldIdLst>
  <p:sldSz cx="9144000" cy="5143500" type="screen16x9"/>
  <p:notesSz cx="5765800" cy="3244850"/>
  <p:custDataLst>
    <p:tags r:id="rId6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588" autoAdjust="0"/>
    <p:restoredTop sz="92895" autoAdjust="0"/>
  </p:normalViewPr>
  <p:slideViewPr>
    <p:cSldViewPr>
      <p:cViewPr varScale="1">
        <p:scale>
          <a:sx n="95" d="100"/>
          <a:sy n="95" d="100"/>
        </p:scale>
        <p:origin x="168" y="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10.png"/><Relationship Id="rId7" Type="http://schemas.openxmlformats.org/officeDocument/2006/relationships/image" Target="../media/image6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9.png"/><Relationship Id="rId7" Type="http://schemas.openxmlformats.org/officeDocument/2006/relationships/image" Target="../media/image2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10" Type="http://schemas.openxmlformats.org/officeDocument/2006/relationships/image" Target="../media/image30.png"/><Relationship Id="rId4" Type="http://schemas.openxmlformats.org/officeDocument/2006/relationships/image" Target="../media/image70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6.png"/><Relationship Id="rId7" Type="http://schemas.openxmlformats.org/officeDocument/2006/relationships/image" Target="../media/image11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4.png"/><Relationship Id="rId4" Type="http://schemas.openxmlformats.org/officeDocument/2006/relationships/image" Target="../media/image130.png"/><Relationship Id="rId9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6660" y="2427733"/>
            <a:ext cx="5267454" cy="135605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6480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9724" y="3219822"/>
            <a:ext cx="411047" cy="56396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35794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13050"/>
            <a:ext cx="30243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404-405-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4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6660" y="2211710"/>
            <a:ext cx="5474059" cy="192031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Cheksiz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kamayuvchi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progressiya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7330" y="2103800"/>
            <a:ext cx="411047" cy="6662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2914038"/>
            <a:ext cx="411047" cy="1238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20810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987574"/>
                <a:ext cx="904776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404-mashq.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              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𝟔𝟑𝟓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sonini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7574"/>
                <a:ext cx="9047762" cy="1384995"/>
              </a:xfrm>
              <a:prstGeom prst="rect">
                <a:avLst/>
              </a:prstGeom>
              <a:blipFill rotWithShape="1">
                <a:blip r:embed="rId2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65494" y="2717677"/>
                <a:ext cx="2473561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94" y="2717677"/>
                <a:ext cx="2473561" cy="8674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62526" y="2748070"/>
                <a:ext cx="2539991" cy="80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𝟔𝟑𝟓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26" y="2748070"/>
                <a:ext cx="2539991" cy="8066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17664" y="3867896"/>
                <a:ext cx="2769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𝟔𝟑𝟓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4" y="3867896"/>
                <a:ext cx="276922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22669" y="3869805"/>
                <a:ext cx="232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𝟏𝟐𝟕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69" y="3869805"/>
                <a:ext cx="232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524328" y="3871196"/>
                <a:ext cx="1328505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871196"/>
                <a:ext cx="1328505" cy="468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005437" y="4515965"/>
                <a:ext cx="1036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437" y="4515965"/>
                <a:ext cx="10368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52120" y="3861356"/>
                <a:ext cx="15497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𝟏𝟐𝟖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61356"/>
                <a:ext cx="1549783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616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8119" y="826715"/>
                <a:ext cx="904776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405-mashq.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              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𝟒𝟎𝟖𝟖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" y="826715"/>
                <a:ext cx="9047762" cy="1384995"/>
              </a:xfrm>
              <a:prstGeom prst="rect">
                <a:avLst/>
              </a:prstGeom>
              <a:blipFill rotWithShape="1">
                <a:blip r:embed="rId2"/>
                <a:stretch>
                  <a:fillRect r="-9164" b="-5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46183" y="2289874"/>
                <a:ext cx="2659574" cy="93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83" y="2289874"/>
                <a:ext cx="2659574" cy="932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04791" y="2355726"/>
                <a:ext cx="2929456" cy="866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𝟒𝟎𝟖𝟖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  <m:d>
                            <m:dPr>
                              <m:ctrlPr>
                                <a:rPr lang="en-US" sz="26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6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6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91" y="2355726"/>
                <a:ext cx="2929456" cy="8662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17663" y="3406229"/>
                <a:ext cx="31779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𝟒𝟎𝟖𝟖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d>
                        <m:d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600" b="1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3" y="3406229"/>
                <a:ext cx="3177921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704791" y="3406229"/>
                <a:ext cx="25036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𝟓𝟏𝟏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91" y="3406229"/>
                <a:ext cx="250363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6779142" y="4131595"/>
                <a:ext cx="1421864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42" y="4131595"/>
                <a:ext cx="1421864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5312507" y="4132356"/>
                <a:ext cx="11088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07" y="4132356"/>
                <a:ext cx="110883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660232" y="3399112"/>
                <a:ext cx="165968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𝟓𝟏𝟐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399112"/>
                <a:ext cx="1659685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47414" y="4184874"/>
                <a:ext cx="4739503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𝟐𝟓𝟔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𝟐𝟎𝟒𝟖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14" y="4184874"/>
                <a:ext cx="4739503" cy="501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04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155161"/>
            <a:ext cx="8965475" cy="54438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Cheksiz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kamayuvchi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geometrik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progressiya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7751" y="915566"/>
                <a:ext cx="8766735" cy="278383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Geometrik </a:t>
                </a:r>
                <a:r>
                  <a:rPr lang="en-US" sz="25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25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agar</a:t>
                </a:r>
                <a:endParaRPr lang="en-US" sz="2500" b="1" i="1" dirty="0" smtClean="0">
                  <a:solidFill>
                    <a:srgbClr val="FF0000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  <m:r>
                        <a:rPr lang="en-US" sz="2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progressiyaning yig‘indisi deb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dastlabki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intiladigan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songa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1" y="915566"/>
                <a:ext cx="8766735" cy="2783839"/>
              </a:xfrm>
              <a:prstGeom prst="rect">
                <a:avLst/>
              </a:prstGeom>
              <a:blipFill rotWithShape="1">
                <a:blip r:embed="rId2"/>
                <a:stretch>
                  <a:fillRect l="-1390" t="-875" r="-1181" b="-3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03648" y="3795883"/>
                <a:ext cx="7193829" cy="893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7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formuladan</a:t>
                </a:r>
                <a:r>
                  <a:rPr lang="en-US" sz="27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foydalanamiz</a:t>
                </a:r>
                <a:r>
                  <a:rPr lang="en-US" sz="27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7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95883"/>
                <a:ext cx="7193829" cy="893193"/>
              </a:xfrm>
              <a:prstGeom prst="rect">
                <a:avLst/>
              </a:prstGeom>
              <a:blipFill rotWithShape="1">
                <a:blip r:embed="rId3"/>
                <a:stretch>
                  <a:fillRect r="-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55161"/>
            <a:ext cx="8965475" cy="54438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Cheksiz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kamayuvchi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geometrik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progressiya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54645" y="1059582"/>
                <a:ext cx="3727174" cy="983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45" y="1059582"/>
                <a:ext cx="3727174" cy="9835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7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55161"/>
            <a:ext cx="8965475" cy="54438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Cheksiz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kamayuvchi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geometrik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progressiya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54645" y="1059582"/>
                <a:ext cx="3727174" cy="983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45" y="1059582"/>
                <a:ext cx="3727174" cy="9835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27993" y="2195520"/>
                <a:ext cx="1980478" cy="983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2195520"/>
                <a:ext cx="1980478" cy="9835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3179059"/>
                <a:ext cx="8640959" cy="184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Shunday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qilib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cheksiz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endParaRPr lang="en-US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quyidagiga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79059"/>
                <a:ext cx="8640959" cy="1845313"/>
              </a:xfrm>
              <a:prstGeom prst="rect">
                <a:avLst/>
              </a:prstGeom>
              <a:blipFill rotWithShape="1">
                <a:blip r:embed="rId4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1065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1-masala</a:t>
                </a:r>
                <a:r>
                  <a:rPr lang="ru-RU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Cheksiz kamayuvchi geometrik progressiyaning yig‘indisini toping: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𝟓𝟒</m:t>
                        </m:r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….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600" b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6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106509"/>
              </a:xfrm>
              <a:prstGeom prst="rect">
                <a:avLst/>
              </a:prstGeom>
              <a:blipFill rotWithShape="1">
                <a:blip r:embed="rId2"/>
                <a:stretch>
                  <a:fillRect t="-13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0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99494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2-masala</a:t>
                </a:r>
                <a:r>
                  <a:rPr lang="ru-RU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Cheksiz kamayuvchi geometrik progressiyaning yig‘indisini toping: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, </a:t>
                </a:r>
                <a:r>
                  <a:rPr lang="en-US" sz="240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n=3 </a:t>
                </a:r>
                <a:r>
                  <a:rPr lang="en-US" sz="2400" dirty="0" err="1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bo‘lganda</a:t>
                </a:r>
                <a:endParaRPr lang="en-US" sz="24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𝟒𝟗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𝟕</m:t>
                            </m:r>
                          </m:den>
                        </m:f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𝟓𝟕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994940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9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26809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412-mashq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Ushbu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…;    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3) -81, -27, -9, … </a:t>
                </a:r>
              </a:p>
              <a:p>
                <a:pPr algn="ctr"/>
                <a:r>
                  <a:rPr lang="en-US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ru-RU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268091"/>
              </a:xfrm>
              <a:prstGeom prst="rect">
                <a:avLst/>
              </a:prstGeom>
              <a:blipFill rotWithShape="1">
                <a:blip r:embed="rId2"/>
                <a:stretch>
                  <a:fillRect l="-414" t="-1286" r="-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73C284BC-7B7D-C642-9EC8-159803D43FD4}"/>
                  </a:ext>
                </a:extLst>
              </p:cNvPr>
              <p:cNvSpPr/>
              <p:nvPr/>
            </p:nvSpPr>
            <p:spPr>
              <a:xfrm>
                <a:off x="3613423" y="2643758"/>
                <a:ext cx="4572000" cy="1731500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−81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−27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−27</m:t>
                        </m:r>
                      </m:num>
                      <m:den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−81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C284BC-7B7D-C642-9EC8-159803D43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23" y="2643758"/>
                <a:ext cx="4572000" cy="1731500"/>
              </a:xfrm>
              <a:prstGeom prst="rect">
                <a:avLst/>
              </a:prstGeom>
              <a:blipFill rotWithShape="1">
                <a:blip r:embed="rId3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8121" y="915565"/>
                <a:ext cx="90477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1-misol.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𝟏𝟎𝟐𝟐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va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ni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915565"/>
                <a:ext cx="9047762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3272" y="2145858"/>
                <a:ext cx="2659574" cy="93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2" y="2145858"/>
                <a:ext cx="2659574" cy="932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91880" y="2211710"/>
                <a:ext cx="2929456" cy="866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𝟏𝟎𝟐𝟐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6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6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6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211710"/>
                <a:ext cx="2929456" cy="8662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17663" y="3406229"/>
                <a:ext cx="31779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𝟏𝟎𝟐𝟐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600" b="1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3" y="3406229"/>
                <a:ext cx="3177921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704791" y="3406229"/>
                <a:ext cx="25036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𝟓𝟏𝟏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91" y="3406229"/>
                <a:ext cx="250363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779142" y="4131595"/>
                <a:ext cx="1421864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42" y="4131595"/>
                <a:ext cx="1421864" cy="4995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312507" y="4132356"/>
                <a:ext cx="1108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07" y="4132356"/>
                <a:ext cx="1108829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660232" y="3399112"/>
                <a:ext cx="165968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𝟓𝟏𝟐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399112"/>
                <a:ext cx="1659685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7414" y="4184874"/>
                <a:ext cx="4713855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𝟏𝟐𝟖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𝟏𝟎𝟐𝟒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14" y="4184874"/>
                <a:ext cx="4713855" cy="4995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34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1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2568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progressiyada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5763" indent="-385763" algn="ctr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𝐛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>
                      <a:rPr lang="ru-RU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𝐛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ru-RU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ru-RU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𝐛</m:t>
                        </m:r>
                      </m:e>
                      <m:sub>
                        <m:r>
                          <a:rPr lang="ru-RU" sz="24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ru-RU" sz="24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𝐛</m:t>
                        </m:r>
                      </m:e>
                      <m:sub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r>
                      <a:rPr lang="en-US" sz="24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bo‘lsa, cheksiz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bo‘ladimi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ru-RU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256871"/>
              </a:xfrm>
              <a:prstGeom prst="rect">
                <a:avLst/>
              </a:prstGeom>
              <a:blipFill rotWithShape="1">
                <a:blip r:embed="rId2"/>
                <a:stretch>
                  <a:fillRect l="-414" t="-1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73C284BC-7B7D-C642-9EC8-159803D43FD4}"/>
                  </a:ext>
                </a:extLst>
              </p:cNvPr>
              <p:cNvSpPr/>
              <p:nvPr/>
            </p:nvSpPr>
            <p:spPr>
              <a:xfrm>
                <a:off x="3923928" y="2859782"/>
                <a:ext cx="4572000" cy="1797223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−30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1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ru-RU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ru-RU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  <m:r>
                      <a:rPr lang="en-US" sz="21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num>
                      <m:den>
                        <m:r>
                          <a:rPr lang="ru-RU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en-US" sz="21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1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84BC-7B7D-C642-9EC8-159803D43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59782"/>
                <a:ext cx="4572000" cy="1797223"/>
              </a:xfrm>
              <a:prstGeom prst="rect">
                <a:avLst/>
              </a:prstGeom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3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5"/>
                <a:ext cx="8830358" cy="437825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5763" indent="-385763">
                  <a:buAutoNum type="arabicParenR"/>
                </a:pPr>
                <a14:m>
                  <m:oMath xmlns:m="http://schemas.openxmlformats.org/officeDocument/2006/math">
                    <m:r>
                      <a:rPr lang="ru-RU" sz="240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</m:t>
                    </m:r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ru-RU" sz="240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ru-RU" sz="240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ru-RU" sz="24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−25, −5, −1, …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5"/>
                <a:ext cx="8830358" cy="4378250"/>
              </a:xfrm>
              <a:prstGeom prst="rect">
                <a:avLst/>
              </a:prstGeom>
              <a:blipFill rotWithShape="1">
                <a:blip r:embed="rId2"/>
                <a:stretch>
                  <a:fillRect t="-1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73C284BC-7B7D-C642-9EC8-159803D43FD4}"/>
                  </a:ext>
                </a:extLst>
              </p:cNvPr>
              <p:cNvSpPr/>
              <p:nvPr/>
            </p:nvSpPr>
            <p:spPr>
              <a:xfrm>
                <a:off x="4281790" y="2571750"/>
                <a:ext cx="4572000" cy="1968231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−25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𝟑𝟏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84BC-7B7D-C642-9EC8-159803D43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90" y="2571750"/>
                <a:ext cx="4572000" cy="1968231"/>
              </a:xfrm>
              <a:prstGeom prst="rect">
                <a:avLst/>
              </a:prstGeom>
              <a:blipFill rotWithShape="1"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D58A5406-6F96-1149-86C2-9F30B8130408}"/>
                  </a:ext>
                </a:extLst>
              </p:cNvPr>
              <p:cNvSpPr/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8A5406-6F96-1149-86C2-9F30B8130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0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159"/>
            <a:ext cx="3601243" cy="19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59532" y="195486"/>
            <a:ext cx="8478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685784"/>
            <a:r>
              <a:rPr lang="en-US" sz="3600" b="1" kern="0" dirty="0" err="1" smtClean="0"/>
              <a:t>Mustaqil</a:t>
            </a:r>
            <a:r>
              <a:rPr lang="en-US" sz="3600" b="1" kern="0" dirty="0" smtClean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 smtClean="0"/>
              <a:t>uchun</a:t>
            </a:r>
            <a:r>
              <a:rPr lang="en-US" sz="3600" b="1" kern="0" dirty="0" smtClean="0"/>
              <a:t> </a:t>
            </a:r>
            <a:r>
              <a:rPr lang="en-US" sz="3600" b="1" kern="0" dirty="0" err="1" smtClean="0"/>
              <a:t>topshiriqlar</a:t>
            </a:r>
            <a:endParaRPr lang="ru-RU" sz="36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223630" y="1275606"/>
            <a:ext cx="6734713" cy="800495"/>
          </a:xfrm>
          <a:prstGeom prst="rect">
            <a:avLst/>
          </a:prstGeom>
        </p:spPr>
        <p:txBody>
          <a:bodyPr vert="horz" lIns="61232" tIns="30617" rIns="61232" bIns="30617" rtlCol="0">
            <a:normAutofit/>
          </a:bodyPr>
          <a:lstStyle/>
          <a:p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1059582"/>
            <a:ext cx="8316924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412-413-414-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2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6528" y="2436911"/>
            <a:ext cx="5474059" cy="135605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2355726"/>
            <a:ext cx="411047" cy="6662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3219822"/>
            <a:ext cx="411047" cy="5731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3350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87734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412-mashq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Ushbu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…;    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ru-RU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 smtClean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877343"/>
              </a:xfrm>
              <a:prstGeom prst="rect">
                <a:avLst/>
              </a:prstGeom>
              <a:blipFill rotWithShape="1">
                <a:blip r:embed="rId2"/>
                <a:stretch>
                  <a:fillRect l="-414" t="-1415" r="-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73C284BC-7B7D-C642-9EC8-159803D43FD4}"/>
                  </a:ext>
                </a:extLst>
              </p:cNvPr>
              <p:cNvSpPr/>
              <p:nvPr/>
            </p:nvSpPr>
            <p:spPr>
              <a:xfrm>
                <a:off x="3599892" y="2715766"/>
                <a:ext cx="4572000" cy="1731500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−16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C284BC-7B7D-C642-9EC8-159803D43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2715766"/>
                <a:ext cx="4572000" cy="1731500"/>
              </a:xfrm>
              <a:prstGeom prst="rect">
                <a:avLst/>
              </a:prstGeom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950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mashq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400" dirty="0"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ru-RU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cheksiz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bo‘ladimi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algn="ctr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ru-RU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950249"/>
              </a:xfrm>
              <a:prstGeom prst="rect">
                <a:avLst/>
              </a:prstGeom>
              <a:blipFill rotWithShape="0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73C284BC-7B7D-C642-9EC8-159803D43FD4}"/>
                  </a:ext>
                </a:extLst>
              </p:cNvPr>
              <p:cNvSpPr/>
              <p:nvPr/>
            </p:nvSpPr>
            <p:spPr>
              <a:xfrm>
                <a:off x="4428492" y="2571750"/>
                <a:ext cx="4572000" cy="2067200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=−9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C284BC-7B7D-C642-9EC8-159803D43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492" y="2571750"/>
                <a:ext cx="4572000" cy="2067200"/>
              </a:xfrm>
              <a:prstGeom prst="rect">
                <a:avLst/>
              </a:prstGeom>
              <a:blipFill rotWithShape="0">
                <a:blip r:embed="rId3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B72875DF-7371-A440-BE80-40B05E91299D}"/>
                  </a:ext>
                </a:extLst>
              </p:cNvPr>
              <p:cNvSpPr/>
              <p:nvPr/>
            </p:nvSpPr>
            <p:spPr>
              <a:xfrm>
                <a:off x="2627784" y="3499488"/>
                <a:ext cx="1649779" cy="1440106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1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2875DF-7371-A440-BE80-40B05E912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499488"/>
                <a:ext cx="1649779" cy="14401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665088BD-6A18-0F49-A7C3-E894377E2165}"/>
                  </a:ext>
                </a:extLst>
              </p:cNvPr>
              <p:cNvSpPr/>
              <p:nvPr/>
            </p:nvSpPr>
            <p:spPr>
              <a:xfrm>
                <a:off x="7004490" y="3381840"/>
                <a:ext cx="1937117" cy="143957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</m:den>
                        </m:f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den>
                    </m:f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1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5088BD-6A18-0F49-A7C3-E894377E2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90" y="3381840"/>
                <a:ext cx="1937117" cy="14395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5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44939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mashq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2) 6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ru-RU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449391"/>
              </a:xfrm>
              <a:prstGeom prst="rect">
                <a:avLst/>
              </a:prstGeom>
              <a:blipFill rotWithShape="1">
                <a:blip r:embed="rId2"/>
                <a:stretch>
                  <a:fillRect l="-414" t="-1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73C284BC-7B7D-C642-9EC8-159803D43FD4}"/>
                  </a:ext>
                </a:extLst>
              </p:cNvPr>
              <p:cNvSpPr/>
              <p:nvPr/>
            </p:nvSpPr>
            <p:spPr>
              <a:xfrm>
                <a:off x="3622955" y="2872277"/>
                <a:ext cx="4572000" cy="2400898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𝟕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C284BC-7B7D-C642-9EC8-159803D43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55" y="2872277"/>
                <a:ext cx="4572000" cy="2400898"/>
              </a:xfrm>
              <a:prstGeom prst="rect">
                <a:avLst/>
              </a:prstGeom>
              <a:blipFill rotWithShape="1"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D58A5406-6F96-1149-86C2-9F30B8130408}"/>
                  </a:ext>
                </a:extLst>
              </p:cNvPr>
              <p:cNvSpPr/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8A5406-6F96-1149-86C2-9F30B8130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9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52053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415-mashq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progressiyaning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3)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sz="24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𝟖</m:t>
                            </m:r>
                          </m:den>
                        </m:f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520533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97CB3C9-80D6-0443-A1F5-2947F6093095}"/>
                  </a:ext>
                </a:extLst>
              </p:cNvPr>
              <p:cNvSpPr/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CB3C9-80D6-0443-A1F5-2947F609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A02960C0-8FC6-DD47-AA61-8354DF8A927D}"/>
                  </a:ext>
                </a:extLst>
              </p:cNvPr>
              <p:cNvSpPr/>
              <p:nvPr/>
            </p:nvSpPr>
            <p:spPr>
              <a:xfrm>
                <a:off x="3561388" y="2715766"/>
                <a:ext cx="4572000" cy="2181366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2960C0-8FC6-DD47-AA61-8354DF8A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88" y="2715766"/>
                <a:ext cx="4572000" cy="21813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9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1516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417-mashq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12, 4,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3)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98, 28, 8, ….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		</a:t>
                </a:r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sz="24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151649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97CB3C9-80D6-0443-A1F5-2947F6093095}"/>
                  </a:ext>
                </a:extLst>
              </p:cNvPr>
              <p:cNvSpPr/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CB3C9-80D6-0443-A1F5-2947F609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A02960C0-8FC6-DD47-AA61-8354DF8A927D}"/>
                  </a:ext>
                </a:extLst>
              </p:cNvPr>
              <p:cNvSpPr/>
              <p:nvPr/>
            </p:nvSpPr>
            <p:spPr>
              <a:xfrm>
                <a:off x="3844748" y="2499742"/>
                <a:ext cx="4572000" cy="2527551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=98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=28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𝟗𝟖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𝟕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2960C0-8FC6-DD47-AA61-8354DF8A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48" y="2499742"/>
                <a:ext cx="4572000" cy="2527551"/>
              </a:xfrm>
              <a:prstGeom prst="rect">
                <a:avLst/>
              </a:prstGeom>
              <a:blipFill rotWithShape="1">
                <a:blip r:embed="rId4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2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404072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418-mashq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3)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4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sz="24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4040722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97CB3C9-80D6-0443-A1F5-2947F6093095}"/>
                  </a:ext>
                </a:extLst>
              </p:cNvPr>
              <p:cNvSpPr/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CB3C9-80D6-0443-A1F5-2947F609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A02960C0-8FC6-DD47-AA61-8354DF8A927D}"/>
                  </a:ext>
                </a:extLst>
              </p:cNvPr>
              <p:cNvSpPr/>
              <p:nvPr/>
            </p:nvSpPr>
            <p:spPr>
              <a:xfrm>
                <a:off x="4669150" y="2585523"/>
                <a:ext cx="4572000" cy="2458991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𝟏𝟐𝟖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2960C0-8FC6-DD47-AA61-8354DF8A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50" y="2585523"/>
                <a:ext cx="4572000" cy="24589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1629" y="826715"/>
                <a:ext cx="904776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sonlar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yig‘indisining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qo‘shiluvchilari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ketma-ket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yig‘indini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toping.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+…+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𝟏𝟐𝟖</m:t>
                    </m:r>
                  </m:oMath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9" y="826715"/>
                <a:ext cx="9047762" cy="1292662"/>
              </a:xfrm>
              <a:prstGeom prst="rect">
                <a:avLst/>
              </a:prstGeom>
              <a:blipFill rotWithShape="1">
                <a:blip r:embed="rId2"/>
                <a:stretch>
                  <a:fillRect l="-741" t="-4245" r="-741" b="-10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3879869"/>
                <a:ext cx="5551648" cy="976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𝟐𝟓𝟓</m:t>
                      </m:r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79869"/>
                <a:ext cx="5551648" cy="9764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2247763"/>
                <a:ext cx="125412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47763"/>
                <a:ext cx="125412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806623" y="2257332"/>
                <a:ext cx="125412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23" y="2257332"/>
                <a:ext cx="125412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87624" y="2974449"/>
                <a:ext cx="10944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74449"/>
                <a:ext cx="1094402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084168" y="2235728"/>
                <a:ext cx="2353400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235728"/>
                <a:ext cx="2353400" cy="501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923928" y="2275650"/>
                <a:ext cx="16628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𝟏𝟐𝟖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5650"/>
                <a:ext cx="1662891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659165" y="3049400"/>
                <a:ext cx="2410660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𝟏𝟐𝟖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65" y="3049400"/>
                <a:ext cx="2410660" cy="5014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48649" y="3042811"/>
                <a:ext cx="1744067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49" y="3042811"/>
                <a:ext cx="1744067" cy="5073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092279" y="2997098"/>
                <a:ext cx="17043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79" y="2997098"/>
                <a:ext cx="1704313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438301" y="3550884"/>
                <a:ext cx="11088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01" y="3550884"/>
                <a:ext cx="1108830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1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8" grpId="0"/>
      <p:bldP spid="3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79" y="2859782"/>
            <a:ext cx="3601243" cy="19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59532" y="195486"/>
            <a:ext cx="8478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685784"/>
            <a:r>
              <a:rPr lang="en-US" sz="3600" b="1" kern="0" dirty="0" err="1" smtClean="0"/>
              <a:t>Mustaqil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bajarish</a:t>
            </a:r>
            <a:r>
              <a:rPr lang="en-US" sz="3600" b="1" kern="0" dirty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topshiriqlar</a:t>
            </a:r>
            <a:endParaRPr lang="ru-RU" sz="36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223630" y="1275606"/>
            <a:ext cx="6734713" cy="800495"/>
          </a:xfrm>
          <a:prstGeom prst="rect">
            <a:avLst/>
          </a:prstGeom>
        </p:spPr>
        <p:txBody>
          <a:bodyPr vert="horz" lIns="61232" tIns="30617" rIns="61232" bIns="30617" rtlCol="0">
            <a:normAutofit/>
          </a:bodyPr>
          <a:lstStyle/>
          <a:p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1059582"/>
            <a:ext cx="8316924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175-176-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415-417-418-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6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6528" y="2436911"/>
            <a:ext cx="5474059" cy="192031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Amaliy-tadbiqiy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2355726"/>
            <a:ext cx="411047" cy="6662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3219822"/>
            <a:ext cx="411047" cy="11374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7074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70524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𝟐𝟕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705245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4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497CB3C9-80D6-0443-A1F5-2947F6093095}"/>
                  </a:ext>
                </a:extLst>
              </p:cNvPr>
              <p:cNvSpPr/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CB3C9-80D6-0443-A1F5-2947F609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19" y="1531478"/>
                <a:ext cx="1418899" cy="73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id="{A02960C0-8FC6-DD47-AA61-8354DF8A927D}"/>
                  </a:ext>
                </a:extLst>
              </p:cNvPr>
              <p:cNvSpPr/>
              <p:nvPr/>
            </p:nvSpPr>
            <p:spPr>
              <a:xfrm>
                <a:off x="3721797" y="2579851"/>
                <a:ext cx="4572000" cy="1968359"/>
              </a:xfrm>
              <a:prstGeom prst="rect">
                <a:avLst/>
              </a:prstGeom>
            </p:spPr>
            <p:txBody>
              <a:bodyPr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ru-R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2960C0-8FC6-DD47-AA61-8354DF8A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97" y="2579851"/>
                <a:ext cx="4572000" cy="19683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0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5"/>
                <a:ext cx="8830358" cy="416242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417-mashq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ru-RU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−0,1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sz="24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den>
                    </m:f>
                    <m:r>
                      <a:rPr lang="ru-RU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5"/>
                <a:ext cx="8830358" cy="4162422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497CB3C9-80D6-0443-A1F5-2947F6093095}"/>
                  </a:ext>
                </a:extLst>
              </p:cNvPr>
              <p:cNvSpPr/>
              <p:nvPr/>
            </p:nvSpPr>
            <p:spPr>
              <a:xfrm>
                <a:off x="6300192" y="2447989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CB3C9-80D6-0443-A1F5-2947F609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447989"/>
                <a:ext cx="1418899" cy="73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9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53669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418-mashq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kamayuvchi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p>
                        <m:r>
                          <a:rPr lang="ru-RU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ru-R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sz="24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536690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497CB3C9-80D6-0443-A1F5-2947F6093095}"/>
                  </a:ext>
                </a:extLst>
              </p:cNvPr>
              <p:cNvSpPr/>
              <p:nvPr/>
            </p:nvSpPr>
            <p:spPr>
              <a:xfrm>
                <a:off x="5868144" y="2571751"/>
                <a:ext cx="1418899" cy="73765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1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100" b="1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CB3C9-80D6-0443-A1F5-2947F609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71751"/>
                <a:ext cx="1418899" cy="73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2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50B82D-72C4-EE49-9A7E-D03B50416C63}"/>
              </a:ext>
            </a:extLst>
          </p:cNvPr>
          <p:cNvSpPr txBox="1"/>
          <p:nvPr/>
        </p:nvSpPr>
        <p:spPr>
          <a:xfrm>
            <a:off x="170134" y="897565"/>
            <a:ext cx="8830358" cy="42057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tushuvchi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1-sekundda 4,9 m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bosadi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sekundda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oldingisidan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9,8 m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bosadi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1-5-sekund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1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1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1-sekundda 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2-sekundda 4,9 m + </a:t>
            </a:r>
            <a:r>
              <a:rPr lang="en-US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m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3-sekundda 14,7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m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24,5 m, </a:t>
            </a: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4-sekundda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24,5 m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m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34,3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5-sekundda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34,3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m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44,1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5 </a:t>
            </a:r>
            <a:r>
              <a:rPr lang="en-US" sz="2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sekundda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4,9+14,7+24,5+34,3+44,1=122,5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122,5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1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5"/>
                <a:ext cx="8830358" cy="370402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2-masala</a:t>
                </a:r>
                <a:r>
                  <a:rPr lang="ru-RU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Sirk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sektorlaridan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oldingisiga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qaraganda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1-qatorda 8 ta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qatorlar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 ta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1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1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𝟐𝟐</m:t>
                    </m:r>
                  </m:oMath>
                </a14:m>
                <a:endParaRPr lang="en-US" sz="21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𝟐𝟐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𝟐𝟐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𝟑𝟕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𝟒𝟎𝟕</m:t>
                      </m:r>
                    </m:oMath>
                  </m:oMathPara>
                </a14:m>
                <a:endParaRPr lang="en-US" sz="21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sz="2100" b="1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1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100" b="1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407 ta </a:t>
                </a:r>
                <a:r>
                  <a:rPr lang="en-US" sz="2100" b="1" i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b="1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i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endParaRPr lang="ru-RU" sz="21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5"/>
                <a:ext cx="8830358" cy="3704027"/>
              </a:xfrm>
              <a:prstGeom prst="rect">
                <a:avLst/>
              </a:prstGeom>
              <a:blipFill rotWithShape="1">
                <a:blip r:embed="rId2"/>
                <a:stretch>
                  <a:fillRect r="-1174" b="-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2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5"/>
                <a:ext cx="8830358" cy="368556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3-masala</a:t>
                </a:r>
                <a:r>
                  <a:rPr lang="ru-RU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Sayyohlar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daryo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140 km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yurishni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rejalashtirdilar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kuni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km,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kun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oldingi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kunga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km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yurishadigan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sayohatda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kun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bo‘lishadi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algn="ctr"/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1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𝟏𝟒𝟎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            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100" b="1" i="1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1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1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100" b="1" i="1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endParaRPr lang="en-US" sz="21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𝟏𝟒𝟎</m:t>
                      </m:r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</m:oMath>
                  </m:oMathPara>
                </a14:m>
                <a:endParaRPr lang="en-US"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𝟏𝟒𝟎</m:t>
                      </m:r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</m:oMath>
                  </m:oMathPara>
                </a14:m>
                <a:endParaRPr lang="en-US" sz="21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𝟏𝟒𝟎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100" b="1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𝟏𝟒</m:t>
                    </m:r>
                  </m:oMath>
                </a14:m>
                <a:r>
                  <a:rPr lang="en-US" sz="21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1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1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21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5"/>
                <a:ext cx="8830358" cy="3685561"/>
              </a:xfrm>
              <a:prstGeom prst="rect">
                <a:avLst/>
              </a:prstGeom>
              <a:blipFill rotWithShape="1">
                <a:blip r:embed="rId2"/>
                <a:stretch>
                  <a:fillRect l="-1036" t="-1322" b="-1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426924"/>
            <a:ext cx="1979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kun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5"/>
                <a:ext cx="8830358" cy="400968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4-masala</a:t>
                </a:r>
                <a:r>
                  <a:rPr lang="ru-RU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Shilliqurt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daraxtga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chiqayapti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Dastlabki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daqiqada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daqiqalardan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boshlab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avvalgisidan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с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vaqtda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5,25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daraxtni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uchiga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chiqib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oladi</a:t>
                </a:r>
                <a:r>
                  <a:rPr lang="en-US" sz="2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harakat</a:t>
                </a:r>
                <a:r>
                  <a:rPr lang="en-US" sz="2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daraxtning</a:t>
                </a:r>
                <a:r>
                  <a:rPr lang="en-US" sz="2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asosidan</a:t>
                </a:r>
                <a:r>
                  <a:rPr lang="en-US" sz="2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1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1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1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100" b="1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100" b="1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𝟓𝟐𝟓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ru-RU" sz="2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1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100" i="1" baseline="-25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 </m:t>
                        </m:r>
                        <m:r>
                          <a:rPr lang="en-US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1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ru-RU" sz="21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:2;     </m:t>
                    </m:r>
                  </m:oMath>
                </a14:m>
                <a:r>
                  <a:rPr lang="ru-RU" sz="21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525= </m:t>
                    </m:r>
                    <m:d>
                      <m:dPr>
                        <m:ctrlP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l-GR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·</m:t>
                        </m:r>
                        <m:r>
                          <a:rPr lang="ru-RU" sz="21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30+ 5 </m:t>
                        </m:r>
                        <m:d>
                          <m:dPr>
                            <m:ctrlPr>
                              <a:rPr lang="ru-RU" sz="21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ru-RU" sz="21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:2;</m:t>
                    </m:r>
                  </m:oMath>
                </a14:m>
                <a:r>
                  <a:rPr lang="ru-RU" sz="21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1050= (60+ 5 (</m:t>
                    </m:r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−1))</m:t>
                    </m:r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1050= 55 </m:t>
                    </m:r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baseline="30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      </m:t>
                    </m:r>
                  </m:oMath>
                </a14:m>
                <a:r>
                  <a:rPr lang="ru-RU" sz="2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baseline="30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+11 </m:t>
                    </m:r>
                    <m:r>
                      <a:rPr lang="en-US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1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−210=0,      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1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ru-RU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𝟐𝟏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100" b="1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(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sz="2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r">
                  <a:buFont typeface="Wingdings 3" pitchFamily="18" charset="2"/>
                  <a:buNone/>
                </a:pPr>
                <a:r>
                  <a:rPr lang="en-US" sz="2100" b="1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1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1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en-US" sz="21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daqiqada</a:t>
                </a:r>
                <a:endParaRPr lang="ru-RU" sz="21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5"/>
                <a:ext cx="8830358" cy="4009687"/>
              </a:xfrm>
              <a:prstGeom prst="rect">
                <a:avLst/>
              </a:prstGeom>
              <a:blipFill rotWithShape="0">
                <a:blip r:embed="rId2"/>
                <a:stretch>
                  <a:fillRect l="-345" t="-1216" r="-1105" b="-2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2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79" y="2859782"/>
            <a:ext cx="3601243" cy="19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59532" y="195486"/>
            <a:ext cx="8478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685784"/>
            <a:r>
              <a:rPr lang="en-US" sz="3600" b="1" kern="0" dirty="0" err="1" smtClean="0"/>
              <a:t>Mustaqil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bajarish</a:t>
            </a:r>
            <a:r>
              <a:rPr lang="en-US" sz="3600" b="1" kern="0" dirty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topshiriqlar</a:t>
            </a:r>
            <a:endParaRPr lang="ru-RU" sz="36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223630" y="1275606"/>
            <a:ext cx="6734713" cy="800495"/>
          </a:xfrm>
          <a:prstGeom prst="rect">
            <a:avLst/>
          </a:prstGeom>
        </p:spPr>
        <p:txBody>
          <a:bodyPr vert="horz" lIns="61232" tIns="30617" rIns="61232" bIns="30617" rtlCol="0">
            <a:normAutofit/>
          </a:bodyPr>
          <a:lstStyle/>
          <a:p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1059582"/>
            <a:ext cx="8316924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masalaning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7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26" name="object 4"/>
          <p:cNvSpPr txBox="1">
            <a:spLocks/>
          </p:cNvSpPr>
          <p:nvPr/>
        </p:nvSpPr>
        <p:spPr>
          <a:xfrm>
            <a:off x="-15469" y="74709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27584" y="1998542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98542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16708" y="915566"/>
                <a:ext cx="8859862" cy="93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</a:rPr>
                  <a:t>1-misol.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Teng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kotangensi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sinusini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 </a:t>
                </a:r>
                <a:endParaRPr lang="ru-RU" sz="2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8" y="915566"/>
                <a:ext cx="8859862" cy="931089"/>
              </a:xfrm>
              <a:prstGeom prst="rect">
                <a:avLst/>
              </a:prstGeom>
              <a:blipFill rotWithShape="1">
                <a:blip r:embed="rId3"/>
                <a:stretch>
                  <a:fillRect t="-5882" b="-13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авнобедренный треугольник 12"/>
          <p:cNvSpPr/>
          <p:nvPr/>
        </p:nvSpPr>
        <p:spPr>
          <a:xfrm>
            <a:off x="6351528" y="2590884"/>
            <a:ext cx="2160240" cy="239992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34806" y="2898999"/>
                <a:ext cx="524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06" y="2898999"/>
                <a:ext cx="52441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1812891" flipV="1">
            <a:off x="7213004" y="2660756"/>
            <a:ext cx="368018" cy="272481"/>
          </a:xfrm>
          <a:prstGeom prst="arc">
            <a:avLst>
              <a:gd name="adj1" fmla="val 16341716"/>
              <a:gd name="adj2" fmla="val 468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171591" y="2734930"/>
                <a:ext cx="1569340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𝑐𝑡𝑔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15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1" y="2734930"/>
                <a:ext cx="1569340" cy="442685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73181" y="2590884"/>
                <a:ext cx="2426113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81" y="2590884"/>
                <a:ext cx="2426113" cy="724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55206" y="3314275"/>
                <a:ext cx="4019627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15+1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6" y="3314275"/>
                <a:ext cx="4019627" cy="7244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18677" y="4062569"/>
                <a:ext cx="2130904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7" y="4062569"/>
                <a:ext cx="2130904" cy="100168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2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 animBg="1"/>
      <p:bldP spid="3" grpId="0"/>
      <p:bldP spid="4" grpId="0" animBg="1"/>
      <p:bldP spid="16" grpId="0"/>
      <p:bldP spid="17" grpId="0"/>
      <p:bldP spid="18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6528" y="2155696"/>
            <a:ext cx="5474059" cy="248457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Amaliy-tadbiqiy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fanlararo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2074511"/>
            <a:ext cx="411047" cy="6662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5481" y="2938606"/>
            <a:ext cx="411047" cy="170166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41567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5"/>
                <a:ext cx="8830358" cy="370402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2-masala(184-bet)</a:t>
                </a:r>
                <a:r>
                  <a:rPr lang="ru-RU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Sirk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sektorlaridan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oldingisiga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qaraganda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bittadan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1-qatorda 10 ta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qatorlar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21 ta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sektorda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1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1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1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𝟐𝟏</m:t>
                    </m:r>
                  </m:oMath>
                </a14:m>
                <a:endParaRPr lang="en-US" sz="21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𝟒𝟐𝟎</m:t>
                      </m:r>
                    </m:oMath>
                  </m:oMathPara>
                </a14:m>
                <a:endParaRPr lang="en-US" sz="21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sz="2100" b="1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1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100" b="1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420 ta </a:t>
                </a:r>
                <a:r>
                  <a:rPr lang="en-US" sz="2100" b="1" i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o‘rindiq</a:t>
                </a:r>
                <a:r>
                  <a:rPr lang="en-US" sz="2100" b="1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i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endParaRPr lang="ru-RU" sz="21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5"/>
                <a:ext cx="8830358" cy="3704027"/>
              </a:xfrm>
              <a:prstGeom prst="rect">
                <a:avLst/>
              </a:prstGeom>
              <a:blipFill rotWithShape="1">
                <a:blip r:embed="rId2"/>
                <a:stretch>
                  <a:fillRect l="-898" r="-1796" b="-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4666" y="267494"/>
            <a:ext cx="8965475" cy="3597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MUSTAQIL BAJARISH UCHUN BERILGAN MASHQLARNI TEKSHIRISH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8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85490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61722" algn="just">
                  <a:defRPr/>
                </a:pP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1-masala</a:t>
                </a:r>
                <a:r>
                  <a:rPr lang="ru-RU" sz="21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Bemor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sxema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dori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1-kuni u 5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tomchi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kundan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boshlab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oldingi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kundan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tomchi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dori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Tomchilar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40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taga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yetganda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bemor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3 kun 40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tomchidan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dori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tomchilar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kuniga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tadan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kamaytirib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5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tomchiga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yetgunga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qadar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Muolaja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bemor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hammasi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tomchi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dori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sotib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olishi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61722" algn="just">
                  <a:defRPr/>
                </a:pPr>
                <a:endParaRPr lang="en-US" sz="1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1722" algn="ctr">
                  <a:defRPr/>
                </a:pPr>
                <a:r>
                  <a:rPr lang="en-US" sz="21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1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1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1722">
                  <a:defRPr/>
                </a:pP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5, 10, 15,…,40, </a:t>
                </a:r>
                <a:r>
                  <a:rPr lang="ru-RU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 40, 35, 30,…,5</a:t>
                </a:r>
              </a:p>
              <a:p>
                <a:pPr marL="274320" indent="-212598">
                  <a:defRPr/>
                </a:pP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1-davr</a:t>
                </a:r>
                <a:r>
                  <a:rPr lang="ru-RU" sz="1200" b="1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                              2-davr</a:t>
                </a:r>
                <a:endParaRPr lang="ru-RU" sz="1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74320" indent="-212598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 5 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=5                  а</m:t>
                    </m:r>
                    <m:r>
                      <a:rPr lang="ru-RU" sz="1800" i="1" baseline="-25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=5 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− 5</m:t>
                    </m:r>
                  </m:oMath>
                </a14:m>
                <a:r>
                  <a:rPr lang="ru-RU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274320" indent="-212598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а</m:t>
                    </m:r>
                    <m:r>
                      <a:rPr lang="ru-RU" sz="1800" i="1" baseline="-25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ru-RU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−1) </m:t>
                    </m:r>
                  </m:oMath>
                </a14:m>
                <a:r>
                  <a:rPr lang="ru-RU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274320" indent="-212598"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40=5+5(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−1)</m:t>
                    </m:r>
                  </m:oMath>
                </a14:m>
                <a:r>
                  <a:rPr lang="ru-RU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74320" indent="-212598"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8</m:t>
                    </m:r>
                  </m:oMath>
                </a14:m>
                <a:r>
                  <a:rPr lang="ru-RU" sz="1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854902"/>
              </a:xfrm>
              <a:prstGeom prst="rect">
                <a:avLst/>
              </a:prstGeom>
              <a:blipFill rotWithShape="0">
                <a:blip r:embed="rId3"/>
                <a:stretch>
                  <a:fillRect l="-414" t="-1264" r="-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0">
            <a:extLst>
              <a:ext uri="{FF2B5EF4-FFF2-40B4-BE49-F238E27FC236}">
                <a16:creationId xmlns="" xmlns:a16="http://schemas.microsoft.com/office/drawing/2014/main" id="{9475C029-2DDA-6D4E-973A-F1B43E5E630E}"/>
              </a:ext>
            </a:extLst>
          </p:cNvPr>
          <p:cNvSpPr>
            <a:spLocks/>
          </p:cNvSpPr>
          <p:nvPr/>
        </p:nvSpPr>
        <p:spPr bwMode="auto">
          <a:xfrm rot="5400000">
            <a:off x="1008088" y="2733284"/>
            <a:ext cx="161925" cy="1243013"/>
          </a:xfrm>
          <a:prstGeom prst="rightBrace">
            <a:avLst>
              <a:gd name="adj1" fmla="val 6397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endParaRPr lang="x-none" altLang="x-none"/>
          </a:p>
        </p:txBody>
      </p:sp>
      <p:sp>
        <p:nvSpPr>
          <p:cNvPr id="6" name="AutoShape 10">
            <a:extLst>
              <a:ext uri="{FF2B5EF4-FFF2-40B4-BE49-F238E27FC236}">
                <a16:creationId xmlns="" xmlns:a16="http://schemas.microsoft.com/office/drawing/2014/main" id="{DAA68998-AEAC-3747-83E9-29B1E3E6DF11}"/>
              </a:ext>
            </a:extLst>
          </p:cNvPr>
          <p:cNvSpPr>
            <a:spLocks/>
          </p:cNvSpPr>
          <p:nvPr/>
        </p:nvSpPr>
        <p:spPr bwMode="auto">
          <a:xfrm rot="5400000">
            <a:off x="3140888" y="2542141"/>
            <a:ext cx="161925" cy="1620180"/>
          </a:xfrm>
          <a:prstGeom prst="rightBrace">
            <a:avLst>
              <a:gd name="adj1" fmla="val 6397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endParaRPr lang="x-none" altLang="x-none"/>
          </a:p>
        </p:txBody>
      </p:sp>
      <p:graphicFrame>
        <p:nvGraphicFramePr>
          <p:cNvPr id="7" name="Object 36">
            <a:extLst>
              <a:ext uri="{FF2B5EF4-FFF2-40B4-BE49-F238E27FC236}">
                <a16:creationId xmlns="" xmlns:a16="http://schemas.microsoft.com/office/drawing/2014/main" id="{A2C0376A-A002-5A4A-8563-AC2F78AE2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286617"/>
              </p:ext>
            </p:extLst>
          </p:nvPr>
        </p:nvGraphicFramePr>
        <p:xfrm>
          <a:off x="2411760" y="4154711"/>
          <a:ext cx="1893731" cy="5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Формула" r:id="rId4" imgW="30111700" imgH="8839200" progId="Equation.3">
                  <p:embed/>
                </p:oleObj>
              </mc:Choice>
              <mc:Fallback>
                <p:oleObj name="Формула" r:id="rId4" imgW="30111700" imgH="883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154711"/>
                        <a:ext cx="1893731" cy="5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7">
            <a:extLst>
              <a:ext uri="{FF2B5EF4-FFF2-40B4-BE49-F238E27FC236}">
                <a16:creationId xmlns="" xmlns:a16="http://schemas.microsoft.com/office/drawing/2014/main" id="{B38363DB-61E6-2448-8781-4E7BC069D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276602"/>
              </p:ext>
            </p:extLst>
          </p:nvPr>
        </p:nvGraphicFramePr>
        <p:xfrm>
          <a:off x="5318829" y="3101852"/>
          <a:ext cx="1620180" cy="66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Формула" r:id="rId6" imgW="23228300" imgH="8839200" progId="Equation.3">
                  <p:embed/>
                </p:oleObj>
              </mc:Choice>
              <mc:Fallback>
                <p:oleObj name="Формула" r:id="rId6" imgW="23228300" imgH="883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829" y="3101852"/>
                        <a:ext cx="1620180" cy="66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357E60-6DB9-EA4E-922D-0B0CB244F6FE}"/>
              </a:ext>
            </a:extLst>
          </p:cNvPr>
          <p:cNvSpPr/>
          <p:nvPr/>
        </p:nvSpPr>
        <p:spPr>
          <a:xfrm>
            <a:off x="4950042" y="4137924"/>
            <a:ext cx="397793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180+40+180=400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5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66" y="999434"/>
            <a:ext cx="5939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2-masala.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Binobop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to‘sinlarni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saqlashda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ularni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rasmdagi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taxlaydilar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Agar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taxlamning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asosida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12 ta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to‘sin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turgan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taxlamda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nechta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to‘sin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3186" y="2574688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46781" r="15671" b="26609"/>
          <a:stretch/>
        </p:blipFill>
        <p:spPr bwMode="auto">
          <a:xfrm>
            <a:off x="6063169" y="1033053"/>
            <a:ext cx="2856273" cy="168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9148" y="3029701"/>
                <a:ext cx="47361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1) 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=12,  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=−1,  </m:t>
                      </m:r>
                      <m:sSub>
                        <m:sSubPr>
                          <m:ctrlP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48" y="3029701"/>
                <a:ext cx="4736166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8063" y="3489848"/>
                <a:ext cx="3172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3" y="3489848"/>
                <a:ext cx="317266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09170" y="3489848"/>
                <a:ext cx="3459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12</m:t>
                      </m:r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(−1)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170" y="3489848"/>
                <a:ext cx="34597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353586" y="3489528"/>
                <a:ext cx="1175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86" y="3489528"/>
                <a:ext cx="117519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64767" y="3920492"/>
                <a:ext cx="678881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5760" indent="-283464" fontAlgn="auto">
                  <a:lnSpc>
                    <a:spcPct val="150000"/>
                  </a:lnSpc>
                  <a:spcAft>
                    <a:spcPts val="0"/>
                  </a:spcAft>
                  <a:buFont typeface="Wingdings 3" pitchFamily="18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GB" sz="2400" b="1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GB" sz="2400" b="1" i="1" baseline="-25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b="1" i="1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365760" indent="-283464" fontAlgn="auto">
                  <a:spcAft>
                    <a:spcPts val="0"/>
                  </a:spcAft>
                  <a:buFont typeface="Wingdings 3" pitchFamily="18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GB" sz="2400" b="1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)·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    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GB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𝟕𝟖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67" y="3920492"/>
                <a:ext cx="6788819" cy="1015663"/>
              </a:xfrm>
              <a:prstGeom prst="rect">
                <a:avLst/>
              </a:prstGeom>
              <a:blipFill rotWithShape="1">
                <a:blip r:embed="rId7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2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39189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3-masala</a:t>
                </a:r>
                <a:r>
                  <a:rPr lang="ru-RU" sz="2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Qulay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sharoitda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daqiqada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bakteriya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bo‘linish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ko‘payadi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1 ta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bakteriya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daqiqada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ko‘payadi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2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=1;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 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=7. </m:t>
                      </m:r>
                    </m:oMath>
                  </m:oMathPara>
                </a14:m>
                <a:endParaRPr lang="en-US" sz="22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𝟕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𝟏𝟐𝟕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2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2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𝟏𝟐𝟕</m:t>
                    </m:r>
                  </m:oMath>
                </a14:m>
                <a:endParaRPr lang="ru-RU" sz="2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391891"/>
              </a:xfrm>
              <a:prstGeom prst="rect">
                <a:avLst/>
              </a:prstGeom>
              <a:blipFill rotWithShape="1">
                <a:blip r:embed="rId2"/>
                <a:stretch>
                  <a:fillRect r="-483" b="-2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4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70134" y="897564"/>
                <a:ext cx="8830358" cy="35950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4-masala</a:t>
                </a:r>
                <a:r>
                  <a:rPr lang="ru-RU" sz="2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Xamirturush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hujayralari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hujayra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bo‘linish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ko‘payadi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ta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hujayra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10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bo‘linishdan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hujayralar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2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ru-RU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 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=10. </m:t>
                      </m:r>
                    </m:oMath>
                  </m:oMathPara>
                </a14:m>
                <a:endParaRPr lang="en-US" sz="22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𝟔𝟏𝟑𝟖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2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2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𝟔𝟏𝟑𝟖</m:t>
                    </m:r>
                  </m:oMath>
                </a14:m>
                <a:endParaRPr lang="ru-RU" sz="2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4" y="897564"/>
                <a:ext cx="8830358" cy="3595023"/>
              </a:xfrm>
              <a:prstGeom prst="rect">
                <a:avLst/>
              </a:prstGeom>
              <a:blipFill rotWithShape="1">
                <a:blip r:embed="rId2"/>
                <a:stretch>
                  <a:fillRect t="-339" r="-414" b="-2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0135" y="141480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4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79" y="2859782"/>
            <a:ext cx="3601243" cy="19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59532" y="195486"/>
            <a:ext cx="8478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685784"/>
            <a:r>
              <a:rPr lang="en-US" sz="3600" b="1" kern="0" dirty="0" err="1" smtClean="0"/>
              <a:t>Mustaqil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bajarish</a:t>
            </a:r>
            <a:r>
              <a:rPr lang="en-US" sz="3600" b="1" kern="0" dirty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topshiriqlar</a:t>
            </a:r>
            <a:endParaRPr lang="ru-RU" sz="36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223630" y="1275606"/>
            <a:ext cx="6734713" cy="800495"/>
          </a:xfrm>
          <a:prstGeom prst="rect">
            <a:avLst/>
          </a:prstGeom>
        </p:spPr>
        <p:txBody>
          <a:bodyPr vert="horz" lIns="61232" tIns="30617" rIns="61232" bIns="30617" rtlCol="0">
            <a:normAutofit/>
          </a:bodyPr>
          <a:lstStyle/>
          <a:p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1059582"/>
            <a:ext cx="8316924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masalalarni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3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93834" y="2407622"/>
            <a:ext cx="5474059" cy="192031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       </a:t>
            </a:r>
            <a:r>
              <a:rPr lang="en-US" sz="4000" dirty="0" smtClean="0">
                <a:solidFill>
                  <a:srgbClr val="002060"/>
                </a:solidFill>
                <a:latin typeface="Arial"/>
                <a:cs typeface="Arial"/>
              </a:rPr>
              <a:t>(1-qism)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787" y="2407622"/>
            <a:ext cx="411047" cy="6662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787" y="3271717"/>
            <a:ext cx="411047" cy="4919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25533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5155" y="1917457"/>
            <a:ext cx="1702517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62" y="936069"/>
            <a:ext cx="9143997" cy="10558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1-misol.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133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gacha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3" y="2417594"/>
                <a:ext cx="3656434" cy="50009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2417594"/>
                <a:ext cx="3656434" cy="500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43459" y="2950875"/>
                <a:ext cx="3643450" cy="50009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𝟏𝟑𝟑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9" y="2950875"/>
                <a:ext cx="3643450" cy="500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021577" y="2397581"/>
                <a:ext cx="4015042" cy="50009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𝟏𝟑𝟑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577" y="2397581"/>
                <a:ext cx="4015042" cy="5000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6587" y="3474095"/>
                <a:ext cx="3000485" cy="50009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𝟏𝟑𝟐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7" y="3474095"/>
                <a:ext cx="3000485" cy="5000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7545" y="4030910"/>
                <a:ext cx="1980350" cy="5001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𝟔𝟔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030910"/>
                <a:ext cx="1980350" cy="500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46794" y="4482798"/>
                <a:ext cx="1340752" cy="50009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4" y="4482798"/>
                <a:ext cx="1340752" cy="5000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720519" y="3547834"/>
                <a:ext cx="4662264" cy="87615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𝟔𝟕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𝟏𝟑𝟑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𝟒𝟒𝟖𝟗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519" y="3547834"/>
                <a:ext cx="4662264" cy="8761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8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903" y="863111"/>
                <a:ext cx="9026199" cy="80791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ru-RU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progressiyada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=96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va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=384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had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" y="863111"/>
                <a:ext cx="9026199" cy="807913"/>
              </a:xfrm>
              <a:prstGeom prst="rect">
                <a:avLst/>
              </a:prstGeom>
              <a:blipFill rotWithShape="1">
                <a:blip r:embed="rId2"/>
                <a:stretch>
                  <a:fillRect t="-6818" r="-608" b="-18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3871" y="1707654"/>
                <a:ext cx="8566601" cy="1021626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1" y="1707654"/>
                <a:ext cx="8566601" cy="1021626"/>
              </a:xfrm>
              <a:prstGeom prst="rect">
                <a:avLst/>
              </a:prstGeom>
              <a:blipFill rotWithShape="1">
                <a:blip r:embed="rId3"/>
                <a:stretch>
                  <a:fillRect l="-569" b="-6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52869" y="2948682"/>
                <a:ext cx="4182251" cy="484268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𝟗𝟔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 b="1">
                        <a:solidFill>
                          <a:srgbClr val="002060"/>
                        </a:solidFill>
                        <a:latin typeface="Cambria Math"/>
                      </a:rPr>
                      <m:t>   </m:t>
                    </m:r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𝟑𝟖𝟒</m:t>
                    </m:r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.</a:t>
                </a:r>
                <a:endParaRPr lang="ru-RU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9" y="2948682"/>
                <a:ext cx="4182251" cy="484268"/>
              </a:xfrm>
              <a:prstGeom prst="rect">
                <a:avLst/>
              </a:prstGeom>
              <a:blipFill rotWithShape="1">
                <a:blip r:embed="rId4"/>
                <a:stretch>
                  <a:fillRect t="-8861" r="-1456" b="-35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71600" y="3713087"/>
                <a:ext cx="1838580" cy="80777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𝟑𝟖𝟒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𝟗𝟔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𝟕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,</a:t>
                </a:r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3087"/>
                <a:ext cx="1838580" cy="807770"/>
              </a:xfrm>
              <a:prstGeom prst="rect">
                <a:avLst/>
              </a:prstGeom>
              <a:blipFill rotWithShape="1">
                <a:blip r:embed="rId5"/>
                <a:stretch>
                  <a:fillRect r="-6623" b="-4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369712" y="3524746"/>
                <a:ext cx="2478124" cy="99257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=4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712" y="3524746"/>
                <a:ext cx="2478124" cy="992579"/>
              </a:xfrm>
              <a:prstGeom prst="rect">
                <a:avLst/>
              </a:prstGeom>
              <a:blipFill rotWithShape="1">
                <a:blip r:embed="rId6"/>
                <a:stretch>
                  <a:fillRect l="-1724" b="-14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8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17033" y="843558"/>
                <a:ext cx="8847456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i="1" dirty="0" smtClean="0">
                    <a:solidFill>
                      <a:srgbClr val="00B050"/>
                    </a:solidFill>
                  </a:rPr>
                  <a:t>2-misol.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𝐴𝑔𝑎𝑟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ning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3" y="843558"/>
                <a:ext cx="8847456" cy="892552"/>
              </a:xfrm>
              <a:prstGeom prst="rect">
                <a:avLst/>
              </a:prstGeom>
              <a:blipFill rotWithShape="1">
                <a:blip r:embed="rId2"/>
                <a:stretch>
                  <a:fillRect t="-7483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662155" y="1776741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55" y="1776741"/>
                <a:ext cx="17572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2848" y="2299961"/>
                <a:ext cx="368447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" y="2299961"/>
                <a:ext cx="3684470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04676" y="2833421"/>
                <a:ext cx="807216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6" y="2833421"/>
                <a:ext cx="8072168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23505" y="3507854"/>
                <a:ext cx="35375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5" y="3507854"/>
                <a:ext cx="353757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475656" y="4155926"/>
                <a:ext cx="33843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2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𝟔𝟒</m:t>
                    </m:r>
                  </m:oMath>
                </a14:m>
                <a:r>
                  <a:rPr lang="en-US" sz="2400" dirty="0"/>
                  <a:t>     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55926"/>
                <a:ext cx="3384376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47304" y="4340591"/>
                <a:ext cx="3384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04" y="4340591"/>
                <a:ext cx="338437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6" y="1059582"/>
                <a:ext cx="8928991" cy="137858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457200" lvl="0" indent="-457200" algn="just">
                  <a:buAutoNum type="arabicParenR"/>
                </a:pPr>
                <a:r>
                  <a:rPr lang="en-US" sz="2400" dirty="0" err="1" smtClean="0"/>
                  <a:t>Aytaylik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/>
                      </a:rPr>
                      <m:t>q</m:t>
                    </m:r>
                    <m:r>
                      <a:rPr lang="en-US" sz="2400" i="0" smtClean="0">
                        <a:latin typeface="Cambria Math"/>
                      </a:rPr>
                      <m:t>=2.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U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96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  96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32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 bo‘ladi.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6" y="1059582"/>
                <a:ext cx="8928991" cy="1378583"/>
              </a:xfrm>
              <a:prstGeom prst="rect">
                <a:avLst/>
              </a:prstGeom>
              <a:blipFill rotWithShape="1">
                <a:blip r:embed="rId2"/>
                <a:stretch>
                  <a:fillRect l="-1366" t="-4425"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756" y="2571750"/>
                <a:ext cx="9036492" cy="142731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457200" lvl="0" indent="-457200" algn="just">
                  <a:buAutoNum type="arabicParenR" startAt="2"/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Aytaylik,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𝑞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U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96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i="1"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2)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 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a:rPr lang="en-US" sz="2200" b="0" i="0" smtClean="0">
                        <a:latin typeface="Cambria Math"/>
                      </a:rPr>
                      <m:t>   </m:t>
                    </m:r>
                    <m:r>
                      <a:rPr lang="en-US" sz="2200">
                        <a:latin typeface="Cambria Math"/>
                      </a:rPr>
                      <m:t>96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−32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=−</m:t>
                      </m:r>
                      <m:r>
                        <a:rPr lang="en-US" sz="2200" i="1" dirty="0" smtClean="0"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latin typeface="Cambria Math"/>
                          <a:cs typeface="Arial" pitchFamily="34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200" i="0" dirty="0" smtClean="0">
                          <a:latin typeface="Cambria Math"/>
                          <a:cs typeface="Arial" pitchFamily="34" charset="0"/>
                        </a:rPr>
                        <m:t>bo</m:t>
                      </m:r>
                      <m:r>
                        <a:rPr lang="en-US" sz="2200" i="0" dirty="0" smtClean="0">
                          <a:latin typeface="Cambria Math"/>
                          <a:cs typeface="Arial" pitchFamily="34" charset="0"/>
                        </a:rPr>
                        <m:t>‘</m:t>
                      </m:r>
                      <m:r>
                        <m:rPr>
                          <m:sty m:val="p"/>
                        </m:rPr>
                        <a:rPr lang="en-US" sz="2200" i="0" dirty="0" smtClean="0">
                          <a:latin typeface="Cambria Math"/>
                          <a:cs typeface="Arial" pitchFamily="34" charset="0"/>
                        </a:rPr>
                        <m:t>ladi</m:t>
                      </m:r>
                      <m:r>
                        <a:rPr lang="en-US" sz="2200" b="0" i="0" dirty="0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200" i="0" dirty="0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" y="2571750"/>
                <a:ext cx="9036492" cy="1427314"/>
              </a:xfrm>
              <a:prstGeom prst="rect">
                <a:avLst/>
              </a:prstGeom>
              <a:blipFill rotWithShape="1">
                <a:blip r:embed="rId3"/>
                <a:stretch>
                  <a:fillRect l="-1012" t="-2991" b="-4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47665" y="4327489"/>
                <a:ext cx="7508115" cy="44694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400" b="1" i="1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yoki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4327489"/>
                <a:ext cx="7508115" cy="446949"/>
              </a:xfrm>
              <a:prstGeom prst="rect">
                <a:avLst/>
              </a:prstGeom>
              <a:blipFill rotWithShape="1">
                <a:blip r:embed="rId4"/>
                <a:stretch>
                  <a:fillRect t="-10959" b="-34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8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6067" y="843536"/>
                <a:ext cx="9011757" cy="1177245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ketma-ketlikning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1)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" y="843536"/>
                <a:ext cx="9011757" cy="1177245"/>
              </a:xfrm>
              <a:prstGeom prst="rect">
                <a:avLst/>
              </a:prstGeom>
              <a:blipFill rotWithShape="1">
                <a:blip r:embed="rId2"/>
                <a:stretch>
                  <a:fillRect l="-338" t="-4145" b="-12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721115" y="1684446"/>
            <a:ext cx="139185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4051" y="2206610"/>
                <a:ext cx="1924517" cy="43858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1" y="2206610"/>
                <a:ext cx="1924517" cy="438581"/>
              </a:xfrm>
              <a:prstGeom prst="rect">
                <a:avLst/>
              </a:prstGeom>
              <a:blipFill rotWithShape="1">
                <a:blip r:embed="rId3"/>
                <a:stretch>
                  <a:fillRect l="-6013" t="-12500" b="-34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27058" y="2158806"/>
                <a:ext cx="2323664" cy="43858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058" y="2158806"/>
                <a:ext cx="2323664" cy="438581"/>
              </a:xfrm>
              <a:prstGeom prst="rect">
                <a:avLst/>
              </a:prstGeom>
              <a:blipFill rotWithShape="1">
                <a:blip r:embed="rId4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77298" y="2115042"/>
                <a:ext cx="2939411" cy="87173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98" y="2115042"/>
                <a:ext cx="2939411" cy="8717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2980" y="3028795"/>
                <a:ext cx="9011757" cy="960135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n-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formulasini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4,12,36,…;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3)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4,−1,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,…;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" y="3028795"/>
                <a:ext cx="9011757" cy="960135"/>
              </a:xfrm>
              <a:prstGeom prst="rect">
                <a:avLst/>
              </a:prstGeom>
              <a:blipFill rotWithShape="1">
                <a:blip r:embed="rId6"/>
                <a:stretch>
                  <a:fillRect t="-5732" b="-7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5945" y="4002153"/>
                <a:ext cx="3603935" cy="438582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45" y="4002153"/>
                <a:ext cx="3603935" cy="438582"/>
              </a:xfrm>
              <a:prstGeom prst="rect">
                <a:avLst/>
              </a:prstGeom>
              <a:blipFill rotWithShape="1">
                <a:blip r:embed="rId7"/>
                <a:stretch>
                  <a:fillRect l="-3215" t="-12676" r="-169" b="-36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25964" y="4487185"/>
                <a:ext cx="3619965" cy="44691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4" y="4487185"/>
                <a:ext cx="3619965" cy="446917"/>
              </a:xfrm>
              <a:prstGeom prst="rect">
                <a:avLst/>
              </a:prstGeom>
              <a:blipFill rotWithShape="0">
                <a:blip r:embed="rId8"/>
                <a:stretch>
                  <a:fillRect b="-16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750722" y="3862912"/>
                <a:ext cx="3951787" cy="62427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22" y="3862912"/>
                <a:ext cx="3951787" cy="624273"/>
              </a:xfrm>
              <a:prstGeom prst="rect">
                <a:avLst/>
              </a:prstGeom>
              <a:blipFill rotWithShape="0">
                <a:blip r:embed="rId9"/>
                <a:stretch>
                  <a:fillRect l="-2928" b="-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4283968" y="4495357"/>
                <a:ext cx="4588179" cy="44691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495357"/>
                <a:ext cx="4588179" cy="446917"/>
              </a:xfrm>
              <a:prstGeom prst="rect">
                <a:avLst/>
              </a:prstGeom>
              <a:blipFill rotWithShape="0">
                <a:blip r:embed="rId10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8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6120" y="872049"/>
                <a:ext cx="9011757" cy="1339662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5-misol.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eometrik progressiyaning maxraji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𝐪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oltita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252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0" y="872049"/>
                <a:ext cx="9011757" cy="1339662"/>
              </a:xfrm>
              <a:prstGeom prst="rect">
                <a:avLst/>
              </a:prstGeom>
              <a:blipFill rotWithShape="1">
                <a:blip r:embed="rId2"/>
                <a:stretch>
                  <a:fillRect l="-1083" t="-3636" r="-1150" b="-10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773176" y="2315158"/>
            <a:ext cx="139185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14951" y="2963230"/>
                <a:ext cx="2403446" cy="89077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1" y="2963230"/>
                <a:ext cx="2403446" cy="8907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66626" y="2776822"/>
                <a:ext cx="3033571" cy="163895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𝟐𝟓𝟐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626" y="2776822"/>
                <a:ext cx="3033571" cy="1638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80888" y="4348806"/>
                <a:ext cx="1946302" cy="56174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𝟏𝟐𝟖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88" y="4348806"/>
                <a:ext cx="1946302" cy="561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5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7890" y="843558"/>
                <a:ext cx="9026199" cy="1478097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6-misol.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</a:rPr>
                      <m:t>1)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𝟓𝟎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3)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𝟒𝟎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𝟐𝟎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n ta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0" y="843558"/>
                <a:ext cx="9026199" cy="1478097"/>
              </a:xfrm>
              <a:prstGeom prst="rect">
                <a:avLst/>
              </a:prstGeom>
              <a:blipFill rotWithShape="1">
                <a:blip r:embed="rId2"/>
                <a:stretch>
                  <a:fillRect t="-3292"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542191" y="2564693"/>
            <a:ext cx="139185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5920" y="4061085"/>
                <a:ext cx="3452580" cy="731642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𝟓𝟐𝟓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0" y="4061085"/>
                <a:ext cx="3452580" cy="7316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9828" y="3371267"/>
                <a:ext cx="4563027" cy="43858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70C0"/>
                          </a:solidFill>
                          <a:latin typeface="Cambria Math"/>
                        </a:rPr>
                        <m:t>1)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8" y="3371267"/>
                <a:ext cx="4563027" cy="438581"/>
              </a:xfrm>
              <a:prstGeom prst="rect">
                <a:avLst/>
              </a:prstGeom>
              <a:blipFill rotWithShape="1">
                <a:blip r:embed="rId4"/>
                <a:stretch>
                  <a:fillRect l="-802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214649" y="3371268"/>
                <a:ext cx="4853963" cy="43858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/>
                        </a:rPr>
                        <m:t>3)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49" y="3371268"/>
                <a:ext cx="4853963" cy="438581"/>
              </a:xfrm>
              <a:prstGeom prst="rect">
                <a:avLst/>
              </a:prstGeom>
              <a:blipFill rotWithShape="1">
                <a:blip r:embed="rId5"/>
                <a:stretch>
                  <a:fillRect l="-753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58665" y="4061085"/>
                <a:ext cx="3892604" cy="731642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𝟐𝟎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𝟒𝟏𝟎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65" y="4061085"/>
                <a:ext cx="3892604" cy="7316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5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79" y="2859782"/>
            <a:ext cx="3601243" cy="19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59532" y="195486"/>
            <a:ext cx="8478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685784"/>
            <a:r>
              <a:rPr lang="en-US" sz="3600" b="1" kern="0" dirty="0" err="1" smtClean="0"/>
              <a:t>Mustaqil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bajarish</a:t>
            </a:r>
            <a:r>
              <a:rPr lang="en-US" sz="3600" b="1" kern="0" dirty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topshiriqlar</a:t>
            </a:r>
            <a:endParaRPr lang="ru-RU" sz="3600" b="1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1131590"/>
            <a:ext cx="8316924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442-443-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9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5710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93834" y="2407622"/>
            <a:ext cx="5474059" cy="135605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787" y="2407622"/>
            <a:ext cx="411047" cy="6662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787" y="3271717"/>
            <a:ext cx="411047" cy="4919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3144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5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5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5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347864" y="2039937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039937"/>
                <a:ext cx="177484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900435" y="833923"/>
            <a:ext cx="534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3-misol.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Ifodani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soddalashtiring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         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6432" y="2427734"/>
                <a:ext cx="8971140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𝑐𝑡𝑔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2" y="2427734"/>
                <a:ext cx="8971140" cy="14010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967" y="3435846"/>
                <a:ext cx="9006605" cy="1633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" y="3435846"/>
                <a:ext cx="9006605" cy="1633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262" y="123478"/>
            <a:ext cx="8965475" cy="605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21892"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256" y="748892"/>
                <a:ext cx="8784976" cy="91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4-misol.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</a:t>
                </a:r>
                <a:r>
                  <a:rPr lang="en-US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soddalashtiring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</a:t>
                </a:r>
                <a:r>
                  <a:rPr lang="en-US" sz="3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1−2</m:t>
                        </m:r>
                        <m:sSup>
                          <m:sSupPr>
                            <m:ctrlPr>
                              <a:rPr lang="ru-RU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6" y="748892"/>
                <a:ext cx="8784976" cy="9162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0058" y="2355726"/>
                <a:ext cx="8821488" cy="1744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24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8" y="2355726"/>
                <a:ext cx="8821488" cy="17449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703379" y="1777708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79" y="1777708"/>
                <a:ext cx="17748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0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2898" y="1059582"/>
                <a:ext cx="8748464" cy="794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8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5-misol.  </a:t>
                </a:r>
                <a:r>
                  <a:rPr lang="en-US" sz="2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𝒕𝒈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98" y="1059582"/>
                <a:ext cx="8748464" cy="794448"/>
              </a:xfrm>
              <a:prstGeom prst="rect">
                <a:avLst/>
              </a:prstGeom>
              <a:blipFill rotWithShape="1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9552" y="2859782"/>
                <a:ext cx="8208912" cy="14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𝒕𝒈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𝟕𝟓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9782"/>
                <a:ext cx="8208912" cy="1405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0" y="69579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49707" y="2039937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07" y="2039937"/>
                <a:ext cx="17748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9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-1147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843558"/>
                <a:ext cx="90261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6-misol.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Sonli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rekkurent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shartlar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Bu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ketma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ketlikning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oltinchi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843558"/>
                <a:ext cx="9026199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53" r="-541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779912" y="2035273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2525019"/>
                <a:ext cx="3806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25019"/>
                <a:ext cx="380668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5953" y="3128916"/>
                <a:ext cx="3806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3" y="3128916"/>
                <a:ext cx="380668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9131" y="3754495"/>
                <a:ext cx="39910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1" y="3754495"/>
                <a:ext cx="399102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16016" y="4231878"/>
                <a:ext cx="2617576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=21</m:t>
                    </m:r>
                  </m:oMath>
                </a14:m>
                <a:endParaRPr lang="ru-RU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31878"/>
                <a:ext cx="2617576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512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49131" y="4308822"/>
                <a:ext cx="4175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1" y="4308822"/>
                <a:ext cx="417537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20072</TotalTime>
  <Words>1326</Words>
  <Application>Microsoft Office PowerPoint</Application>
  <PresentationFormat>Экран (16:9)</PresentationFormat>
  <Paragraphs>427</Paragraphs>
  <Slides>62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Calibri</vt:lpstr>
      <vt:lpstr>Cambria Math</vt:lpstr>
      <vt:lpstr>Corbel</vt:lpstr>
      <vt:lpstr>Times New Roman</vt:lpstr>
      <vt:lpstr>Wingdings 3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1567</cp:revision>
  <dcterms:created xsi:type="dcterms:W3CDTF">2020-04-09T07:32:19Z</dcterms:created>
  <dcterms:modified xsi:type="dcterms:W3CDTF">2021-02-27T11:31:53Z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