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45" r:id="rId2"/>
    <p:sldId id="338" r:id="rId3"/>
    <p:sldId id="330" r:id="rId4"/>
    <p:sldId id="341" r:id="rId5"/>
    <p:sldId id="342" r:id="rId6"/>
    <p:sldId id="339" r:id="rId7"/>
    <p:sldId id="328" r:id="rId8"/>
    <p:sldId id="326" r:id="rId9"/>
    <p:sldId id="329" r:id="rId10"/>
    <p:sldId id="344" r:id="rId11"/>
    <p:sldId id="346" r:id="rId12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624" autoAdjust="0"/>
  </p:normalViewPr>
  <p:slideViewPr>
    <p:cSldViewPr>
      <p:cViewPr varScale="1">
        <p:scale>
          <a:sx n="100" d="100"/>
          <a:sy n="100" d="100"/>
        </p:scale>
        <p:origin x="72" y="78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 anchor="b"/>
          <a:lstStyle/>
          <a:p>
            <a:pPr algn="r"/>
            <a:fld id="{7DF0E09C-6033-454C-B2E8-6893A13B1BC7}" type="slidenum">
              <a:rPr lang="ru-RU" sz="700"/>
              <a:pPr algn="r"/>
              <a:t>2</a:t>
            </a:fld>
            <a:endParaRPr lang="ru-RU" sz="700" dirty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1738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653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4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126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7856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4220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5987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235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58B28-2DC9-4C52-8EA2-9A6FD32FB69C}" type="datetime1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911B4-986E-40FB-ADED-C46367873F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79030"/>
            <a:ext cx="12801600" cy="21463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21284" y="244310"/>
            <a:ext cx="7064191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200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279063" y="2082418"/>
            <a:ext cx="11948633" cy="2219868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2018" algn="ctr">
              <a:spcBef>
                <a:spcPts val="250"/>
              </a:spcBef>
            </a:pPr>
            <a:r>
              <a:rPr lang="en-US" sz="7111" b="1" dirty="0">
                <a:solidFill>
                  <a:srgbClr val="002060"/>
                </a:solidFill>
                <a:latin typeface="Arial"/>
                <a:cs typeface="Arial"/>
              </a:rPr>
              <a:t>MAVZU: NISBAT VA PROPORSIYA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881161" y="403046"/>
            <a:ext cx="11094394" cy="876937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39" b="1" dirty="0">
                  <a:latin typeface="Arial" panose="020B0604020202020204" pitchFamily="34" charset="0"/>
                  <a:cs typeface="Arial" panose="020B0604020202020204" pitchFamily="34" charset="0"/>
                </a:rPr>
                <a:t>6-sinf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62" y="2504830"/>
            <a:ext cx="809797" cy="187743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sz="2900" dirty="0"/>
          </a:p>
          <a:p>
            <a:endParaRPr lang="en-US" sz="2900" dirty="0"/>
          </a:p>
          <a:p>
            <a:endParaRPr lang="en-US" sz="2900" dirty="0"/>
          </a:p>
          <a:p>
            <a:endParaRPr lang="ru-RU" sz="2900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6" y="4680572"/>
            <a:ext cx="789421" cy="187743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sz="2900" dirty="0"/>
          </a:p>
          <a:p>
            <a:pPr algn="ctr"/>
            <a:endParaRPr lang="en-US" sz="2900" dirty="0"/>
          </a:p>
          <a:p>
            <a:pPr algn="ctr"/>
            <a:endParaRPr lang="en-US" sz="2900" dirty="0"/>
          </a:p>
          <a:p>
            <a:pPr algn="ctr"/>
            <a:endParaRPr lang="ru-RU" sz="2900" dirty="0"/>
          </a:p>
        </p:txBody>
      </p:sp>
      <p:sp>
        <p:nvSpPr>
          <p:cNvPr id="11" name="object 11"/>
          <p:cNvSpPr/>
          <p:nvPr/>
        </p:nvSpPr>
        <p:spPr>
          <a:xfrm>
            <a:off x="5118329" y="4588582"/>
            <a:ext cx="2552251" cy="23469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202"/>
          </a:p>
        </p:txBody>
      </p:sp>
    </p:spTree>
    <p:extLst>
      <p:ext uri="{BB962C8B-B14F-4D97-AF65-F5344CB8AC3E}">
        <p14:creationId xmlns:p14="http://schemas.microsoft.com/office/powerpoint/2010/main" val="1805731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9065096" y="6048722"/>
            <a:ext cx="1616461" cy="919070"/>
            <a:chOff x="9012259" y="6029342"/>
            <a:chExt cx="1500198" cy="852966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4"/>
            <a:srcRect l="34774" r="43612" b="2853"/>
            <a:stretch>
              <a:fillRect/>
            </a:stretch>
          </p:blipFill>
          <p:spPr bwMode="auto">
            <a:xfrm>
              <a:off x="9012259" y="6029342"/>
              <a:ext cx="593255" cy="8529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TextBox 14"/>
            <p:cNvSpPr txBox="1"/>
            <p:nvPr/>
          </p:nvSpPr>
          <p:spPr>
            <a:xfrm>
              <a:off x="9583763" y="6051225"/>
              <a:ext cx="928694" cy="685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202" dirty="0"/>
                <a:t>km</a:t>
              </a:r>
              <a:endParaRPr lang="ru-RU" sz="4202" dirty="0"/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4616718" y="6048722"/>
            <a:ext cx="2091980" cy="950594"/>
            <a:chOff x="4284662" y="6029342"/>
            <a:chExt cx="1941515" cy="882223"/>
          </a:xfrm>
        </p:grpSpPr>
        <p:pic>
          <p:nvPicPr>
            <p:cNvPr id="20" name="Picture 1"/>
            <p:cNvPicPr>
              <a:picLocks noChangeAspect="1" noChangeArrowheads="1"/>
            </p:cNvPicPr>
            <p:nvPr/>
          </p:nvPicPr>
          <p:blipFill>
            <a:blip r:embed="rId4"/>
            <a:srcRect l="69356" b="2853"/>
            <a:stretch>
              <a:fillRect/>
            </a:stretch>
          </p:blipFill>
          <p:spPr bwMode="auto">
            <a:xfrm>
              <a:off x="4284662" y="6029342"/>
              <a:ext cx="869945" cy="882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1" name="TextBox 20"/>
            <p:cNvSpPr txBox="1"/>
            <p:nvPr/>
          </p:nvSpPr>
          <p:spPr>
            <a:xfrm>
              <a:off x="5226045" y="6172219"/>
              <a:ext cx="1000132" cy="685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202" dirty="0"/>
                <a:t>km</a:t>
              </a:r>
              <a:endParaRPr lang="ru-RU" sz="4202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96144" y="1219266"/>
            <a:ext cx="12007999" cy="2281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741" dirty="0" err="1">
                <a:latin typeface="Arial" pitchFamily="34" charset="0"/>
                <a:cs typeface="Arial" pitchFamily="34" charset="0"/>
              </a:rPr>
              <a:t>Piyoda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soatda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      km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yo‘l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bosdi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.  U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shunday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tezlik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yursa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,        km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ni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necha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soatda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bosib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o‘tadi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?</a:t>
            </a:r>
            <a:endParaRPr lang="ru-RU" sz="474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4"/>
          <a:srcRect l="69356" b="2853"/>
          <a:stretch>
            <a:fillRect/>
          </a:stretch>
        </p:blipFill>
        <p:spPr bwMode="auto">
          <a:xfrm>
            <a:off x="8360676" y="1947787"/>
            <a:ext cx="937365" cy="95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/>
          <a:srcRect l="34774" r="43612" b="2853"/>
          <a:stretch>
            <a:fillRect/>
          </a:stretch>
        </p:blipFill>
        <p:spPr bwMode="auto">
          <a:xfrm>
            <a:off x="6069467" y="1245276"/>
            <a:ext cx="639231" cy="919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/>
          <a:srcRect r="80356" b="2853"/>
          <a:stretch>
            <a:fillRect/>
          </a:stretch>
        </p:blipFill>
        <p:spPr bwMode="auto">
          <a:xfrm>
            <a:off x="2640241" y="1251009"/>
            <a:ext cx="615795" cy="8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 descr="D:\gif\FabulousAmusedHarpseal-size_restricted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215280" y="3523476"/>
            <a:ext cx="2586320" cy="2586320"/>
          </a:xfrm>
          <a:prstGeom prst="rect">
            <a:avLst/>
          </a:prstGeom>
          <a:noFill/>
        </p:spPr>
      </p:pic>
      <p:cxnSp>
        <p:nvCxnSpPr>
          <p:cNvPr id="9" name="Прямая соединительная линия 8"/>
          <p:cNvCxnSpPr/>
          <p:nvPr/>
        </p:nvCxnSpPr>
        <p:spPr>
          <a:xfrm rot="10800000">
            <a:off x="1012597" y="5601783"/>
            <a:ext cx="11789004" cy="1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авая фигурная скобка 10"/>
          <p:cNvSpPr/>
          <p:nvPr/>
        </p:nvSpPr>
        <p:spPr>
          <a:xfrm rot="5400000">
            <a:off x="9595236" y="4100783"/>
            <a:ext cx="692769" cy="3694769"/>
          </a:xfrm>
          <a:prstGeom prst="rightBrace">
            <a:avLst>
              <a:gd name="adj1" fmla="val 64731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202"/>
          </a:p>
        </p:txBody>
      </p:sp>
      <p:grpSp>
        <p:nvGrpSpPr>
          <p:cNvPr id="17" name="Группа 16"/>
          <p:cNvGrpSpPr/>
          <p:nvPr/>
        </p:nvGrpSpPr>
        <p:grpSpPr>
          <a:xfrm>
            <a:off x="8325159" y="4370193"/>
            <a:ext cx="2001333" cy="852377"/>
            <a:chOff x="7726375" y="4314830"/>
            <a:chExt cx="1857388" cy="791070"/>
          </a:xfrm>
        </p:grpSpPr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4"/>
            <a:srcRect r="80356" b="2853"/>
            <a:stretch>
              <a:fillRect/>
            </a:stretch>
          </p:blipFill>
          <p:spPr bwMode="auto">
            <a:xfrm>
              <a:off x="7726375" y="4314830"/>
              <a:ext cx="571504" cy="7910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" name="TextBox 13"/>
            <p:cNvSpPr txBox="1"/>
            <p:nvPr/>
          </p:nvSpPr>
          <p:spPr>
            <a:xfrm>
              <a:off x="8226441" y="4336713"/>
              <a:ext cx="1357322" cy="685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202" dirty="0" err="1"/>
                <a:t>soat</a:t>
              </a:r>
              <a:endParaRPr lang="ru-RU" sz="4202" dirty="0"/>
            </a:p>
          </p:txBody>
        </p:sp>
      </p:grpSp>
      <p:sp>
        <p:nvSpPr>
          <p:cNvPr id="19" name="Правая фигурная скобка 18"/>
          <p:cNvSpPr/>
          <p:nvPr/>
        </p:nvSpPr>
        <p:spPr>
          <a:xfrm rot="5400000">
            <a:off x="4168544" y="2522809"/>
            <a:ext cx="692769" cy="7004666"/>
          </a:xfrm>
          <a:prstGeom prst="rightBrace">
            <a:avLst>
              <a:gd name="adj1" fmla="val 64731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202"/>
          </a:p>
        </p:txBody>
      </p:sp>
      <p:sp>
        <p:nvSpPr>
          <p:cNvPr id="24" name="Прямоугольник 23"/>
          <p:cNvSpPr/>
          <p:nvPr/>
        </p:nvSpPr>
        <p:spPr>
          <a:xfrm>
            <a:off x="3937621" y="4524143"/>
            <a:ext cx="1540806" cy="68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79" dirty="0">
                <a:latin typeface="Arial" pitchFamily="34" charset="0"/>
                <a:cs typeface="Arial" pitchFamily="34" charset="0"/>
              </a:rPr>
              <a:t>?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soat</a:t>
            </a:r>
            <a:endParaRPr lang="ru-RU" sz="3879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14928" y="182924"/>
            <a:ext cx="3577002" cy="830997"/>
          </a:xfrm>
        </p:spPr>
        <p:txBody>
          <a:bodyPr/>
          <a:lstStyle/>
          <a:p>
            <a:r>
              <a:rPr lang="en-US" sz="5400" dirty="0"/>
              <a:t>MASALA</a:t>
            </a:r>
            <a:endParaRPr lang="ru-RU" sz="6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25 3.96825E-6 L -0.9869 -0.0015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852" y="-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ath_bab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6839" y="4381410"/>
            <a:ext cx="4055467" cy="2455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24136" y="288082"/>
            <a:ext cx="12754937" cy="615553"/>
          </a:xfrm>
        </p:spPr>
        <p:txBody>
          <a:bodyPr/>
          <a:lstStyle/>
          <a:p>
            <a:r>
              <a:rPr lang="en-US" sz="4000" b="1" dirty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576264" y="1440210"/>
            <a:ext cx="9836292" cy="30148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402" b="1" dirty="0" err="1">
                <a:solidFill>
                  <a:schemeClr val="tx1"/>
                </a:solidFill>
              </a:rPr>
              <a:t>Darslikdagi</a:t>
            </a:r>
            <a:r>
              <a:rPr lang="en-US" sz="4402" b="1" dirty="0">
                <a:solidFill>
                  <a:schemeClr val="tx1"/>
                </a:solidFill>
              </a:rPr>
              <a:t> 1193-, 1194-, 1195-</a:t>
            </a:r>
            <a:r>
              <a:rPr lang="en-US" sz="4402" b="1">
                <a:solidFill>
                  <a:schemeClr val="tx1"/>
                </a:solidFill>
              </a:rPr>
              <a:t>, 1196-masalalarni  </a:t>
            </a:r>
            <a:r>
              <a:rPr lang="en-US" sz="4402" b="1" dirty="0" err="1">
                <a:solidFill>
                  <a:schemeClr val="tx1"/>
                </a:solidFill>
              </a:rPr>
              <a:t>yechish</a:t>
            </a:r>
            <a:r>
              <a:rPr lang="en-US" sz="4402" b="1" dirty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2" b="1" dirty="0">
                <a:solidFill>
                  <a:schemeClr val="tx1"/>
                </a:solidFill>
              </a:rPr>
              <a:t>(228-sahifa).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575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24"/>
          <p:cNvSpPr>
            <a:spLocks noChangeArrowheads="1"/>
          </p:cNvSpPr>
          <p:nvPr/>
        </p:nvSpPr>
        <p:spPr bwMode="auto">
          <a:xfrm>
            <a:off x="0" y="3379548"/>
            <a:ext cx="237325" cy="76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 anchor="ctr">
            <a:spAutoFit/>
          </a:bodyPr>
          <a:lstStyle/>
          <a:p>
            <a:endParaRPr lang="ru-RU" sz="4202"/>
          </a:p>
        </p:txBody>
      </p:sp>
      <p:sp>
        <p:nvSpPr>
          <p:cNvPr id="8" name="Прямоугольник 7"/>
          <p:cNvSpPr/>
          <p:nvPr/>
        </p:nvSpPr>
        <p:spPr>
          <a:xfrm>
            <a:off x="1353015" y="72462"/>
            <a:ext cx="10249517" cy="987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Proporsiya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ru-RU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68207" y="1137272"/>
            <a:ext cx="12084973" cy="1551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81713" algn="just"/>
            <a:r>
              <a:rPr lang="en-US" sz="4741" b="1" dirty="0" err="1">
                <a:latin typeface="Arial" pitchFamily="34" charset="0"/>
                <a:cs typeface="Arial" pitchFamily="34" charset="0"/>
              </a:rPr>
              <a:t>Ikki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nisbatning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tengligi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proporsiya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deyiladi</a:t>
            </a:r>
            <a:endParaRPr lang="ru-RU" sz="4741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 t="71091"/>
          <a:stretch>
            <a:fillRect/>
          </a:stretch>
        </p:blipFill>
        <p:spPr bwMode="auto">
          <a:xfrm>
            <a:off x="2706032" y="2368861"/>
            <a:ext cx="7080816" cy="115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 l="17888" r="29984" b="34044"/>
          <a:stretch>
            <a:fillRect/>
          </a:stretch>
        </p:blipFill>
        <p:spPr bwMode="auto">
          <a:xfrm>
            <a:off x="4553416" y="4139270"/>
            <a:ext cx="3848717" cy="274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704698" y="3600451"/>
            <a:ext cx="2078307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b="1" dirty="0" err="1">
                <a:latin typeface="Arial" pitchFamily="34" charset="0"/>
                <a:cs typeface="Arial" pitchFamily="34" charset="0"/>
              </a:rPr>
              <a:t>yoki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:</a:t>
            </a:r>
            <a:endParaRPr lang="ru-RU" sz="4310" b="1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720280" y="136605"/>
            <a:ext cx="9236922" cy="987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PROPORSIYA</a:t>
            </a:r>
            <a:endParaRPr lang="ru-RU" sz="4741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/>
          <a:srcRect t="71091"/>
          <a:stretch>
            <a:fillRect/>
          </a:stretch>
        </p:blipFill>
        <p:spPr bwMode="auto">
          <a:xfrm>
            <a:off x="2398134" y="3061630"/>
            <a:ext cx="7080816" cy="115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3783672" y="5370861"/>
            <a:ext cx="5465179" cy="987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19" b="1" dirty="0" err="1">
                <a:latin typeface="Arial" pitchFamily="34" charset="0"/>
                <a:cs typeface="Arial" pitchFamily="34" charset="0"/>
              </a:rPr>
              <a:t>Chetki</a:t>
            </a:r>
            <a:r>
              <a:rPr lang="en-US" sz="581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latin typeface="Arial" pitchFamily="34" charset="0"/>
                <a:cs typeface="Arial" pitchFamily="34" charset="0"/>
              </a:rPr>
              <a:t>hadlar</a:t>
            </a:r>
            <a:endParaRPr lang="ru-RU" sz="5819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83672" y="1368194"/>
            <a:ext cx="4695435" cy="987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19" b="1" dirty="0" err="1">
                <a:latin typeface="Arial" pitchFamily="34" charset="0"/>
                <a:cs typeface="Arial" pitchFamily="34" charset="0"/>
              </a:rPr>
              <a:t>O‘rta</a:t>
            </a:r>
            <a:r>
              <a:rPr lang="en-US" sz="581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latin typeface="Arial" pitchFamily="34" charset="0"/>
                <a:cs typeface="Arial" pitchFamily="34" charset="0"/>
              </a:rPr>
              <a:t>hadlar</a:t>
            </a:r>
            <a:endParaRPr lang="ru-RU" sz="5819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Выгнутая вправо стрелка 25"/>
          <p:cNvSpPr/>
          <p:nvPr/>
        </p:nvSpPr>
        <p:spPr>
          <a:xfrm rot="5400000">
            <a:off x="5515595" y="1791554"/>
            <a:ext cx="923693" cy="5773075"/>
          </a:xfrm>
          <a:prstGeom prst="curvedLeftArrow">
            <a:avLst>
              <a:gd name="adj1" fmla="val 32190"/>
              <a:gd name="adj2" fmla="val 3219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202">
              <a:solidFill>
                <a:schemeClr val="tx1"/>
              </a:solidFill>
            </a:endParaRPr>
          </a:p>
        </p:txBody>
      </p:sp>
      <p:sp>
        <p:nvSpPr>
          <p:cNvPr id="27" name="Выгнутая вправо стрелка 26"/>
          <p:cNvSpPr/>
          <p:nvPr/>
        </p:nvSpPr>
        <p:spPr>
          <a:xfrm rot="16200000">
            <a:off x="5669547" y="1560629"/>
            <a:ext cx="538820" cy="2617129"/>
          </a:xfrm>
          <a:prstGeom prst="curvedLeftArrow">
            <a:avLst>
              <a:gd name="adj1" fmla="val 32190"/>
              <a:gd name="adj2" fmla="val 3219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202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5" grpId="0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782339" y="136606"/>
            <a:ext cx="9236922" cy="987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PROPORSIYA</a:t>
            </a:r>
            <a:endParaRPr lang="ru-RU" sz="4741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2852" y="1445169"/>
            <a:ext cx="5465179" cy="987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19" b="1" dirty="0" err="1">
                <a:latin typeface="Arial" pitchFamily="34" charset="0"/>
                <a:cs typeface="Arial" pitchFamily="34" charset="0"/>
              </a:rPr>
              <a:t>Chetki</a:t>
            </a:r>
            <a:r>
              <a:rPr lang="en-US" sz="581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latin typeface="Arial" pitchFamily="34" charset="0"/>
                <a:cs typeface="Arial" pitchFamily="34" charset="0"/>
              </a:rPr>
              <a:t>hadlar</a:t>
            </a:r>
            <a:endParaRPr lang="ru-RU" sz="5819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863313" y="1368194"/>
            <a:ext cx="4695435" cy="987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19" b="1" dirty="0" err="1">
                <a:latin typeface="Arial" pitchFamily="34" charset="0"/>
                <a:cs typeface="Arial" pitchFamily="34" charset="0"/>
              </a:rPr>
              <a:t>O‘rta</a:t>
            </a:r>
            <a:r>
              <a:rPr lang="en-US" sz="581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latin typeface="Arial" pitchFamily="34" charset="0"/>
                <a:cs typeface="Arial" pitchFamily="34" charset="0"/>
              </a:rPr>
              <a:t>hadlar</a:t>
            </a:r>
            <a:endParaRPr lang="ru-RU" sz="5819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/>
          <a:srcRect l="17888" r="29984" b="34044"/>
          <a:stretch>
            <a:fillRect/>
          </a:stretch>
        </p:blipFill>
        <p:spPr bwMode="auto">
          <a:xfrm>
            <a:off x="4245518" y="2753732"/>
            <a:ext cx="4310564" cy="274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4" name="Прямая со стрелкой 13"/>
          <p:cNvCxnSpPr/>
          <p:nvPr/>
        </p:nvCxnSpPr>
        <p:spPr>
          <a:xfrm flipV="1">
            <a:off x="3860646" y="2368860"/>
            <a:ext cx="5003333" cy="3002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>
            <a:off x="4014595" y="2368860"/>
            <a:ext cx="4541487" cy="323292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454627" y="217777"/>
            <a:ext cx="12801600" cy="888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172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PROPORSIYANING  ASOSIY XOSSASI</a:t>
            </a:r>
            <a:endParaRPr lang="ru-RU" sz="431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/>
          <a:srcRect t="71091"/>
          <a:stretch>
            <a:fillRect/>
          </a:stretch>
        </p:blipFill>
        <p:spPr bwMode="auto">
          <a:xfrm>
            <a:off x="2398134" y="3215578"/>
            <a:ext cx="7543486" cy="115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TextBox 24"/>
          <p:cNvSpPr txBox="1"/>
          <p:nvPr/>
        </p:nvSpPr>
        <p:spPr>
          <a:xfrm>
            <a:off x="454627" y="1135151"/>
            <a:ext cx="12481774" cy="1684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72" dirty="0" err="1">
                <a:latin typeface="Arial" pitchFamily="34" charset="0"/>
                <a:cs typeface="Arial" pitchFamily="34" charset="0"/>
              </a:rPr>
              <a:t>Proporsiyaning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72" dirty="0" err="1">
                <a:latin typeface="Arial" pitchFamily="34" charset="0"/>
                <a:cs typeface="Arial" pitchFamily="34" charset="0"/>
              </a:rPr>
              <a:t>o‘rta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172" dirty="0" err="1">
                <a:latin typeface="Arial" pitchFamily="34" charset="0"/>
                <a:cs typeface="Arial" pitchFamily="34" charset="0"/>
              </a:rPr>
              <a:t>hadlari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172" dirty="0" err="1">
                <a:latin typeface="Arial" pitchFamily="34" charset="0"/>
                <a:cs typeface="Arial" pitchFamily="34" charset="0"/>
              </a:rPr>
              <a:t>ko‘paytmasi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172" dirty="0" err="1">
                <a:latin typeface="Arial" pitchFamily="34" charset="0"/>
                <a:cs typeface="Arial" pitchFamily="34" charset="0"/>
              </a:rPr>
              <a:t>chetki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172" dirty="0" err="1">
                <a:latin typeface="Arial" pitchFamily="34" charset="0"/>
                <a:cs typeface="Arial" pitchFamily="34" charset="0"/>
              </a:rPr>
              <a:t>hadlari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172" dirty="0" err="1">
                <a:latin typeface="Arial" pitchFamily="34" charset="0"/>
                <a:cs typeface="Arial" pitchFamily="34" charset="0"/>
              </a:rPr>
              <a:t>ko‘paytmasiga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172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.</a:t>
            </a:r>
            <a:endParaRPr lang="ru-RU" sz="517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Выгнутая вправо стрелка 25"/>
          <p:cNvSpPr/>
          <p:nvPr/>
        </p:nvSpPr>
        <p:spPr>
          <a:xfrm rot="5400000">
            <a:off x="5785005" y="1599118"/>
            <a:ext cx="769742" cy="6157948"/>
          </a:xfrm>
          <a:prstGeom prst="curvedLeftArrow">
            <a:avLst>
              <a:gd name="adj1" fmla="val 32190"/>
              <a:gd name="adj2" fmla="val 3219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202">
              <a:solidFill>
                <a:schemeClr val="tx1"/>
              </a:solidFill>
            </a:endParaRPr>
          </a:p>
        </p:txBody>
      </p:sp>
      <p:sp>
        <p:nvSpPr>
          <p:cNvPr id="27" name="Выгнутая вправо стрелка 26"/>
          <p:cNvSpPr/>
          <p:nvPr/>
        </p:nvSpPr>
        <p:spPr>
          <a:xfrm rot="16200000">
            <a:off x="5900466" y="1780176"/>
            <a:ext cx="538820" cy="2617129"/>
          </a:xfrm>
          <a:prstGeom prst="curvedLeftArrow">
            <a:avLst>
              <a:gd name="adj1" fmla="val 32190"/>
              <a:gd name="adj2" fmla="val 3219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202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28390" y="5370860"/>
            <a:ext cx="9128875" cy="138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одержимое 17"/>
          <p:cNvSpPr>
            <a:spLocks noGrp="1"/>
          </p:cNvSpPr>
          <p:nvPr>
            <p:ph sz="half" idx="2"/>
          </p:nvPr>
        </p:nvSpPr>
        <p:spPr>
          <a:xfrm>
            <a:off x="4096544" y="180974"/>
            <a:ext cx="4050550" cy="895502"/>
          </a:xfrm>
        </p:spPr>
        <p:txBody>
          <a:bodyPr/>
          <a:lstStyle/>
          <a:p>
            <a:r>
              <a:rPr lang="en-US" sz="5819" b="1" dirty="0"/>
              <a:t>MISOLLAR</a:t>
            </a:r>
            <a:endParaRPr lang="ru-RU" sz="5819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7489" y="4346871"/>
            <a:ext cx="3009430" cy="1651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68415" y="3652741"/>
            <a:ext cx="2733816" cy="154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77855" y="1137271"/>
            <a:ext cx="51572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 7 = 12 : 21 </a:t>
            </a:r>
            <a:endParaRPr lang="ru-RU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64323" y="1090878"/>
            <a:ext cx="523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: 7 = 15 : 21</a:t>
            </a:r>
            <a:endParaRPr lang="ru-RU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8112" y="1214245"/>
            <a:ext cx="9236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73490" y="1271560"/>
            <a:ext cx="9236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80720" y="3628744"/>
            <a:ext cx="923692" cy="888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72" b="1" dirty="0"/>
              <a:t>4)</a:t>
            </a:r>
            <a:endParaRPr lang="ru-RU" sz="5172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08112" y="4139270"/>
            <a:ext cx="9236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670624" y="4310865"/>
            <a:ext cx="846718" cy="69276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594983" y="4310865"/>
            <a:ext cx="846718" cy="69276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70624" y="5388506"/>
            <a:ext cx="846718" cy="69276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518008" y="5465481"/>
            <a:ext cx="846718" cy="69276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208778" y="5773378"/>
            <a:ext cx="4618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31803" y="3925993"/>
            <a:ext cx="3746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64726" y="4002968"/>
            <a:ext cx="4618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64726" y="5696403"/>
            <a:ext cx="4618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78073" y="5201904"/>
            <a:ext cx="51572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21· 32 = 28 · 24 </a:t>
            </a:r>
            <a:endParaRPr lang="ru-RU" sz="4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39919" y="6048621"/>
            <a:ext cx="51572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672 = 672 </a:t>
            </a:r>
            <a:endParaRPr lang="ru-RU" sz="4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0792" y="2094995"/>
            <a:ext cx="51572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· 21 = 7 · 12 </a:t>
            </a:r>
            <a:endParaRPr lang="ru-RU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164323" y="2089257"/>
            <a:ext cx="51572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5· 21 = 7 · 15  </a:t>
            </a:r>
            <a:endParaRPr lang="ru-RU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96801" y="1137271"/>
            <a:ext cx="12007999" cy="660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72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5172" dirty="0" err="1">
                <a:latin typeface="Arial" pitchFamily="34" charset="0"/>
                <a:cs typeface="Arial" pitchFamily="34" charset="0"/>
              </a:rPr>
              <a:t>Proporsiyaning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172" dirty="0" err="1">
                <a:latin typeface="Arial" pitchFamily="34" charset="0"/>
                <a:cs typeface="Arial" pitchFamily="34" charset="0"/>
              </a:rPr>
              <a:t>noma’lum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172" dirty="0" err="1">
                <a:latin typeface="Arial" pitchFamily="34" charset="0"/>
                <a:cs typeface="Arial" pitchFamily="34" charset="0"/>
              </a:rPr>
              <a:t>hadini</a:t>
            </a:r>
            <a:r>
              <a:rPr lang="en-US" sz="5172" dirty="0">
                <a:latin typeface="Arial" pitchFamily="34" charset="0"/>
                <a:cs typeface="Arial" pitchFamily="34" charset="0"/>
              </a:rPr>
              <a:t>  toping.</a:t>
            </a:r>
          </a:p>
          <a:p>
            <a:pPr marL="800529" indent="-800529">
              <a:lnSpc>
                <a:spcPct val="150000"/>
              </a:lnSpc>
              <a:buAutoNum type="alphaLcParenR"/>
            </a:pPr>
            <a:r>
              <a:rPr lang="en-US" sz="5819" dirty="0">
                <a:latin typeface="Arial" pitchFamily="34" charset="0"/>
                <a:cs typeface="Arial" pitchFamily="34" charset="0"/>
              </a:rPr>
              <a:t>3x : 6 = 54:72     b) 12 : x = 8 : 11</a:t>
            </a:r>
          </a:p>
          <a:p>
            <a:pPr marL="800529" indent="-800529">
              <a:lnSpc>
                <a:spcPct val="150000"/>
              </a:lnSpc>
            </a:pPr>
            <a:r>
              <a:rPr lang="en-US" sz="5172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800529" indent="-800529">
              <a:lnSpc>
                <a:spcPct val="150000"/>
              </a:lnSpc>
              <a:buAutoNum type="alphaLcParenR"/>
            </a:pPr>
            <a:endParaRPr lang="en-US" sz="5172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ru-RU" sz="5172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t="50000"/>
          <a:stretch>
            <a:fillRect/>
          </a:stretch>
        </p:blipFill>
        <p:spPr bwMode="auto">
          <a:xfrm>
            <a:off x="7247519" y="4370194"/>
            <a:ext cx="4264346" cy="1616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 b="55079"/>
          <a:stretch>
            <a:fillRect/>
          </a:stretch>
        </p:blipFill>
        <p:spPr bwMode="auto">
          <a:xfrm>
            <a:off x="1243519" y="4601116"/>
            <a:ext cx="4264346" cy="1452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473775" y="4755065"/>
            <a:ext cx="769743" cy="987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19" dirty="0"/>
              <a:t>c)</a:t>
            </a:r>
            <a:endParaRPr lang="ru-RU" sz="5819" dirty="0"/>
          </a:p>
        </p:txBody>
      </p:sp>
      <p:sp>
        <p:nvSpPr>
          <p:cNvPr id="11" name="TextBox 10"/>
          <p:cNvSpPr txBox="1"/>
          <p:nvPr/>
        </p:nvSpPr>
        <p:spPr>
          <a:xfrm>
            <a:off x="6785672" y="4755066"/>
            <a:ext cx="923692" cy="987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819" dirty="0"/>
              <a:t>d)</a:t>
            </a:r>
            <a:endParaRPr lang="ru-RU" sz="5819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12299" y="208711"/>
            <a:ext cx="3577002" cy="928560"/>
          </a:xfrm>
        </p:spPr>
        <p:txBody>
          <a:bodyPr/>
          <a:lstStyle/>
          <a:p>
            <a:r>
              <a:rPr lang="en-US" dirty="0"/>
              <a:t>MASALA</a:t>
            </a:r>
            <a:endParaRPr lang="ru-RU"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4"/>
          <a:srcRect t="24467" b="61480"/>
          <a:stretch/>
        </p:blipFill>
        <p:spPr bwMode="auto">
          <a:xfrm>
            <a:off x="937859" y="2645805"/>
            <a:ext cx="4995615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 rotWithShape="1">
          <a:blip r:embed="rId5"/>
          <a:srcRect t="23544" b="65286"/>
          <a:stretch/>
        </p:blipFill>
        <p:spPr bwMode="auto">
          <a:xfrm>
            <a:off x="7468304" y="2462996"/>
            <a:ext cx="500056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657884" y="1368194"/>
            <a:ext cx="958917" cy="8882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172" dirty="0">
                <a:latin typeface="Arial" pitchFamily="34" charset="0"/>
                <a:cs typeface="Arial" pitchFamily="34" charset="0"/>
              </a:rPr>
              <a:t>b) </a:t>
            </a:r>
            <a:endParaRPr lang="ru-RU" sz="474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2852" y="1368194"/>
            <a:ext cx="958917" cy="8882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172" dirty="0">
                <a:latin typeface="Arial" pitchFamily="34" charset="0"/>
                <a:cs typeface="Arial" pitchFamily="34" charset="0"/>
              </a:rPr>
              <a:t>a) </a:t>
            </a:r>
            <a:endParaRPr lang="ru-RU" sz="474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00600" y="198673"/>
            <a:ext cx="3577002" cy="830997"/>
          </a:xfrm>
        </p:spPr>
        <p:txBody>
          <a:bodyPr/>
          <a:lstStyle/>
          <a:p>
            <a:r>
              <a:rPr lang="en-US" sz="5400" dirty="0"/>
              <a:t>YECHISH</a:t>
            </a:r>
            <a:endParaRPr lang="ru-RU" sz="54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/>
          <a:srcRect l="-332" t="577" r="332" b="86250"/>
          <a:stretch/>
        </p:blipFill>
        <p:spPr bwMode="auto">
          <a:xfrm>
            <a:off x="937860" y="1474829"/>
            <a:ext cx="4995615" cy="674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4"/>
          <a:srcRect t="47223" b="22222"/>
          <a:stretch/>
        </p:blipFill>
        <p:spPr bwMode="auto">
          <a:xfrm>
            <a:off x="709774" y="3607094"/>
            <a:ext cx="4995615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4"/>
          <a:srcRect t="85723" b="1630"/>
          <a:stretch/>
        </p:blipFill>
        <p:spPr bwMode="auto">
          <a:xfrm>
            <a:off x="691870" y="5454019"/>
            <a:ext cx="499561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5"/>
          <a:srcRect b="87789"/>
          <a:stretch/>
        </p:blipFill>
        <p:spPr bwMode="auto">
          <a:xfrm>
            <a:off x="7480920" y="1542636"/>
            <a:ext cx="5000568" cy="62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5"/>
          <a:srcRect t="44487" b="26192"/>
          <a:stretch/>
        </p:blipFill>
        <p:spPr bwMode="auto">
          <a:xfrm>
            <a:off x="7454552" y="3344699"/>
            <a:ext cx="50005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5"/>
          <a:srcRect t="82186"/>
          <a:stretch/>
        </p:blipFill>
        <p:spPr bwMode="auto">
          <a:xfrm>
            <a:off x="7264896" y="5180723"/>
            <a:ext cx="5000568" cy="918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80135" y="1224186"/>
            <a:ext cx="12161947" cy="2281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02" dirty="0"/>
              <a:t>   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Proporsiyaning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hadlari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36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 4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chetki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hadlarining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18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Proporsiyaning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chetki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741" dirty="0" err="1">
                <a:latin typeface="Arial" panose="020B0604020202020204" pitchFamily="34" charset="0"/>
                <a:cs typeface="Arial" panose="020B0604020202020204" pitchFamily="34" charset="0"/>
              </a:rPr>
              <a:t>hadini</a:t>
            </a:r>
            <a:r>
              <a:rPr lang="en-US" sz="4741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20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388" name="Picture 4" descr="https://image.freepik.com/free-vector/_1308-40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6264" y="3560461"/>
            <a:ext cx="2520280" cy="328413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2608" y="226277"/>
            <a:ext cx="3577002" cy="830997"/>
          </a:xfrm>
        </p:spPr>
        <p:txBody>
          <a:bodyPr/>
          <a:lstStyle/>
          <a:p>
            <a:r>
              <a:rPr lang="en-US" sz="5400" dirty="0"/>
              <a:t>MASALA</a:t>
            </a:r>
            <a:endParaRPr lang="ru-RU" sz="6000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3656</TotalTime>
  <Words>207</Words>
  <Application>Microsoft Office PowerPoint</Application>
  <PresentationFormat>Произвольный</PresentationFormat>
  <Paragraphs>54</Paragraphs>
  <Slides>11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MASALA</vt:lpstr>
      <vt:lpstr>YECHISH</vt:lpstr>
      <vt:lpstr>MASALA</vt:lpstr>
      <vt:lpstr>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375</cp:revision>
  <dcterms:created xsi:type="dcterms:W3CDTF">2020-04-09T07:32:19Z</dcterms:created>
  <dcterms:modified xsi:type="dcterms:W3CDTF">2021-03-29T07:12:40Z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