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341" r:id="rId2"/>
    <p:sldId id="338" r:id="rId3"/>
    <p:sldId id="330" r:id="rId4"/>
    <p:sldId id="339" r:id="rId5"/>
    <p:sldId id="328" r:id="rId6"/>
    <p:sldId id="343" r:id="rId7"/>
    <p:sldId id="332" r:id="rId8"/>
    <p:sldId id="337" r:id="rId9"/>
    <p:sldId id="331" r:id="rId10"/>
    <p:sldId id="344" r:id="rId11"/>
    <p:sldId id="345" r:id="rId12"/>
    <p:sldId id="340" r:id="rId13"/>
    <p:sldId id="342" r:id="rId14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94624" autoAdjust="0"/>
  </p:normalViewPr>
  <p:slideViewPr>
    <p:cSldViewPr>
      <p:cViewPr varScale="1">
        <p:scale>
          <a:sx n="62" d="100"/>
          <a:sy n="62" d="100"/>
        </p:scale>
        <p:origin x="488" y="56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265953" y="3082044"/>
            <a:ext cx="2498513" cy="16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81" tIns="25740" rIns="51481" bIns="25740" anchor="b"/>
          <a:lstStyle/>
          <a:p>
            <a:pPr algn="r"/>
            <a:fld id="{7DF0E09C-6033-454C-B2E8-6893A13B1BC7}" type="slidenum">
              <a:rPr lang="ru-RU" sz="700"/>
              <a:pPr algn="r"/>
              <a:t>2</a:t>
            </a:fld>
            <a:endParaRPr lang="ru-RU" sz="700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01813" y="242888"/>
            <a:ext cx="2162175" cy="121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722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01813" y="242888"/>
            <a:ext cx="2162175" cy="121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090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01813" y="242888"/>
            <a:ext cx="2162175" cy="121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294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01813" y="242888"/>
            <a:ext cx="2162175" cy="121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3821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265953" y="3082044"/>
            <a:ext cx="2498513" cy="16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81" tIns="25740" rIns="51481" bIns="25740" anchor="b"/>
          <a:lstStyle/>
          <a:p>
            <a:pPr algn="r"/>
            <a:fld id="{7DF0E09C-6033-454C-B2E8-6893A13B1BC7}" type="slidenum">
              <a:rPr lang="ru-RU" sz="700"/>
              <a:pPr algn="r"/>
              <a:t>7</a:t>
            </a:fld>
            <a:endParaRPr lang="ru-RU" sz="700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01813" y="242888"/>
            <a:ext cx="2162175" cy="121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886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265953" y="3082044"/>
            <a:ext cx="2498513" cy="16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81" tIns="25740" rIns="51481" bIns="25740" anchor="b"/>
          <a:lstStyle/>
          <a:p>
            <a:pPr algn="r"/>
            <a:fld id="{7DF0E09C-6033-454C-B2E8-6893A13B1BC7}" type="slidenum">
              <a:rPr lang="ru-RU" sz="700"/>
              <a:pPr algn="r"/>
              <a:t>8</a:t>
            </a:fld>
            <a:endParaRPr lang="ru-RU" sz="700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01813" y="242888"/>
            <a:ext cx="2162175" cy="121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609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01813" y="242888"/>
            <a:ext cx="2162175" cy="121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647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6" Type="http://schemas.openxmlformats.org/officeDocument/2006/relationships/image" Target="../media/image20.png"/><Relationship Id="rId5" Type="http://schemas.openxmlformats.org/officeDocument/2006/relationships/image" Target="../media/image21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903" y="1"/>
            <a:ext cx="12788910" cy="20503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8" y="270313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200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504258" y="2554077"/>
            <a:ext cx="10876197" cy="3894300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2017" algn="ctr">
              <a:spcBef>
                <a:spcPts val="250"/>
              </a:spcBef>
            </a:pPr>
            <a:r>
              <a:rPr lang="en-US" sz="6000" b="1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r>
              <a:rPr lang="en-US" sz="6600" b="1" dirty="0">
                <a:solidFill>
                  <a:srgbClr val="002060"/>
                </a:solidFill>
                <a:latin typeface="Arial"/>
                <a:cs typeface="Arial"/>
              </a:rPr>
              <a:t>KASRLARNI BO‘LISH</a:t>
            </a:r>
          </a:p>
          <a:p>
            <a:pPr marL="42017" algn="ctr">
              <a:lnSpc>
                <a:spcPts val="6681"/>
              </a:lnSpc>
              <a:spcBef>
                <a:spcPts val="250"/>
              </a:spcBef>
            </a:pPr>
            <a:endParaRPr lang="en-US" sz="60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42017" algn="ctr">
              <a:spcBef>
                <a:spcPts val="250"/>
              </a:spcBef>
            </a:pPr>
            <a:endParaRPr lang="en-US" sz="5819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81161" y="403046"/>
            <a:ext cx="11094394" cy="876937"/>
            <a:chOff x="439458" y="322808"/>
            <a:chExt cx="499688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4" y="339820"/>
              <a:ext cx="849894" cy="377958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439" b="1" dirty="0">
                  <a:latin typeface="Arial" panose="020B0604020202020204" pitchFamily="34" charset="0"/>
                  <a:cs typeface="Arial" panose="020B0604020202020204" pitchFamily="34" charset="0"/>
                </a:rPr>
                <a:t>6-sinf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94460" y="2504830"/>
            <a:ext cx="809797" cy="187743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ru-RU" sz="2900" dirty="0"/>
          </a:p>
        </p:txBody>
      </p:sp>
      <p:sp>
        <p:nvSpPr>
          <p:cNvPr id="12" name="TextBox 11"/>
          <p:cNvSpPr txBox="1"/>
          <p:nvPr/>
        </p:nvSpPr>
        <p:spPr>
          <a:xfrm>
            <a:off x="714836" y="4680572"/>
            <a:ext cx="789421" cy="187743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n-US" sz="2900" dirty="0"/>
          </a:p>
          <a:p>
            <a:pPr algn="ctr"/>
            <a:endParaRPr lang="en-US" sz="2900" dirty="0"/>
          </a:p>
          <a:p>
            <a:pPr algn="ctr"/>
            <a:endParaRPr lang="en-US" sz="2900" dirty="0"/>
          </a:p>
          <a:p>
            <a:pPr algn="ctr"/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284738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img2.freepng.ru/20180218/krw/kisspng-teacher-mathematics-estudante-math-class-teacher-and-student-5a899eff114ae6.30818210151896857507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01064" y="2957508"/>
            <a:ext cx="3728302" cy="257176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57200" y="1100120"/>
            <a:ext cx="112157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Berilgan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qismga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ko‘ra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sonning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o‘zini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topish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uchun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shu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sonni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uni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ifodalovchi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kasrga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bo‘lish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kerak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.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768" y="3314699"/>
            <a:ext cx="5286412" cy="2245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757726" y="6243657"/>
            <a:ext cx="62151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a, k, n – natural </a:t>
            </a:r>
            <a:r>
              <a:rPr lang="en-US" sz="44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sonlar</a:t>
            </a:r>
            <a:endParaRPr lang="ru-RU" sz="4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1645" y="239758"/>
            <a:ext cx="11081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QISMGA  KO‘RA SONNING O‘ZINI TOPISH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88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sc0001.atbasar.aqmoedu.kz/arc/attach/528/298901/matematicaperleclassi2scuolasecondariadi1deggra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01130" y="2028814"/>
            <a:ext cx="3286806" cy="2786082"/>
          </a:xfrm>
          <a:prstGeom prst="rect">
            <a:avLst/>
          </a:prstGeom>
          <a:noFill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 l="55474" r="19708" b="5395"/>
          <a:stretch>
            <a:fillRect/>
          </a:stretch>
        </p:blipFill>
        <p:spPr bwMode="auto">
          <a:xfrm>
            <a:off x="6757990" y="4622465"/>
            <a:ext cx="242889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/>
          <a:srcRect l="24623" r="45450" b="6596"/>
          <a:stretch>
            <a:fillRect/>
          </a:stretch>
        </p:blipFill>
        <p:spPr bwMode="auto">
          <a:xfrm>
            <a:off x="3686156" y="4622465"/>
            <a:ext cx="2928958" cy="14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53" name="Text Box 133"/>
          <p:cNvSpPr txBox="1">
            <a:spLocks noChangeArrowheads="1"/>
          </p:cNvSpPr>
          <p:nvPr/>
        </p:nvSpPr>
        <p:spPr bwMode="auto">
          <a:xfrm>
            <a:off x="757198" y="242864"/>
            <a:ext cx="10715700" cy="941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033" tIns="54517" rIns="109033" bIns="54517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ru-RU" sz="5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MISOL</a:t>
            </a:r>
            <a:endParaRPr lang="ru-RU" altLang="ru-RU" sz="54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42950" y="1100121"/>
            <a:ext cx="109300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5400" dirty="0" err="1">
                <a:latin typeface="Arial" pitchFamily="34" charset="0"/>
                <a:cs typeface="Arial" pitchFamily="34" charset="0"/>
              </a:rPr>
              <a:t>qismi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   119 </a:t>
            </a:r>
            <a:r>
              <a:rPr lang="en-US" sz="5400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5400" dirty="0" err="1">
                <a:latin typeface="Arial" pitchFamily="34" charset="0"/>
                <a:cs typeface="Arial" pitchFamily="34" charset="0"/>
              </a:rPr>
              <a:t>teng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5400" dirty="0" err="1">
                <a:latin typeface="Arial" pitchFamily="34" charset="0"/>
                <a:cs typeface="Arial" pitchFamily="34" charset="0"/>
              </a:rPr>
              <a:t>bo‘lgan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5400" dirty="0" err="1">
                <a:latin typeface="Arial" pitchFamily="34" charset="0"/>
                <a:cs typeface="Arial" pitchFamily="34" charset="0"/>
              </a:rPr>
              <a:t>sonni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  toping.     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4543412" y="5122531"/>
            <a:ext cx="1000132" cy="5715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6043610" y="5622597"/>
            <a:ext cx="571504" cy="3571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043346" y="4336714"/>
            <a:ext cx="92869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17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615114" y="5836912"/>
            <a:ext cx="50006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1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 l="80292" t="22525" b="18910"/>
          <a:stretch>
            <a:fillRect/>
          </a:stretch>
        </p:blipFill>
        <p:spPr bwMode="auto">
          <a:xfrm>
            <a:off x="9186882" y="4979655"/>
            <a:ext cx="192882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/>
          <a:srcRect r="75474" b="7197"/>
          <a:stretch>
            <a:fillRect/>
          </a:stretch>
        </p:blipFill>
        <p:spPr bwMode="auto">
          <a:xfrm>
            <a:off x="1185826" y="4622465"/>
            <a:ext cx="2400320" cy="1471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1328702" y="3600451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57396" y="1242996"/>
            <a:ext cx="785818" cy="125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4708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4576" y="343776"/>
            <a:ext cx="4405629" cy="738664"/>
          </a:xfrm>
        </p:spPr>
        <p:txBody>
          <a:bodyPr/>
          <a:lstStyle/>
          <a:p>
            <a:r>
              <a:rPr lang="en-US" sz="4800" dirty="0"/>
              <a:t>MASALA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144216" y="1271664"/>
            <a:ext cx="10006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Arial" pitchFamily="34" charset="0"/>
                <a:cs typeface="Arial" pitchFamily="34" charset="0"/>
              </a:rPr>
              <a:t>Tenglamani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yeching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0237" y="2291886"/>
            <a:ext cx="6465845" cy="3771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 descr="https://i.pinimg.com/originals/11/2d/83/112d8363eddbc321c62ba7f1a8090f9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25825" y="1907015"/>
            <a:ext cx="3087975" cy="3942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568152" y="360090"/>
            <a:ext cx="12754937" cy="615553"/>
          </a:xfrm>
        </p:spPr>
        <p:txBody>
          <a:bodyPr/>
          <a:lstStyle/>
          <a:p>
            <a:r>
              <a:rPr lang="en-US" sz="4000" b="1" dirty="0"/>
              <a:t>MUSTAQIL  BAJARISH  UCHUN  TOPSHIRIQLAR: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0" y="1512218"/>
            <a:ext cx="9836292" cy="3014223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401" b="1" dirty="0" err="1">
                <a:solidFill>
                  <a:schemeClr val="tx1"/>
                </a:solidFill>
              </a:rPr>
              <a:t>Darslikdagi</a:t>
            </a:r>
            <a:r>
              <a:rPr lang="en-US" sz="4401" b="1" dirty="0">
                <a:solidFill>
                  <a:schemeClr val="tx1"/>
                </a:solidFill>
              </a:rPr>
              <a:t> 1190-, 1191- </a:t>
            </a:r>
            <a:r>
              <a:rPr lang="en-US" sz="4401" b="1" dirty="0" err="1">
                <a:solidFill>
                  <a:schemeClr val="tx1"/>
                </a:solidFill>
              </a:rPr>
              <a:t>masalalarni</a:t>
            </a:r>
            <a:r>
              <a:rPr lang="en-US" sz="4401" b="1" dirty="0">
                <a:solidFill>
                  <a:schemeClr val="tx1"/>
                </a:solidFill>
              </a:rPr>
              <a:t>  </a:t>
            </a:r>
            <a:r>
              <a:rPr lang="en-US" sz="4401" b="1" dirty="0" err="1">
                <a:solidFill>
                  <a:schemeClr val="tx1"/>
                </a:solidFill>
              </a:rPr>
              <a:t>yechish</a:t>
            </a:r>
            <a:r>
              <a:rPr lang="en-US" sz="4401" b="1" dirty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401" b="1">
                <a:solidFill>
                  <a:schemeClr val="tx1"/>
                </a:solidFill>
              </a:rPr>
              <a:t>(228-sahifa).                                           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6" name="Picture 4" descr="https://i.pinimg.com/736x/88/a1/62/88a162227e686039384b2d0ebd5264eb--software-testing-clipa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36292" y="1512218"/>
            <a:ext cx="2707007" cy="30998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89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24"/>
          <p:cNvSpPr>
            <a:spLocks noChangeArrowheads="1"/>
          </p:cNvSpPr>
          <p:nvPr/>
        </p:nvSpPr>
        <p:spPr bwMode="auto">
          <a:xfrm>
            <a:off x="0" y="3379548"/>
            <a:ext cx="237325" cy="76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7483" tIns="58742" rIns="117483" bIns="58742" anchor="ctr">
            <a:spAutoFit/>
          </a:bodyPr>
          <a:lstStyle/>
          <a:p>
            <a:endParaRPr lang="ru-RU" sz="4202"/>
          </a:p>
        </p:txBody>
      </p:sp>
      <p:sp>
        <p:nvSpPr>
          <p:cNvPr id="8" name="Прямоугольник 7"/>
          <p:cNvSpPr/>
          <p:nvPr/>
        </p:nvSpPr>
        <p:spPr>
          <a:xfrm>
            <a:off x="1504256" y="72462"/>
            <a:ext cx="10249517" cy="987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Kasrlar</a:t>
            </a:r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819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bo‘linadi</a:t>
            </a:r>
            <a:r>
              <a:rPr lang="ru-RU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2128" y="1440210"/>
            <a:ext cx="1208497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81713" algn="just"/>
            <a:r>
              <a:rPr lang="en-US" sz="4400" dirty="0" err="1">
                <a:latin typeface="Arial" pitchFamily="34" charset="0"/>
                <a:cs typeface="Arial" pitchFamily="34" charset="0"/>
              </a:rPr>
              <a:t>Kasrni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kasrga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bo‘lish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uchun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bo‘linuvchini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bo‘luvchiga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teskari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kasrga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ko‘paytirish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kerak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28390" y="3677424"/>
            <a:ext cx="9267741" cy="2617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782339" y="288082"/>
            <a:ext cx="92369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O‘ZARO  TESKARI  SONLAR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75673" y="1467491"/>
            <a:ext cx="1223777" cy="190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88339" y="1490619"/>
            <a:ext cx="1242713" cy="1801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4849" y="1519476"/>
            <a:ext cx="1315727" cy="1799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99345" y="1490619"/>
            <a:ext cx="1278241" cy="192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1672" y="1512218"/>
            <a:ext cx="1100507" cy="198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7170544" y="1582539"/>
            <a:ext cx="9381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chemeClr val="tx2"/>
                </a:solidFill>
              </a:rPr>
              <a:t>4</a:t>
            </a:r>
            <a:endParaRPr lang="ru-RU" sz="8000" b="1" dirty="0">
              <a:solidFill>
                <a:schemeClr val="tx2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52489" y="3968774"/>
            <a:ext cx="975782" cy="1886511"/>
          </a:xfrm>
          <a:prstGeom prst="rect">
            <a:avLst/>
          </a:prstGeom>
          <a:noFill/>
          <a:ln w="9525">
            <a:solidFill>
              <a:srgbClr val="00A859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187772" y="3960490"/>
            <a:ext cx="1105886" cy="1894154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coolSlant"/>
          </a:sp3d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1260615" y="4006048"/>
            <a:ext cx="1040835" cy="1852126"/>
          </a:xfrm>
          <a:prstGeom prst="rect">
            <a:avLst/>
          </a:prstGeom>
          <a:noFill/>
          <a:ln w="9525">
            <a:solidFill>
              <a:srgbClr val="00A859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970572" y="3975233"/>
            <a:ext cx="1301043" cy="1951564"/>
          </a:xfrm>
          <a:prstGeom prst="rect">
            <a:avLst/>
          </a:prstGeom>
          <a:noFill/>
          <a:ln w="9525">
            <a:solidFill>
              <a:srgbClr val="00A859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829640" y="3997656"/>
            <a:ext cx="1147946" cy="1930879"/>
          </a:xfrm>
          <a:prstGeom prst="rect">
            <a:avLst/>
          </a:prstGeom>
          <a:noFill/>
          <a:ln w="9525">
            <a:solidFill>
              <a:srgbClr val="00A859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54974" y="3975234"/>
            <a:ext cx="1144633" cy="1951563"/>
          </a:xfrm>
          <a:prstGeom prst="rect">
            <a:avLst/>
          </a:prstGeom>
          <a:noFill/>
          <a:ln w="9525">
            <a:solidFill>
              <a:srgbClr val="00A859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1313" y="4244539"/>
            <a:ext cx="3309897" cy="205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7467" y="4321513"/>
            <a:ext cx="3510034" cy="2186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5092236" y="4244539"/>
            <a:ext cx="769743" cy="76974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5169211" y="5476129"/>
            <a:ext cx="769743" cy="76974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6554749" y="4321513"/>
            <a:ext cx="769743" cy="76974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6631723" y="5476128"/>
            <a:ext cx="692769" cy="6927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399467" y="3628744"/>
            <a:ext cx="538820" cy="88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72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5172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01467" y="5937974"/>
            <a:ext cx="538820" cy="88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72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5172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53416" y="6091923"/>
            <a:ext cx="538820" cy="88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72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5172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70544" y="3628744"/>
            <a:ext cx="538820" cy="88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72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5172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 b="-4323"/>
          <a:stretch>
            <a:fillRect/>
          </a:stretch>
        </p:blipFill>
        <p:spPr bwMode="auto">
          <a:xfrm>
            <a:off x="7786339" y="1443155"/>
            <a:ext cx="1308564" cy="2155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Содержимое 17"/>
          <p:cNvSpPr>
            <a:spLocks noGrp="1"/>
          </p:cNvSpPr>
          <p:nvPr>
            <p:ph sz="half" idx="2"/>
          </p:nvPr>
        </p:nvSpPr>
        <p:spPr>
          <a:xfrm>
            <a:off x="3913679" y="199187"/>
            <a:ext cx="4050550" cy="895502"/>
          </a:xfrm>
        </p:spPr>
        <p:txBody>
          <a:bodyPr/>
          <a:lstStyle/>
          <a:p>
            <a:r>
              <a:rPr lang="en-US" sz="5819" b="1" dirty="0"/>
              <a:t>MISOLLAR</a:t>
            </a:r>
            <a:endParaRPr lang="ru-RU" sz="5819" b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864646" y="4167565"/>
            <a:ext cx="1574840" cy="2078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6"/>
          <a:srcRect b="-18729"/>
          <a:stretch>
            <a:fillRect/>
          </a:stretch>
        </p:blipFill>
        <p:spPr bwMode="auto">
          <a:xfrm>
            <a:off x="5169211" y="1443156"/>
            <a:ext cx="2617128" cy="245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67212" y="1443155"/>
            <a:ext cx="2904501" cy="198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402133" y="4244539"/>
            <a:ext cx="1385538" cy="214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TextBox 28"/>
          <p:cNvSpPr txBox="1"/>
          <p:nvPr/>
        </p:nvSpPr>
        <p:spPr>
          <a:xfrm>
            <a:off x="1012596" y="2135925"/>
            <a:ext cx="1000667" cy="987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19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1)</a:t>
            </a:r>
            <a:endParaRPr lang="ru-RU" sz="5819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2852" y="4909014"/>
            <a:ext cx="1000667" cy="987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19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2)</a:t>
            </a:r>
            <a:endParaRPr lang="ru-RU" sz="5819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1"/>
      <p:bldP spid="20" grpId="1"/>
      <p:bldP spid="21" grpId="1"/>
      <p:bldP spid="22" grpId="1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 l="69799" b="6756"/>
          <a:stretch>
            <a:fillRect/>
          </a:stretch>
        </p:blipFill>
        <p:spPr bwMode="auto">
          <a:xfrm>
            <a:off x="6413335" y="1291220"/>
            <a:ext cx="3227370" cy="245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/>
          <a:srcRect r="77228" b="7416"/>
          <a:stretch>
            <a:fillRect/>
          </a:stretch>
        </p:blipFill>
        <p:spPr bwMode="auto">
          <a:xfrm>
            <a:off x="1132826" y="1417874"/>
            <a:ext cx="2567448" cy="2567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10682453" y="1872258"/>
            <a:ext cx="902923" cy="15568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innerShdw blurRad="431800">
              <a:schemeClr val="bg1">
                <a:alpha val="67000"/>
              </a:schemeClr>
            </a:innerShdw>
            <a:softEdge rad="127000"/>
          </a:effectLst>
          <a:scene3d>
            <a:camera prst="orthographicFront"/>
            <a:lightRig rig="glow" dir="t">
              <a:rot lat="0" lon="0" rev="4800000"/>
            </a:lightRig>
          </a:scene3d>
          <a:sp3d extrusionH="165100" contourW="19050">
            <a:bevelT w="127000" h="63500" prst="convex"/>
            <a:extrusionClr>
              <a:schemeClr val="accent2">
                <a:lumMod val="60000"/>
                <a:lumOff val="40000"/>
              </a:schemeClr>
            </a:extrusionClr>
            <a:contourClr>
              <a:srgbClr val="C0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3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4153910" y="2016274"/>
            <a:ext cx="1217677" cy="1725721"/>
            <a:chOff x="1511269" y="4243392"/>
            <a:chExt cx="1785950" cy="2286016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1511269" y="4243392"/>
              <a:ext cx="1785950" cy="228601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innerShdw blurRad="431800">
                <a:schemeClr val="bg1">
                  <a:alpha val="67000"/>
                </a:schemeClr>
              </a:innerShdw>
              <a:softEdge rad="127000"/>
            </a:effectLst>
            <a:scene3d>
              <a:camera prst="orthographicFront"/>
              <a:lightRig rig="glow" dir="t">
                <a:rot lat="0" lon="0" rev="4800000"/>
              </a:lightRig>
            </a:scene3d>
            <a:sp3d extrusionH="165100" contourW="19050">
              <a:bevelT w="127000" h="63500" prst="convex"/>
              <a:extrusionClr>
                <a:schemeClr val="accent2">
                  <a:lumMod val="60000"/>
                  <a:lumOff val="40000"/>
                </a:schemeClr>
              </a:extrusionClr>
              <a:contourClr>
                <a:srgbClr val="C000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391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pic>
          <p:nvPicPr>
            <p:cNvPr id="16" name="Picture 10"/>
            <p:cNvPicPr>
              <a:picLocks noChangeAspect="1" noChangeArrowheads="1"/>
            </p:cNvPicPr>
            <p:nvPr/>
          </p:nvPicPr>
          <p:blipFill>
            <a:blip r:embed="rId5"/>
            <a:srcRect l="81259" b="5120"/>
            <a:stretch>
              <a:fillRect/>
            </a:stretch>
          </p:blipFill>
          <p:spPr bwMode="auto">
            <a:xfrm>
              <a:off x="1654145" y="4386268"/>
              <a:ext cx="1508844" cy="208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" name="Прямоугольник 4"/>
          <p:cNvSpPr/>
          <p:nvPr/>
        </p:nvSpPr>
        <p:spPr>
          <a:xfrm>
            <a:off x="4153910" y="216074"/>
            <a:ext cx="38779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HISOBLANG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6"/>
          <a:srcRect r="71755" b="401"/>
          <a:stretch>
            <a:fillRect/>
          </a:stretch>
        </p:blipFill>
        <p:spPr bwMode="auto">
          <a:xfrm>
            <a:off x="3304456" y="4711198"/>
            <a:ext cx="2950356" cy="2138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8" name="Группа 17"/>
          <p:cNvGrpSpPr/>
          <p:nvPr/>
        </p:nvGrpSpPr>
        <p:grpSpPr>
          <a:xfrm>
            <a:off x="7347820" y="4711198"/>
            <a:ext cx="1368152" cy="1980638"/>
            <a:chOff x="3368657" y="4457706"/>
            <a:chExt cx="1285884" cy="2000264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3368657" y="4457706"/>
              <a:ext cx="1285884" cy="200026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innerShdw blurRad="431800">
                <a:schemeClr val="bg1">
                  <a:alpha val="67000"/>
                </a:schemeClr>
              </a:innerShdw>
              <a:softEdge rad="127000"/>
            </a:effectLst>
            <a:scene3d>
              <a:camera prst="orthographicFront"/>
              <a:lightRig rig="glow" dir="t">
                <a:rot lat="0" lon="0" rev="4800000"/>
              </a:lightRig>
            </a:scene3d>
            <a:sp3d extrusionH="165100" contourW="19050">
              <a:bevelT w="127000" h="63500" prst="convex"/>
              <a:extrusionClr>
                <a:schemeClr val="accent2">
                  <a:lumMod val="60000"/>
                  <a:lumOff val="40000"/>
                </a:schemeClr>
              </a:extrusionClr>
              <a:contourClr>
                <a:srgbClr val="C000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391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pic>
          <p:nvPicPr>
            <p:cNvPr id="20" name="Picture 13"/>
            <p:cNvPicPr>
              <a:picLocks noChangeAspect="1" noChangeArrowheads="1"/>
            </p:cNvPicPr>
            <p:nvPr/>
          </p:nvPicPr>
          <p:blipFill>
            <a:blip r:embed="rId5"/>
            <a:srcRect r="84515" b="-4117"/>
            <a:stretch>
              <a:fillRect/>
            </a:stretch>
          </p:blipFill>
          <p:spPr bwMode="auto">
            <a:xfrm>
              <a:off x="3582971" y="4600582"/>
              <a:ext cx="937501" cy="1717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153910" y="216074"/>
            <a:ext cx="38779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HISOBLANG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/>
          <a:srcRect l="37719" r="33706" b="-8435"/>
          <a:stretch>
            <a:fillRect/>
          </a:stretch>
        </p:blipFill>
        <p:spPr bwMode="auto">
          <a:xfrm>
            <a:off x="640160" y="1656234"/>
            <a:ext cx="2433389" cy="233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2" name="Группа 21"/>
          <p:cNvGrpSpPr/>
          <p:nvPr/>
        </p:nvGrpSpPr>
        <p:grpSpPr>
          <a:xfrm>
            <a:off x="3952528" y="1689388"/>
            <a:ext cx="1241539" cy="1944216"/>
            <a:chOff x="8440755" y="1100120"/>
            <a:chExt cx="1428760" cy="2071702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8440755" y="1100120"/>
              <a:ext cx="1428760" cy="20717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innerShdw blurRad="431800">
                <a:schemeClr val="bg1">
                  <a:alpha val="67000"/>
                </a:schemeClr>
              </a:innerShdw>
              <a:softEdge rad="127000"/>
            </a:effectLst>
            <a:scene3d>
              <a:camera prst="orthographicFront"/>
              <a:lightRig rig="glow" dir="t">
                <a:rot lat="0" lon="0" rev="4800000"/>
              </a:lightRig>
            </a:scene3d>
            <a:sp3d extrusionH="165100" contourW="19050">
              <a:bevelT w="127000" h="63500" prst="convex"/>
              <a:extrusionClr>
                <a:schemeClr val="accent2">
                  <a:lumMod val="60000"/>
                  <a:lumOff val="40000"/>
                </a:schemeClr>
              </a:extrusionClr>
              <a:contourClr>
                <a:srgbClr val="C000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391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pic>
          <p:nvPicPr>
            <p:cNvPr id="24" name="Picture 12"/>
            <p:cNvPicPr>
              <a:picLocks noChangeAspect="1" noChangeArrowheads="1"/>
            </p:cNvPicPr>
            <p:nvPr/>
          </p:nvPicPr>
          <p:blipFill>
            <a:blip r:embed="rId5"/>
            <a:srcRect l="21642" r="61121" b="401"/>
            <a:stretch>
              <a:fillRect/>
            </a:stretch>
          </p:blipFill>
          <p:spPr bwMode="auto">
            <a:xfrm>
              <a:off x="8655069" y="1242996"/>
              <a:ext cx="1088858" cy="178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6"/>
          <a:srcRect l="31530" r="39568" b="10977"/>
          <a:stretch>
            <a:fillRect/>
          </a:stretch>
        </p:blipFill>
        <p:spPr bwMode="auto">
          <a:xfrm>
            <a:off x="7048872" y="1357862"/>
            <a:ext cx="3003980" cy="227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6" name="Группа 25"/>
          <p:cNvGrpSpPr/>
          <p:nvPr/>
        </p:nvGrpSpPr>
        <p:grpSpPr>
          <a:xfrm>
            <a:off x="10865296" y="1564688"/>
            <a:ext cx="1330393" cy="2063206"/>
            <a:chOff x="1654145" y="1186511"/>
            <a:chExt cx="1485794" cy="2485377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1654145" y="1186511"/>
              <a:ext cx="1485794" cy="248537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innerShdw blurRad="431800">
                <a:schemeClr val="bg1">
                  <a:alpha val="67000"/>
                </a:schemeClr>
              </a:innerShdw>
              <a:softEdge rad="127000"/>
            </a:effectLst>
            <a:scene3d>
              <a:camera prst="orthographicFront"/>
              <a:lightRig rig="glow" dir="t">
                <a:rot lat="0" lon="0" rev="4800000"/>
              </a:lightRig>
            </a:scene3d>
            <a:sp3d extrusionH="165100" contourW="19050">
              <a:bevelT w="127000" h="63500" prst="convex"/>
              <a:extrusionClr>
                <a:schemeClr val="accent2">
                  <a:lumMod val="60000"/>
                  <a:lumOff val="40000"/>
                </a:schemeClr>
              </a:extrusionClr>
              <a:contourClr>
                <a:srgbClr val="C000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391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pic>
          <p:nvPicPr>
            <p:cNvPr id="28" name="Picture 14"/>
            <p:cNvPicPr>
              <a:picLocks noChangeAspect="1" noChangeArrowheads="1"/>
            </p:cNvPicPr>
            <p:nvPr/>
          </p:nvPicPr>
          <p:blipFill>
            <a:blip r:embed="rId7"/>
            <a:srcRect t="11016" r="5555" b="8202"/>
            <a:stretch>
              <a:fillRect/>
            </a:stretch>
          </p:blipFill>
          <p:spPr bwMode="auto">
            <a:xfrm>
              <a:off x="1797021" y="1385872"/>
              <a:ext cx="1217693" cy="2071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8"/>
          <a:srcRect l="78221" t="9587" b="3571"/>
          <a:stretch>
            <a:fillRect/>
          </a:stretch>
        </p:blipFill>
        <p:spPr bwMode="auto">
          <a:xfrm>
            <a:off x="3390560" y="4514621"/>
            <a:ext cx="2702343" cy="2225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0" name="Группа 29"/>
          <p:cNvGrpSpPr/>
          <p:nvPr/>
        </p:nvGrpSpPr>
        <p:grpSpPr>
          <a:xfrm>
            <a:off x="6472808" y="4650945"/>
            <a:ext cx="1400429" cy="1952641"/>
            <a:chOff x="8012127" y="4457706"/>
            <a:chExt cx="1714512" cy="2457442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8012127" y="4457706"/>
              <a:ext cx="1714512" cy="245744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innerShdw blurRad="431800">
                <a:schemeClr val="bg1">
                  <a:alpha val="67000"/>
                </a:schemeClr>
              </a:innerShdw>
              <a:softEdge rad="127000"/>
            </a:effectLst>
            <a:scene3d>
              <a:camera prst="orthographicFront"/>
              <a:lightRig rig="glow" dir="t">
                <a:rot lat="0" lon="0" rev="4800000"/>
              </a:lightRig>
            </a:scene3d>
            <a:sp3d extrusionH="165100" contourW="19050">
              <a:bevelT w="127000" h="63500" prst="convex"/>
              <a:extrusionClr>
                <a:schemeClr val="accent2">
                  <a:lumMod val="60000"/>
                  <a:lumOff val="40000"/>
                </a:schemeClr>
              </a:extrusionClr>
              <a:contourClr>
                <a:srgbClr val="C000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391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pic>
          <p:nvPicPr>
            <p:cNvPr id="32" name="Picture 11"/>
            <p:cNvPicPr>
              <a:picLocks noChangeAspect="1" noChangeArrowheads="1"/>
            </p:cNvPicPr>
            <p:nvPr/>
          </p:nvPicPr>
          <p:blipFill>
            <a:blip r:embed="rId5"/>
            <a:srcRect l="41341" r="43885" b="-8635"/>
            <a:stretch>
              <a:fillRect/>
            </a:stretch>
          </p:blipFill>
          <p:spPr bwMode="auto">
            <a:xfrm>
              <a:off x="8297879" y="4600582"/>
              <a:ext cx="1143008" cy="2218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15414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24"/>
          <p:cNvSpPr>
            <a:spLocks noChangeArrowheads="1"/>
          </p:cNvSpPr>
          <p:nvPr/>
        </p:nvSpPr>
        <p:spPr bwMode="auto">
          <a:xfrm>
            <a:off x="0" y="3379548"/>
            <a:ext cx="237325" cy="76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7483" tIns="58742" rIns="117483" bIns="58742" anchor="ctr">
            <a:spAutoFit/>
          </a:bodyPr>
          <a:lstStyle/>
          <a:p>
            <a:endParaRPr lang="ru-RU" sz="4202"/>
          </a:p>
        </p:txBody>
      </p:sp>
      <p:sp>
        <p:nvSpPr>
          <p:cNvPr id="8" name="Прямоугольник 7"/>
          <p:cNvSpPr/>
          <p:nvPr/>
        </p:nvSpPr>
        <p:spPr>
          <a:xfrm>
            <a:off x="473775" y="1753066"/>
            <a:ext cx="113922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81713" algn="just"/>
            <a:r>
              <a:rPr lang="en-US" sz="5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Aralash</a:t>
            </a:r>
            <a:r>
              <a:rPr lang="en-US" sz="5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sonlarni</a:t>
            </a:r>
            <a:r>
              <a:rPr lang="en-US" sz="5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avval</a:t>
            </a:r>
            <a:r>
              <a:rPr lang="en-US" sz="5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noto‘g‘ri</a:t>
            </a:r>
            <a:r>
              <a:rPr lang="en-US" sz="5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kasrga</a:t>
            </a:r>
            <a:r>
              <a:rPr lang="en-US" sz="5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aylantirish</a:t>
            </a:r>
            <a:r>
              <a:rPr lang="en-US" sz="5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5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faqat</a:t>
            </a:r>
            <a:r>
              <a:rPr lang="en-US" sz="5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shundan</a:t>
            </a:r>
            <a:r>
              <a:rPr lang="en-US" sz="5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so‘ng</a:t>
            </a:r>
            <a:r>
              <a:rPr lang="en-US" sz="5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bo‘lishni</a:t>
            </a:r>
            <a:r>
              <a:rPr lang="en-US" sz="5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5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5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5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3776" y="-6689"/>
            <a:ext cx="11183608" cy="982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Aralash</a:t>
            </a:r>
            <a:r>
              <a:rPr lang="en-US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sonlar</a:t>
            </a:r>
            <a:r>
              <a:rPr lang="en-US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bo‘linadi</a:t>
            </a:r>
            <a:r>
              <a:rPr lang="ru-RU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/>
          <a:srcRect l="53799" r="23040" b="-9454"/>
          <a:stretch>
            <a:fillRect/>
          </a:stretch>
        </p:blipFill>
        <p:spPr bwMode="auto">
          <a:xfrm>
            <a:off x="8710031" y="1711970"/>
            <a:ext cx="2947353" cy="2169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5" name="Rectangle 24"/>
          <p:cNvSpPr>
            <a:spLocks noChangeArrowheads="1"/>
          </p:cNvSpPr>
          <p:nvPr/>
        </p:nvSpPr>
        <p:spPr bwMode="auto">
          <a:xfrm>
            <a:off x="1" y="3491108"/>
            <a:ext cx="211330" cy="653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7483" tIns="58742" rIns="117483" bIns="58742" anchor="ctr">
            <a:spAutoFit/>
          </a:bodyPr>
          <a:lstStyle/>
          <a:p>
            <a:endParaRPr lang="ru-RU" sz="4202"/>
          </a:p>
        </p:txBody>
      </p:sp>
      <p:sp>
        <p:nvSpPr>
          <p:cNvPr id="77855" name="Line 31"/>
          <p:cNvSpPr>
            <a:spLocks noChangeShapeType="1"/>
          </p:cNvSpPr>
          <p:nvPr/>
        </p:nvSpPr>
        <p:spPr bwMode="auto">
          <a:xfrm>
            <a:off x="10183707" y="3066247"/>
            <a:ext cx="616888" cy="460273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 lIns="117483" tIns="58742" rIns="117483" bIns="58742"/>
          <a:lstStyle/>
          <a:p>
            <a:endParaRPr lang="ru-RU" sz="4202"/>
          </a:p>
        </p:txBody>
      </p:sp>
      <p:sp>
        <p:nvSpPr>
          <p:cNvPr id="77856" name="Line 32"/>
          <p:cNvSpPr>
            <a:spLocks noChangeShapeType="1"/>
          </p:cNvSpPr>
          <p:nvPr/>
        </p:nvSpPr>
        <p:spPr bwMode="auto">
          <a:xfrm>
            <a:off x="8710031" y="1787859"/>
            <a:ext cx="891061" cy="59178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 lIns="117483" tIns="58742" rIns="117483" bIns="58742"/>
          <a:lstStyle/>
          <a:p>
            <a:endParaRPr lang="ru-RU" sz="4202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 l="89492"/>
          <a:stretch>
            <a:fillRect/>
          </a:stretch>
        </p:blipFill>
        <p:spPr bwMode="auto">
          <a:xfrm>
            <a:off x="6169878" y="4383026"/>
            <a:ext cx="1337222" cy="198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/>
          <a:srcRect l="71107" r="11118" b="-9915"/>
          <a:stretch>
            <a:fillRect/>
          </a:stretch>
        </p:blipFill>
        <p:spPr bwMode="auto">
          <a:xfrm>
            <a:off x="3793191" y="4482613"/>
            <a:ext cx="2261923" cy="2178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/>
          <a:srcRect l="28412" r="47350" b="-8993"/>
          <a:stretch>
            <a:fillRect/>
          </a:stretch>
        </p:blipFill>
        <p:spPr bwMode="auto">
          <a:xfrm>
            <a:off x="4938287" y="1723400"/>
            <a:ext cx="3230182" cy="2261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/>
          <a:srcRect r="71121" b="-1614"/>
          <a:stretch>
            <a:fillRect/>
          </a:stretch>
        </p:blipFill>
        <p:spPr bwMode="auto">
          <a:xfrm>
            <a:off x="781672" y="1708489"/>
            <a:ext cx="3906956" cy="2140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8248184" y="1343731"/>
            <a:ext cx="411258" cy="88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72" b="1" dirty="0"/>
              <a:t>3</a:t>
            </a:r>
            <a:endParaRPr lang="ru-RU" sz="5172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0942287" y="3296384"/>
            <a:ext cx="411258" cy="88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72" b="1" dirty="0"/>
              <a:t>1</a:t>
            </a:r>
            <a:endParaRPr lang="ru-RU" sz="5172" b="1" dirty="0"/>
          </a:p>
        </p:txBody>
      </p:sp>
      <p:sp>
        <p:nvSpPr>
          <p:cNvPr id="19" name="Содержимое 17"/>
          <p:cNvSpPr txBox="1">
            <a:spLocks/>
          </p:cNvSpPr>
          <p:nvPr/>
        </p:nvSpPr>
        <p:spPr>
          <a:xfrm>
            <a:off x="4947807" y="162835"/>
            <a:ext cx="2771077" cy="8955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985266">
              <a:defRPr/>
            </a:pPr>
            <a:r>
              <a:rPr lang="en-US" sz="5819" b="1" kern="0" dirty="0">
                <a:solidFill>
                  <a:srgbClr val="FEFEFE"/>
                </a:solidFill>
                <a:latin typeface="Arial"/>
                <a:cs typeface="Arial"/>
              </a:rPr>
              <a:t>MISOL</a:t>
            </a:r>
            <a:endParaRPr lang="ru-RU" sz="5819" b="1" kern="0" dirty="0">
              <a:solidFill>
                <a:srgbClr val="FEFEFE"/>
              </a:solidFill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55" grpId="0" animBg="1"/>
      <p:bldP spid="77856" grpId="0" animBg="1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767569" y="253767"/>
            <a:ext cx="4392488" cy="738664"/>
          </a:xfrm>
        </p:spPr>
        <p:txBody>
          <a:bodyPr/>
          <a:lstStyle/>
          <a:p>
            <a:r>
              <a:rPr lang="en-US" sz="4800" dirty="0"/>
              <a:t>1192-masala</a:t>
            </a:r>
            <a:endParaRPr lang="ru-RU" sz="4800" dirty="0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8390710" y="2802007"/>
            <a:ext cx="3384376" cy="1034661"/>
            <a:chOff x="1568" y="2907"/>
            <a:chExt cx="1176" cy="907"/>
          </a:xfrm>
        </p:grpSpPr>
        <p:sp>
          <p:nvSpPr>
            <p:cNvPr id="5137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1568" y="2907"/>
              <a:ext cx="1176" cy="90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633" kern="10" dirty="0"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S=a b</a:t>
              </a:r>
              <a:endParaRPr lang="ru-RU" sz="4633" kern="10" dirty="0">
                <a:ln w="19050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endParaRPr>
            </a:p>
          </p:txBody>
        </p:sp>
        <p:sp>
          <p:nvSpPr>
            <p:cNvPr id="5138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2391" y="3338"/>
              <a:ext cx="45" cy="9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633" kern="10" dirty="0">
                  <a:ln w="19050">
                    <a:solidFill>
                      <a:schemeClr val="hlink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Impact"/>
                </a:rPr>
                <a:t>.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Содержимое 11"/>
              <p:cNvSpPr>
                <a:spLocks noGrp="1"/>
              </p:cNvSpPr>
              <p:nvPr>
                <p:ph sz="half" idx="3"/>
              </p:nvPr>
            </p:nvSpPr>
            <p:spPr>
              <a:xfrm>
                <a:off x="424136" y="1272943"/>
                <a:ext cx="12025336" cy="1412887"/>
              </a:xfrm>
            </p:spPr>
            <p:txBody>
              <a:bodyPr/>
              <a:lstStyle/>
              <a:p>
                <a:pPr algn="just"/>
                <a:r>
                  <a:rPr lang="en-US" sz="3800" dirty="0"/>
                  <a:t>  </a:t>
                </a:r>
                <a:r>
                  <a:rPr lang="en-US" sz="3800" dirty="0" err="1">
                    <a:solidFill>
                      <a:schemeClr val="tx1"/>
                    </a:solidFill>
                  </a:rPr>
                  <a:t>To‘g‘ri</a:t>
                </a:r>
                <a:r>
                  <a:rPr lang="en-US" sz="3800" dirty="0">
                    <a:solidFill>
                      <a:schemeClr val="tx1"/>
                    </a:solidFill>
                  </a:rPr>
                  <a:t> </a:t>
                </a:r>
                <a:r>
                  <a:rPr lang="en-US" sz="3800" dirty="0" err="1">
                    <a:solidFill>
                      <a:schemeClr val="tx1"/>
                    </a:solidFill>
                  </a:rPr>
                  <a:t>to‘rtburchakning</a:t>
                </a:r>
                <a:r>
                  <a:rPr lang="en-US" sz="3800" dirty="0">
                    <a:solidFill>
                      <a:schemeClr val="tx1"/>
                    </a:solidFill>
                  </a:rPr>
                  <a:t> </a:t>
                </a:r>
                <a:r>
                  <a:rPr lang="en-US" sz="3800" dirty="0" err="1">
                    <a:solidFill>
                      <a:schemeClr val="tx1"/>
                    </a:solidFill>
                  </a:rPr>
                  <a:t>yuzi</a:t>
                </a:r>
                <a14:m>
                  <m:oMath xmlns:m="http://schemas.openxmlformats.org/officeDocument/2006/math">
                    <m:r>
                      <a:rPr lang="en-US" sz="3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3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20</m:t>
                    </m:r>
                    <m:f>
                      <m:fPr>
                        <m:ctrlPr>
                          <a:rPr lang="ru-RU" sz="3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3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800" dirty="0">
                    <a:solidFill>
                      <a:schemeClr val="tx1"/>
                    </a:solidFill>
                  </a:rPr>
                  <a:t> m², </a:t>
                </a:r>
                <a:r>
                  <a:rPr lang="en-US" sz="3800" dirty="0" err="1">
                    <a:solidFill>
                      <a:schemeClr val="tx1"/>
                    </a:solidFill>
                  </a:rPr>
                  <a:t>asosi</a:t>
                </a:r>
                <a:r>
                  <a:rPr lang="en-US" sz="3800" dirty="0">
                    <a:solidFill>
                      <a:schemeClr val="tx1"/>
                    </a:solidFill>
                  </a:rPr>
                  <a:t> </a:t>
                </a:r>
                <a:r>
                  <a:rPr lang="en-US" sz="3800" dirty="0" err="1">
                    <a:solidFill>
                      <a:schemeClr val="tx1"/>
                    </a:solidFill>
                  </a:rPr>
                  <a:t>esa</a:t>
                </a:r>
                <a:r>
                  <a:rPr lang="ru-RU" sz="3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3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6</m:t>
                    </m:r>
                    <m:f>
                      <m:fPr>
                        <m:ctrlPr>
                          <a:rPr lang="ru-RU" sz="3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800" dirty="0">
                    <a:solidFill>
                      <a:schemeClr val="tx1"/>
                    </a:solidFill>
                  </a:rPr>
                  <a:t> m </a:t>
                </a:r>
                <a:r>
                  <a:rPr lang="en-US" sz="3800" dirty="0" err="1">
                    <a:solidFill>
                      <a:schemeClr val="tx1"/>
                    </a:solidFill>
                  </a:rPr>
                  <a:t>ga</a:t>
                </a:r>
                <a:r>
                  <a:rPr lang="en-US" sz="3800" dirty="0">
                    <a:solidFill>
                      <a:schemeClr val="tx1"/>
                    </a:solidFill>
                  </a:rPr>
                  <a:t> </a:t>
                </a:r>
                <a:r>
                  <a:rPr lang="en-US" sz="3800" dirty="0" err="1">
                    <a:solidFill>
                      <a:schemeClr val="tx1"/>
                    </a:solidFill>
                  </a:rPr>
                  <a:t>teng</a:t>
                </a:r>
                <a:r>
                  <a:rPr lang="en-US" sz="3800" dirty="0">
                    <a:solidFill>
                      <a:schemeClr val="tx1"/>
                    </a:solidFill>
                  </a:rPr>
                  <a:t>. Shu </a:t>
                </a:r>
                <a:r>
                  <a:rPr lang="en-US" sz="3800" dirty="0" err="1">
                    <a:solidFill>
                      <a:schemeClr val="tx1"/>
                    </a:solidFill>
                  </a:rPr>
                  <a:t>to‘g‘ri</a:t>
                </a:r>
                <a:r>
                  <a:rPr lang="en-US" sz="3800" dirty="0">
                    <a:solidFill>
                      <a:schemeClr val="tx1"/>
                    </a:solidFill>
                  </a:rPr>
                  <a:t> </a:t>
                </a:r>
                <a:r>
                  <a:rPr lang="en-US" sz="3800" dirty="0" err="1">
                    <a:solidFill>
                      <a:schemeClr val="tx1"/>
                    </a:solidFill>
                  </a:rPr>
                  <a:t>to‘rtburchakning</a:t>
                </a:r>
                <a:r>
                  <a:rPr lang="en-US" sz="3800" dirty="0">
                    <a:solidFill>
                      <a:schemeClr val="tx1"/>
                    </a:solidFill>
                  </a:rPr>
                  <a:t> </a:t>
                </a:r>
                <a:r>
                  <a:rPr lang="en-US" sz="3800" dirty="0" err="1">
                    <a:solidFill>
                      <a:schemeClr val="tx1"/>
                    </a:solidFill>
                  </a:rPr>
                  <a:t>balandligini</a:t>
                </a:r>
                <a:r>
                  <a:rPr lang="en-US" sz="3800" dirty="0">
                    <a:solidFill>
                      <a:schemeClr val="tx1"/>
                    </a:solidFill>
                  </a:rPr>
                  <a:t> toping.</a:t>
                </a:r>
                <a:endParaRPr lang="ru-RU" sz="3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Содержимое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3"/>
              </p:nvPr>
            </p:nvSpPr>
            <p:spPr>
              <a:xfrm>
                <a:off x="424136" y="1272943"/>
                <a:ext cx="12025336" cy="1412887"/>
              </a:xfrm>
              <a:blipFill>
                <a:blip r:embed="rId3"/>
                <a:stretch>
                  <a:fillRect l="-2434" t="-3017" r="-2485" b="-198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612066" y="2862032"/>
            <a:ext cx="3069049" cy="14848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202"/>
          </a:p>
        </p:txBody>
      </p:sp>
      <p:sp>
        <p:nvSpPr>
          <p:cNvPr id="16" name="TextBox 15"/>
          <p:cNvSpPr txBox="1"/>
          <p:nvPr/>
        </p:nvSpPr>
        <p:spPr>
          <a:xfrm>
            <a:off x="2037392" y="3466767"/>
            <a:ext cx="615795" cy="108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65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endParaRPr lang="ru-RU" sz="6465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0779" y="2923157"/>
            <a:ext cx="615795" cy="108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65" b="1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endParaRPr lang="ru-RU" sz="6465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7942" y="4518857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656384" y="4358825"/>
                <a:ext cx="8614859" cy="1272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a = S : b = </a:t>
                </a:r>
                <a14:m>
                  <m:oMath xmlns:m="http://schemas.openxmlformats.org/officeDocument/2006/math">
                    <m:r>
                      <a:rPr lang="ru-RU" sz="4800">
                        <a:latin typeface="Cambria Math" panose="02040503050406030204" pitchFamily="18" charset="0"/>
                      </a:rPr>
                      <m:t>20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4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:</a:t>
                </a:r>
                <a14:m>
                  <m:oMath xmlns:m="http://schemas.openxmlformats.org/officeDocument/2006/math">
                    <m:r>
                      <a:rPr lang="en-US" sz="4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4800">
                        <a:latin typeface="Cambria Math" panose="02040503050406030204" pitchFamily="18" charset="0"/>
                      </a:rPr>
                      <m:t>6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ru-RU" sz="54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5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:</a:t>
                </a:r>
                <a14:m>
                  <m:oMath xmlns:m="http://schemas.openxmlformats.org/officeDocument/2006/math">
                    <m:r>
                      <a:rPr lang="en-US" sz="54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5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6384" y="4358825"/>
                <a:ext cx="8614859" cy="1272656"/>
              </a:xfrm>
              <a:prstGeom prst="rect">
                <a:avLst/>
              </a:prstGeom>
              <a:blipFill rotWithShape="0">
                <a:blip r:embed="rId4"/>
                <a:stretch>
                  <a:fillRect l="-3255" r="-2194" b="-71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992146" y="5487587"/>
                <a:ext cx="2839239" cy="1272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ru-RU" sz="54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5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54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146" y="5487587"/>
                <a:ext cx="2839239" cy="1272656"/>
              </a:xfrm>
              <a:prstGeom prst="rect">
                <a:avLst/>
              </a:prstGeom>
              <a:blipFill rotWithShape="0">
                <a:blip r:embed="rId5"/>
                <a:stretch>
                  <a:fillRect l="-11588" b="-148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Line 31"/>
          <p:cNvSpPr>
            <a:spLocks noChangeShapeType="1"/>
          </p:cNvSpPr>
          <p:nvPr/>
        </p:nvSpPr>
        <p:spPr bwMode="auto">
          <a:xfrm>
            <a:off x="3173842" y="6277530"/>
            <a:ext cx="562662" cy="460273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 lIns="117483" tIns="58742" rIns="117483" bIns="58742"/>
          <a:lstStyle/>
          <a:p>
            <a:endParaRPr lang="ru-RU" sz="4000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1708482" y="5588347"/>
            <a:ext cx="665813" cy="381544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 lIns="117483" tIns="58742" rIns="117483" bIns="58742"/>
          <a:lstStyle/>
          <a:p>
            <a:endParaRPr lang="ru-RU" sz="4000"/>
          </a:p>
        </p:txBody>
      </p:sp>
      <p:sp>
        <p:nvSpPr>
          <p:cNvPr id="20" name="TextBox 19"/>
          <p:cNvSpPr txBox="1"/>
          <p:nvPr/>
        </p:nvSpPr>
        <p:spPr>
          <a:xfrm>
            <a:off x="1298909" y="5326737"/>
            <a:ext cx="411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48134" y="6506970"/>
            <a:ext cx="411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3818676" y="5553213"/>
                <a:ext cx="1269899" cy="1272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ru-RU" sz="5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676" y="5553213"/>
                <a:ext cx="1269899" cy="1272656"/>
              </a:xfrm>
              <a:prstGeom prst="rect">
                <a:avLst/>
              </a:prstGeom>
              <a:blipFill rotWithShape="0">
                <a:blip r:embed="rId6"/>
                <a:stretch>
                  <a:fillRect l="-25359" b="-148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088575" y="5619609"/>
                <a:ext cx="1202573" cy="11398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/>
                  <a:t>=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ru-RU" sz="44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575" y="5619609"/>
                <a:ext cx="1202573" cy="1139864"/>
              </a:xfrm>
              <a:prstGeom prst="rect">
                <a:avLst/>
              </a:prstGeom>
              <a:blipFill rotWithShape="0">
                <a:blip r:embed="rId7"/>
                <a:stretch>
                  <a:fillRect l="-23350" r="-508" b="-144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573237" y="6058855"/>
                <a:ext cx="3340979" cy="9653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err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4000" dirty="0"/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40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40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237" y="6058855"/>
                <a:ext cx="3340979" cy="965392"/>
              </a:xfrm>
              <a:prstGeom prst="rect">
                <a:avLst/>
              </a:prstGeom>
              <a:blipFill rotWithShape="0">
                <a:blip r:embed="rId8"/>
                <a:stretch>
                  <a:fillRect l="-6387" b="-132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7" grpId="0" animBg="1"/>
      <p:bldP spid="19" grpId="0" animBg="1"/>
      <p:bldP spid="20" grpId="0"/>
      <p:bldP spid="21" grpId="0"/>
      <p:bldP spid="23" grpId="0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3560</TotalTime>
  <Words>153</Words>
  <Application>Microsoft Office PowerPoint</Application>
  <PresentationFormat>Произвольный</PresentationFormat>
  <Paragraphs>56</Paragraphs>
  <Slides>13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Impact</vt:lpstr>
      <vt:lpstr>Times New Roman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1192-masala</vt:lpstr>
      <vt:lpstr>Презентация PowerPoint</vt:lpstr>
      <vt:lpstr>Презентация PowerPoint</vt:lpstr>
      <vt:lpstr>MASALA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358</cp:revision>
  <dcterms:created xsi:type="dcterms:W3CDTF">2020-04-09T07:32:19Z</dcterms:created>
  <dcterms:modified xsi:type="dcterms:W3CDTF">2021-03-29T11:19:34Z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