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ppt/tags/tag2.xml" ContentType="application/vnd.openxmlformats-officedocument.presentationml.tags+xml"/>
  <Override PartName="/ppt/notesSlides/notesSlide2.xml" ContentType="application/vnd.openxmlformats-officedocument.presentationml.notesSlide+xml"/>
  <Override PartName="/ppt/tags/tag3.xml" ContentType="application/vnd.openxmlformats-officedocument.presentationml.tags+xml"/>
  <Override PartName="/ppt/notesSlides/notesSlide3.xml" ContentType="application/vnd.openxmlformats-officedocument.presentationml.notesSlide+xml"/>
  <Override PartName="/ppt/tags/tag4.xml" ContentType="application/vnd.openxmlformats-officedocument.presentationml.tags+xml"/>
  <Override PartName="/ppt/notesSlides/notesSlide4.xml" ContentType="application/vnd.openxmlformats-officedocument.presentationml.notesSlide+xml"/>
  <Override PartName="/ppt/tags/tag5.xml" ContentType="application/vnd.openxmlformats-officedocument.presentationml.tags+xml"/>
  <Override PartName="/ppt/notesSlides/notesSlide5.xml" ContentType="application/vnd.openxmlformats-officedocument.presentationml.notesSlide+xml"/>
  <Override PartName="/ppt/tags/tag6.xml" ContentType="application/vnd.openxmlformats-officedocument.presentationml.tags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5"/>
  </p:notesMasterIdLst>
  <p:sldIdLst>
    <p:sldId id="341" r:id="rId2"/>
    <p:sldId id="338" r:id="rId3"/>
    <p:sldId id="330" r:id="rId4"/>
    <p:sldId id="339" r:id="rId5"/>
    <p:sldId id="328" r:id="rId6"/>
    <p:sldId id="343" r:id="rId7"/>
    <p:sldId id="332" r:id="rId8"/>
    <p:sldId id="337" r:id="rId9"/>
    <p:sldId id="331" r:id="rId10"/>
    <p:sldId id="344" r:id="rId11"/>
    <p:sldId id="345" r:id="rId12"/>
    <p:sldId id="340" r:id="rId13"/>
    <p:sldId id="342" r:id="rId14"/>
  </p:sldIdLst>
  <p:sldSz cx="12801600" cy="7200900"/>
  <p:notesSz cx="5765800" cy="3244850"/>
  <p:defaultTextStyle>
    <a:defPPr>
      <a:defRPr lang="ru-RU"/>
    </a:defPPr>
    <a:lvl1pPr marL="0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1pPr>
    <a:lvl2pPr marL="968152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2pPr>
    <a:lvl3pPr marL="1936305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3pPr>
    <a:lvl4pPr marL="2904457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4pPr>
    <a:lvl5pPr marL="3872609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5pPr>
    <a:lvl6pPr marL="4840763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6pPr>
    <a:lvl7pPr marL="5808915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7pPr>
    <a:lvl8pPr marL="6777067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8pPr>
    <a:lvl9pPr marL="7745220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2327" userDrawn="1">
          <p15:clr>
            <a:srgbClr val="A4A3A4"/>
          </p15:clr>
        </p15:guide>
        <p15:guide id="3" orient="horz" pos="6391" userDrawn="1">
          <p15:clr>
            <a:srgbClr val="A4A3A4"/>
          </p15:clr>
        </p15:guide>
        <p15:guide id="4" pos="4796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A85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043" autoAdjust="0"/>
    <p:restoredTop sz="94624" autoAdjust="0"/>
  </p:normalViewPr>
  <p:slideViewPr>
    <p:cSldViewPr>
      <p:cViewPr varScale="1">
        <p:scale>
          <a:sx n="62" d="100"/>
          <a:sy n="62" d="100"/>
        </p:scale>
        <p:origin x="488" y="56"/>
      </p:cViewPr>
      <p:guideLst>
        <p:guide orient="horz" pos="2880"/>
        <p:guide pos="2327"/>
        <p:guide orient="horz" pos="6391"/>
        <p:guide pos="4796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265488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A3350CF-C603-4114-B932-646F91D14650}" type="datetimeFigureOut">
              <a:rPr lang="ru-RU" smtClean="0"/>
              <a:pPr/>
              <a:t>29.03.2021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801813" y="242888"/>
            <a:ext cx="2162175" cy="12176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576263" y="1541463"/>
            <a:ext cx="4613275" cy="14605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265488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5909EBE-9F82-4E48-A1EA-E1BF2E0BBA3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420460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/>
          <p:cNvSpPr txBox="1">
            <a:spLocks noGrp="1" noChangeArrowheads="1"/>
          </p:cNvSpPr>
          <p:nvPr/>
        </p:nvSpPr>
        <p:spPr bwMode="auto">
          <a:xfrm>
            <a:off x="3265953" y="3082044"/>
            <a:ext cx="2498513" cy="1622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51481" tIns="25740" rIns="51481" bIns="25740" anchor="b"/>
          <a:lstStyle/>
          <a:p>
            <a:pPr algn="r"/>
            <a:fld id="{7DF0E09C-6033-454C-B2E8-6893A13B1BC7}" type="slidenum">
              <a:rPr lang="ru-RU" sz="700"/>
              <a:pPr algn="r"/>
              <a:t>2</a:t>
            </a:fld>
            <a:endParaRPr lang="ru-RU" sz="700" dirty="0"/>
          </a:p>
        </p:txBody>
      </p:sp>
      <p:sp>
        <p:nvSpPr>
          <p:cNvPr id="235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801813" y="242888"/>
            <a:ext cx="2162175" cy="1217612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372258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801813" y="242888"/>
            <a:ext cx="2162175" cy="1217612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9709008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801813" y="242888"/>
            <a:ext cx="2162175" cy="1217612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2029428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801813" y="242888"/>
            <a:ext cx="2162175" cy="1217612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3382172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/>
          <p:cNvSpPr txBox="1">
            <a:spLocks noGrp="1" noChangeArrowheads="1"/>
          </p:cNvSpPr>
          <p:nvPr/>
        </p:nvSpPr>
        <p:spPr bwMode="auto">
          <a:xfrm>
            <a:off x="3265953" y="3082044"/>
            <a:ext cx="2498513" cy="1622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51481" tIns="25740" rIns="51481" bIns="25740" anchor="b"/>
          <a:lstStyle/>
          <a:p>
            <a:pPr algn="r"/>
            <a:fld id="{7DF0E09C-6033-454C-B2E8-6893A13B1BC7}" type="slidenum">
              <a:rPr lang="ru-RU" sz="700"/>
              <a:pPr algn="r"/>
              <a:t>7</a:t>
            </a:fld>
            <a:endParaRPr lang="ru-RU" sz="700" dirty="0"/>
          </a:p>
        </p:txBody>
      </p:sp>
      <p:sp>
        <p:nvSpPr>
          <p:cNvPr id="235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801813" y="242888"/>
            <a:ext cx="2162175" cy="1217612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8988635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/>
          <p:cNvSpPr txBox="1">
            <a:spLocks noGrp="1" noChangeArrowheads="1"/>
          </p:cNvSpPr>
          <p:nvPr/>
        </p:nvSpPr>
        <p:spPr bwMode="auto">
          <a:xfrm>
            <a:off x="3265953" y="3082044"/>
            <a:ext cx="2498513" cy="1622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51481" tIns="25740" rIns="51481" bIns="25740" anchor="b"/>
          <a:lstStyle/>
          <a:p>
            <a:pPr algn="r"/>
            <a:fld id="{7DF0E09C-6033-454C-B2E8-6893A13B1BC7}" type="slidenum">
              <a:rPr lang="ru-RU" sz="700"/>
              <a:pPr algn="r"/>
              <a:t>8</a:t>
            </a:fld>
            <a:endParaRPr lang="ru-RU" sz="700" dirty="0"/>
          </a:p>
        </p:txBody>
      </p:sp>
      <p:sp>
        <p:nvSpPr>
          <p:cNvPr id="235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801813" y="242888"/>
            <a:ext cx="2162175" cy="1217612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6660942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801813" y="242888"/>
            <a:ext cx="2162175" cy="1217612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2531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976470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60121" y="2232277"/>
            <a:ext cx="10881361" cy="4078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920241" y="4032504"/>
            <a:ext cx="8961120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3/29/2021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612299" y="2978581"/>
            <a:ext cx="3577002" cy="928588"/>
          </a:xfrm>
        </p:spPr>
        <p:txBody>
          <a:bodyPr lIns="0" tIns="0" rIns="0" bIns="0"/>
          <a:lstStyle>
            <a:lvl1pPr>
              <a:defRPr sz="6034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983781" y="2180056"/>
            <a:ext cx="8834039" cy="779316"/>
          </a:xfrm>
        </p:spPr>
        <p:txBody>
          <a:bodyPr lIns="0" tIns="0" rIns="0" bIns="0"/>
          <a:lstStyle>
            <a:lvl1pPr>
              <a:defRPr sz="5064" b="0" i="0">
                <a:solidFill>
                  <a:srgbClr val="37343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3/29/2021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8404" y="1189854"/>
            <a:ext cx="12546414" cy="5879091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4202"/>
          </a:p>
        </p:txBody>
      </p:sp>
      <p:sp>
        <p:nvSpPr>
          <p:cNvPr id="17" name="bg object 17"/>
          <p:cNvSpPr/>
          <p:nvPr/>
        </p:nvSpPr>
        <p:spPr>
          <a:xfrm>
            <a:off x="148421" y="157913"/>
            <a:ext cx="12546414" cy="95260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4202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612299" y="2978581"/>
            <a:ext cx="3577002" cy="928588"/>
          </a:xfrm>
        </p:spPr>
        <p:txBody>
          <a:bodyPr lIns="0" tIns="0" rIns="0" bIns="0"/>
          <a:lstStyle>
            <a:lvl1pPr>
              <a:defRPr sz="6034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50873" y="1599501"/>
            <a:ext cx="4050550" cy="4809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125" b="0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592825" y="1656207"/>
            <a:ext cx="5568696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3/29/2021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3511390" y="2344141"/>
            <a:ext cx="5821344" cy="2295551"/>
          </a:xfrm>
          <a:custGeom>
            <a:avLst/>
            <a:gdLst/>
            <a:ahLst/>
            <a:cxnLst/>
            <a:rect l="l" t="t" r="r" b="b"/>
            <a:pathLst>
              <a:path w="2621915" h="1034414">
                <a:moveTo>
                  <a:pt x="2621368" y="0"/>
                </a:moveTo>
                <a:lnTo>
                  <a:pt x="0" y="0"/>
                </a:lnTo>
                <a:lnTo>
                  <a:pt x="0" y="1034140"/>
                </a:lnTo>
                <a:lnTo>
                  <a:pt x="2621368" y="1034140"/>
                </a:lnTo>
                <a:lnTo>
                  <a:pt x="262136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4202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612299" y="2978581"/>
            <a:ext cx="3577002" cy="928588"/>
          </a:xfrm>
        </p:spPr>
        <p:txBody>
          <a:bodyPr lIns="0" tIns="0" rIns="0" bIns="0"/>
          <a:lstStyle>
            <a:lvl1pPr>
              <a:defRPr sz="6034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3/29/2021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3/29/2021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AndObj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6707" y="238364"/>
            <a:ext cx="10467975" cy="407804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368938" y="1678545"/>
            <a:ext cx="5062855" cy="1723549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645151" y="1678545"/>
            <a:ext cx="5065078" cy="1723549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Rectangle 59"/>
          <p:cNvSpPr>
            <a:spLocks noGrp="1" noChangeArrowheads="1"/>
          </p:cNvSpPr>
          <p:nvPr>
            <p:ph type="dt" sz="half" idx="10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0"/>
          <p:cNvSpPr>
            <a:spLocks noGrp="1" noChangeArrowheads="1"/>
          </p:cNvSpPr>
          <p:nvPr>
            <p:ph type="ftr" sz="quarter" idx="11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1"/>
          <p:cNvSpPr>
            <a:spLocks noGrp="1" noChangeArrowheads="1"/>
          </p:cNvSpPr>
          <p:nvPr>
            <p:ph type="sldNum" sz="quarter" idx="12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659A22-F514-4D5A-8495-8ED58DC7B76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8404" y="1189854"/>
            <a:ext cx="12546414" cy="5879091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4202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612299" y="2978580"/>
            <a:ext cx="3577002" cy="4078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983781" y="2180055"/>
            <a:ext cx="8834039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200" b="0" i="0">
                <a:solidFill>
                  <a:srgbClr val="37343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352544" y="6696836"/>
            <a:ext cx="4096512" cy="6001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40079" y="6696836"/>
            <a:ext cx="2944369" cy="6001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3/29/2021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9217152" y="6696836"/>
            <a:ext cx="2944369" cy="6001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1043184">
        <a:defRPr>
          <a:latin typeface="+mn-lt"/>
          <a:ea typeface="+mn-ea"/>
          <a:cs typeface="+mn-cs"/>
        </a:defRPr>
      </a:lvl2pPr>
      <a:lvl3pPr marL="2086369">
        <a:defRPr>
          <a:latin typeface="+mn-lt"/>
          <a:ea typeface="+mn-ea"/>
          <a:cs typeface="+mn-cs"/>
        </a:defRPr>
      </a:lvl3pPr>
      <a:lvl4pPr marL="3129552">
        <a:defRPr>
          <a:latin typeface="+mn-lt"/>
          <a:ea typeface="+mn-ea"/>
          <a:cs typeface="+mn-cs"/>
        </a:defRPr>
      </a:lvl4pPr>
      <a:lvl5pPr marL="4172736">
        <a:defRPr>
          <a:latin typeface="+mn-lt"/>
          <a:ea typeface="+mn-ea"/>
          <a:cs typeface="+mn-cs"/>
        </a:defRPr>
      </a:lvl5pPr>
      <a:lvl6pPr marL="5215922">
        <a:defRPr>
          <a:latin typeface="+mn-lt"/>
          <a:ea typeface="+mn-ea"/>
          <a:cs typeface="+mn-cs"/>
        </a:defRPr>
      </a:lvl6pPr>
      <a:lvl7pPr marL="6259106">
        <a:defRPr>
          <a:latin typeface="+mn-lt"/>
          <a:ea typeface="+mn-ea"/>
          <a:cs typeface="+mn-cs"/>
        </a:defRPr>
      </a:lvl7pPr>
      <a:lvl8pPr marL="7302290">
        <a:defRPr>
          <a:latin typeface="+mn-lt"/>
          <a:ea typeface="+mn-ea"/>
          <a:cs typeface="+mn-cs"/>
        </a:defRPr>
      </a:lvl8pPr>
      <a:lvl9pPr marL="8345475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1043184">
        <a:defRPr>
          <a:latin typeface="+mn-lt"/>
          <a:ea typeface="+mn-ea"/>
          <a:cs typeface="+mn-cs"/>
        </a:defRPr>
      </a:lvl2pPr>
      <a:lvl3pPr marL="2086369">
        <a:defRPr>
          <a:latin typeface="+mn-lt"/>
          <a:ea typeface="+mn-ea"/>
          <a:cs typeface="+mn-cs"/>
        </a:defRPr>
      </a:lvl3pPr>
      <a:lvl4pPr marL="3129552">
        <a:defRPr>
          <a:latin typeface="+mn-lt"/>
          <a:ea typeface="+mn-ea"/>
          <a:cs typeface="+mn-cs"/>
        </a:defRPr>
      </a:lvl4pPr>
      <a:lvl5pPr marL="4172736">
        <a:defRPr>
          <a:latin typeface="+mn-lt"/>
          <a:ea typeface="+mn-ea"/>
          <a:cs typeface="+mn-cs"/>
        </a:defRPr>
      </a:lvl5pPr>
      <a:lvl6pPr marL="5215922">
        <a:defRPr>
          <a:latin typeface="+mn-lt"/>
          <a:ea typeface="+mn-ea"/>
          <a:cs typeface="+mn-cs"/>
        </a:defRPr>
      </a:lvl6pPr>
      <a:lvl7pPr marL="6259106">
        <a:defRPr>
          <a:latin typeface="+mn-lt"/>
          <a:ea typeface="+mn-ea"/>
          <a:cs typeface="+mn-cs"/>
        </a:defRPr>
      </a:lvl7pPr>
      <a:lvl8pPr marL="7302290">
        <a:defRPr>
          <a:latin typeface="+mn-lt"/>
          <a:ea typeface="+mn-ea"/>
          <a:cs typeface="+mn-cs"/>
        </a:defRPr>
      </a:lvl8pPr>
      <a:lvl9pPr marL="8345475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png"/><Relationship Id="rId2" Type="http://schemas.openxmlformats.org/officeDocument/2006/relationships/image" Target="../media/image26.jpeg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png"/><Relationship Id="rId2" Type="http://schemas.openxmlformats.org/officeDocument/2006/relationships/image" Target="../media/image33.jpe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35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7.png"/><Relationship Id="rId2" Type="http://schemas.openxmlformats.org/officeDocument/2006/relationships/image" Target="../media/image36.png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8.jpe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1.xml"/><Relationship Id="rId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3" Type="http://schemas.openxmlformats.org/officeDocument/2006/relationships/notesSlide" Target="../notesSlides/notesSlide2.xml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2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0" Type="http://schemas.openxmlformats.org/officeDocument/2006/relationships/image" Target="../media/image8.png"/><Relationship Id="rId4" Type="http://schemas.openxmlformats.org/officeDocument/2006/relationships/image" Target="../media/image2.png"/><Relationship Id="rId9" Type="http://schemas.openxmlformats.org/officeDocument/2006/relationships/image" Target="../media/image7.png"/><Relationship Id="rId14" Type="http://schemas.openxmlformats.org/officeDocument/2006/relationships/image" Target="../media/image12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png"/><Relationship Id="rId3" Type="http://schemas.openxmlformats.org/officeDocument/2006/relationships/image" Target="../media/image14.png"/><Relationship Id="rId7" Type="http://schemas.openxmlformats.org/officeDocument/2006/relationships/image" Target="../media/image18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7.png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3.xml"/><Relationship Id="rId6" Type="http://schemas.openxmlformats.org/officeDocument/2006/relationships/image" Target="../media/image22.png"/><Relationship Id="rId5" Type="http://schemas.openxmlformats.org/officeDocument/2006/relationships/image" Target="../media/image21.png"/><Relationship Id="rId4" Type="http://schemas.openxmlformats.org/officeDocument/2006/relationships/image" Target="../media/image20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png"/><Relationship Id="rId3" Type="http://schemas.openxmlformats.org/officeDocument/2006/relationships/notesSlide" Target="../notesSlides/notesSlide4.xml"/><Relationship Id="rId7" Type="http://schemas.openxmlformats.org/officeDocument/2006/relationships/image" Target="../media/image23.png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4.xml"/><Relationship Id="rId6" Type="http://schemas.openxmlformats.org/officeDocument/2006/relationships/image" Target="../media/image20.png"/><Relationship Id="rId5" Type="http://schemas.openxmlformats.org/officeDocument/2006/relationships/image" Target="../media/image21.png"/><Relationship Id="rId4" Type="http://schemas.openxmlformats.org/officeDocument/2006/relationships/image" Target="../media/image2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6.xml"/><Relationship Id="rId4" Type="http://schemas.openxmlformats.org/officeDocument/2006/relationships/image" Target="../media/image25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31.png"/><Relationship Id="rId3" Type="http://schemas.openxmlformats.org/officeDocument/2006/relationships/image" Target="../media/image26.png"/><Relationship Id="rId7" Type="http://schemas.openxmlformats.org/officeDocument/2006/relationships/image" Target="../media/image30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29.png"/><Relationship Id="rId5" Type="http://schemas.openxmlformats.org/officeDocument/2006/relationships/image" Target="../media/image28.png"/><Relationship Id="rId4" Type="http://schemas.openxmlformats.org/officeDocument/2006/relationships/image" Target="../media/image2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33903" y="1"/>
            <a:ext cx="12788910" cy="205030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8659"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598068" y="270313"/>
            <a:ext cx="7136016" cy="1194470"/>
          </a:xfrm>
          <a:prstGeom prst="rect">
            <a:avLst/>
          </a:prstGeom>
        </p:spPr>
        <p:txBody>
          <a:bodyPr vert="horz" wrap="square" lIns="0" tIns="32425" rIns="0" bIns="0" rtlCol="0">
            <a:spAutoFit/>
          </a:bodyPr>
          <a:lstStyle/>
          <a:p>
            <a:pPr marL="28200">
              <a:spcBef>
                <a:spcPts val="253"/>
              </a:spcBef>
            </a:pPr>
            <a:r>
              <a:rPr lang="en-US" sz="7549" spc="11" dirty="0"/>
              <a:t>MATEMATIKA</a:t>
            </a:r>
            <a:endParaRPr lang="en-US" sz="7549" dirty="0"/>
          </a:p>
        </p:txBody>
      </p:sp>
      <p:sp>
        <p:nvSpPr>
          <p:cNvPr id="4" name="object 4"/>
          <p:cNvSpPr txBox="1"/>
          <p:nvPr/>
        </p:nvSpPr>
        <p:spPr>
          <a:xfrm>
            <a:off x="1504258" y="2554077"/>
            <a:ext cx="10876197" cy="3894300"/>
          </a:xfrm>
          <a:prstGeom prst="rect">
            <a:avLst/>
          </a:prstGeom>
        </p:spPr>
        <p:txBody>
          <a:bodyPr vert="horz" wrap="square" lIns="0" tIns="31017" rIns="0" bIns="0" rtlCol="0">
            <a:spAutoFit/>
          </a:bodyPr>
          <a:lstStyle/>
          <a:p>
            <a:pPr marL="42017" algn="ctr">
              <a:spcBef>
                <a:spcPts val="250"/>
              </a:spcBef>
            </a:pPr>
            <a:r>
              <a:rPr lang="en-US" sz="6000" b="1" dirty="0">
                <a:solidFill>
                  <a:srgbClr val="002060"/>
                </a:solidFill>
                <a:latin typeface="Arial"/>
                <a:cs typeface="Arial"/>
              </a:rPr>
              <a:t>MAVZU: </a:t>
            </a:r>
            <a:r>
              <a:rPr lang="en-US" sz="6600" b="1" dirty="0">
                <a:solidFill>
                  <a:srgbClr val="002060"/>
                </a:solidFill>
                <a:latin typeface="Arial"/>
                <a:cs typeface="Arial"/>
              </a:rPr>
              <a:t>KASRLARNI BO‘LISH</a:t>
            </a:r>
          </a:p>
          <a:p>
            <a:pPr marL="42017" algn="ctr">
              <a:lnSpc>
                <a:spcPts val="6681"/>
              </a:lnSpc>
              <a:spcBef>
                <a:spcPts val="250"/>
              </a:spcBef>
            </a:pPr>
            <a:endParaRPr lang="en-US" sz="6000" b="1" dirty="0">
              <a:solidFill>
                <a:srgbClr val="002060"/>
              </a:solidFill>
              <a:latin typeface="Arial"/>
              <a:cs typeface="Arial"/>
            </a:endParaRPr>
          </a:p>
          <a:p>
            <a:pPr marL="42017" algn="ctr">
              <a:spcBef>
                <a:spcPts val="250"/>
              </a:spcBef>
            </a:pPr>
            <a:endParaRPr lang="en-US" sz="5819" b="1" dirty="0">
              <a:solidFill>
                <a:srgbClr val="002060"/>
              </a:solidFill>
              <a:latin typeface="Arial"/>
              <a:cs typeface="Arial"/>
            </a:endParaRPr>
          </a:p>
        </p:txBody>
      </p:sp>
      <p:grpSp>
        <p:nvGrpSpPr>
          <p:cNvPr id="7" name="object 7"/>
          <p:cNvGrpSpPr/>
          <p:nvPr/>
        </p:nvGrpSpPr>
        <p:grpSpPr>
          <a:xfrm>
            <a:off x="881161" y="403046"/>
            <a:ext cx="11094394" cy="876937"/>
            <a:chOff x="439458" y="322808"/>
            <a:chExt cx="4996880" cy="394970"/>
          </a:xfrm>
        </p:grpSpPr>
        <p:sp>
          <p:nvSpPr>
            <p:cNvPr id="8" name="object 8"/>
            <p:cNvSpPr/>
            <p:nvPr/>
          </p:nvSpPr>
          <p:spPr>
            <a:xfrm>
              <a:off x="439458" y="322808"/>
              <a:ext cx="396240" cy="394970"/>
            </a:xfrm>
            <a:custGeom>
              <a:avLst/>
              <a:gdLst/>
              <a:ahLst/>
              <a:cxnLst/>
              <a:rect l="l" t="t" r="r" b="b"/>
              <a:pathLst>
                <a:path w="396240" h="394970">
                  <a:moveTo>
                    <a:pt x="65938" y="0"/>
                  </a:moveTo>
                  <a:lnTo>
                    <a:pt x="0" y="0"/>
                  </a:lnTo>
                  <a:lnTo>
                    <a:pt x="0" y="33020"/>
                  </a:lnTo>
                  <a:lnTo>
                    <a:pt x="0" y="361950"/>
                  </a:lnTo>
                  <a:lnTo>
                    <a:pt x="0" y="394970"/>
                  </a:lnTo>
                  <a:lnTo>
                    <a:pt x="65938" y="394970"/>
                  </a:lnTo>
                  <a:lnTo>
                    <a:pt x="65938" y="361950"/>
                  </a:lnTo>
                  <a:lnTo>
                    <a:pt x="32969" y="361950"/>
                  </a:lnTo>
                  <a:lnTo>
                    <a:pt x="32969" y="33020"/>
                  </a:lnTo>
                  <a:lnTo>
                    <a:pt x="65938" y="33020"/>
                  </a:lnTo>
                  <a:lnTo>
                    <a:pt x="65938" y="0"/>
                  </a:lnTo>
                  <a:close/>
                </a:path>
                <a:path w="396240" h="394970">
                  <a:moveTo>
                    <a:pt x="296710" y="65366"/>
                  </a:moveTo>
                  <a:lnTo>
                    <a:pt x="98907" y="65366"/>
                  </a:lnTo>
                  <a:lnTo>
                    <a:pt x="98907" y="96126"/>
                  </a:lnTo>
                  <a:lnTo>
                    <a:pt x="184454" y="197243"/>
                  </a:lnTo>
                  <a:lnTo>
                    <a:pt x="98907" y="298361"/>
                  </a:lnTo>
                  <a:lnTo>
                    <a:pt x="98907" y="329120"/>
                  </a:lnTo>
                  <a:lnTo>
                    <a:pt x="296710" y="329120"/>
                  </a:lnTo>
                  <a:lnTo>
                    <a:pt x="296710" y="263182"/>
                  </a:lnTo>
                  <a:lnTo>
                    <a:pt x="263740" y="263182"/>
                  </a:lnTo>
                  <a:lnTo>
                    <a:pt x="263740" y="296151"/>
                  </a:lnTo>
                  <a:lnTo>
                    <a:pt x="143954" y="296151"/>
                  </a:lnTo>
                  <a:lnTo>
                    <a:pt x="227647" y="197243"/>
                  </a:lnTo>
                  <a:lnTo>
                    <a:pt x="143954" y="98336"/>
                  </a:lnTo>
                  <a:lnTo>
                    <a:pt x="263740" y="98336"/>
                  </a:lnTo>
                  <a:lnTo>
                    <a:pt x="263740" y="131305"/>
                  </a:lnTo>
                  <a:lnTo>
                    <a:pt x="296710" y="131305"/>
                  </a:lnTo>
                  <a:lnTo>
                    <a:pt x="296710" y="65366"/>
                  </a:lnTo>
                  <a:close/>
                </a:path>
                <a:path w="396240" h="394970">
                  <a:moveTo>
                    <a:pt x="395617" y="0"/>
                  </a:moveTo>
                  <a:lnTo>
                    <a:pt x="329679" y="0"/>
                  </a:lnTo>
                  <a:lnTo>
                    <a:pt x="329679" y="33020"/>
                  </a:lnTo>
                  <a:lnTo>
                    <a:pt x="362648" y="33020"/>
                  </a:lnTo>
                  <a:lnTo>
                    <a:pt x="362648" y="361950"/>
                  </a:lnTo>
                  <a:lnTo>
                    <a:pt x="329679" y="361950"/>
                  </a:lnTo>
                  <a:lnTo>
                    <a:pt x="329679" y="394970"/>
                  </a:lnTo>
                  <a:lnTo>
                    <a:pt x="395617" y="394970"/>
                  </a:lnTo>
                  <a:lnTo>
                    <a:pt x="395617" y="361950"/>
                  </a:lnTo>
                  <a:lnTo>
                    <a:pt x="395617" y="33020"/>
                  </a:lnTo>
                  <a:lnTo>
                    <a:pt x="395617" y="0"/>
                  </a:lnTo>
                  <a:close/>
                </a:path>
              </a:pathLst>
            </a:custGeom>
            <a:solidFill>
              <a:srgbClr val="00AFEF"/>
            </a:solidFill>
          </p:spPr>
          <p:txBody>
            <a:bodyPr wrap="square" lIns="0" tIns="0" rIns="0" bIns="0" rtlCol="0"/>
            <a:lstStyle/>
            <a:p>
              <a:endParaRPr sz="8659"/>
            </a:p>
          </p:txBody>
        </p:sp>
        <p:sp>
          <p:nvSpPr>
            <p:cNvPr id="10" name="object 10"/>
            <p:cNvSpPr/>
            <p:nvPr/>
          </p:nvSpPr>
          <p:spPr>
            <a:xfrm>
              <a:off x="4586444" y="339820"/>
              <a:ext cx="849894" cy="377958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5" y="0"/>
                  </a:lnTo>
                  <a:lnTo>
                    <a:pt x="603605" y="603618"/>
                  </a:lnTo>
                  <a:lnTo>
                    <a:pt x="0" y="60361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B050"/>
            </a:solidFill>
            <a:ln w="38100"/>
          </p:spPr>
          <p:style>
            <a:lnRef idx="3">
              <a:schemeClr val="lt1"/>
            </a:lnRef>
            <a:fillRef idx="1">
              <a:schemeClr val="accent3"/>
            </a:fillRef>
            <a:effectRef idx="1">
              <a:schemeClr val="accent3"/>
            </a:effectRef>
            <a:fontRef idx="minor">
              <a:schemeClr val="lt1"/>
            </a:fontRef>
          </p:style>
          <p:txBody>
            <a:bodyPr wrap="square" lIns="0" tIns="0" rIns="0" bIns="0" rtlCol="0"/>
            <a:lstStyle/>
            <a:p>
              <a:pPr algn="ctr"/>
              <a:r>
                <a:rPr lang="en-US" sz="4439" b="1" dirty="0">
                  <a:latin typeface="Arial" panose="020B0604020202020204" pitchFamily="34" charset="0"/>
                  <a:cs typeface="Arial" panose="020B0604020202020204" pitchFamily="34" charset="0"/>
                </a:rPr>
                <a:t>6-sinf</a:t>
              </a:r>
              <a:endParaRPr sz="8659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5" name="TextBox 4"/>
          <p:cNvSpPr txBox="1"/>
          <p:nvPr/>
        </p:nvSpPr>
        <p:spPr>
          <a:xfrm>
            <a:off x="694460" y="2504830"/>
            <a:ext cx="809797" cy="1877437"/>
          </a:xfrm>
          <a:prstGeom prst="rect">
            <a:avLst/>
          </a:prstGeom>
          <a:solidFill>
            <a:srgbClr val="0070C0"/>
          </a:solidFill>
        </p:spPr>
        <p:txBody>
          <a:bodyPr wrap="square" rtlCol="0">
            <a:spAutoFit/>
          </a:bodyPr>
          <a:lstStyle/>
          <a:p>
            <a:endParaRPr lang="en-US" sz="2900" dirty="0"/>
          </a:p>
          <a:p>
            <a:endParaRPr lang="en-US" sz="2900" dirty="0"/>
          </a:p>
          <a:p>
            <a:endParaRPr lang="en-US" sz="2900" dirty="0"/>
          </a:p>
          <a:p>
            <a:endParaRPr lang="ru-RU" sz="2900" dirty="0"/>
          </a:p>
        </p:txBody>
      </p:sp>
      <p:sp>
        <p:nvSpPr>
          <p:cNvPr id="12" name="TextBox 11"/>
          <p:cNvSpPr txBox="1"/>
          <p:nvPr/>
        </p:nvSpPr>
        <p:spPr>
          <a:xfrm>
            <a:off x="714836" y="4680572"/>
            <a:ext cx="789421" cy="1877437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txBody>
          <a:bodyPr wrap="square" rtlCol="0">
            <a:spAutoFit/>
          </a:bodyPr>
          <a:lstStyle/>
          <a:p>
            <a:endParaRPr lang="en-US" sz="2900" dirty="0"/>
          </a:p>
          <a:p>
            <a:pPr algn="ctr"/>
            <a:endParaRPr lang="en-US" sz="2900" dirty="0"/>
          </a:p>
          <a:p>
            <a:pPr algn="ctr"/>
            <a:endParaRPr lang="en-US" sz="2900" dirty="0"/>
          </a:p>
          <a:p>
            <a:pPr algn="ctr"/>
            <a:endParaRPr lang="ru-RU" sz="2900" dirty="0"/>
          </a:p>
        </p:txBody>
      </p:sp>
    </p:spTree>
    <p:extLst>
      <p:ext uri="{BB962C8B-B14F-4D97-AF65-F5344CB8AC3E}">
        <p14:creationId xmlns:p14="http://schemas.microsoft.com/office/powerpoint/2010/main" val="28473867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 descr="https://img2.freepng.ru/20180218/krw/kisspng-teacher-mathematics-estudante-math-class-teacher-and-student-5a899eff114ae6.3081821015189685750708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401064" y="2957508"/>
            <a:ext cx="3728302" cy="2571768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757200" y="1100120"/>
            <a:ext cx="11215765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>
                <a:latin typeface="Arial" pitchFamily="34" charset="0"/>
                <a:cs typeface="Arial" pitchFamily="34" charset="0"/>
              </a:rPr>
              <a:t>   </a:t>
            </a:r>
            <a:r>
              <a:rPr lang="en-US" sz="4400" dirty="0" err="1">
                <a:latin typeface="Arial" pitchFamily="34" charset="0"/>
                <a:cs typeface="Arial" pitchFamily="34" charset="0"/>
              </a:rPr>
              <a:t>Berilgan</a:t>
            </a:r>
            <a:r>
              <a:rPr lang="en-US" sz="4400" dirty="0">
                <a:latin typeface="Arial" pitchFamily="34" charset="0"/>
                <a:cs typeface="Arial" pitchFamily="34" charset="0"/>
              </a:rPr>
              <a:t>  </a:t>
            </a:r>
            <a:r>
              <a:rPr lang="en-US" sz="4400" dirty="0" err="1">
                <a:latin typeface="Arial" pitchFamily="34" charset="0"/>
                <a:cs typeface="Arial" pitchFamily="34" charset="0"/>
              </a:rPr>
              <a:t>qismga</a:t>
            </a:r>
            <a:r>
              <a:rPr lang="en-US" sz="4400" dirty="0">
                <a:latin typeface="Arial" pitchFamily="34" charset="0"/>
                <a:cs typeface="Arial" pitchFamily="34" charset="0"/>
              </a:rPr>
              <a:t>  </a:t>
            </a:r>
            <a:r>
              <a:rPr lang="en-US" sz="4400" dirty="0" err="1">
                <a:latin typeface="Arial" pitchFamily="34" charset="0"/>
                <a:cs typeface="Arial" pitchFamily="34" charset="0"/>
              </a:rPr>
              <a:t>ko‘ra</a:t>
            </a:r>
            <a:r>
              <a:rPr lang="en-US" sz="4400" dirty="0">
                <a:latin typeface="Arial" pitchFamily="34" charset="0"/>
                <a:cs typeface="Arial" pitchFamily="34" charset="0"/>
              </a:rPr>
              <a:t>  </a:t>
            </a:r>
            <a:r>
              <a:rPr lang="en-US" sz="4400" dirty="0" err="1">
                <a:latin typeface="Arial" pitchFamily="34" charset="0"/>
                <a:cs typeface="Arial" pitchFamily="34" charset="0"/>
              </a:rPr>
              <a:t>sonning</a:t>
            </a:r>
            <a:r>
              <a:rPr lang="en-US" sz="4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400" dirty="0" err="1">
                <a:latin typeface="Arial" pitchFamily="34" charset="0"/>
                <a:cs typeface="Arial" pitchFamily="34" charset="0"/>
              </a:rPr>
              <a:t>o‘zini</a:t>
            </a:r>
            <a:r>
              <a:rPr lang="en-US" sz="4400" dirty="0">
                <a:latin typeface="Arial" pitchFamily="34" charset="0"/>
                <a:cs typeface="Arial" pitchFamily="34" charset="0"/>
              </a:rPr>
              <a:t>  </a:t>
            </a:r>
            <a:r>
              <a:rPr lang="en-US" sz="4400" dirty="0" err="1">
                <a:latin typeface="Arial" pitchFamily="34" charset="0"/>
                <a:cs typeface="Arial" pitchFamily="34" charset="0"/>
              </a:rPr>
              <a:t>topish</a:t>
            </a:r>
            <a:r>
              <a:rPr lang="en-US" sz="4400" dirty="0">
                <a:latin typeface="Arial" pitchFamily="34" charset="0"/>
                <a:cs typeface="Arial" pitchFamily="34" charset="0"/>
              </a:rPr>
              <a:t>  </a:t>
            </a:r>
            <a:r>
              <a:rPr lang="en-US" sz="4400" dirty="0" err="1">
                <a:latin typeface="Arial" pitchFamily="34" charset="0"/>
                <a:cs typeface="Arial" pitchFamily="34" charset="0"/>
              </a:rPr>
              <a:t>uchun</a:t>
            </a:r>
            <a:r>
              <a:rPr lang="en-US" sz="4400" dirty="0">
                <a:latin typeface="Arial" pitchFamily="34" charset="0"/>
                <a:cs typeface="Arial" pitchFamily="34" charset="0"/>
              </a:rPr>
              <a:t>  </a:t>
            </a:r>
            <a:r>
              <a:rPr lang="en-US" sz="4400" dirty="0" err="1">
                <a:latin typeface="Arial" pitchFamily="34" charset="0"/>
                <a:cs typeface="Arial" pitchFamily="34" charset="0"/>
              </a:rPr>
              <a:t>shu</a:t>
            </a:r>
            <a:r>
              <a:rPr lang="en-US" sz="4400" dirty="0">
                <a:latin typeface="Arial" pitchFamily="34" charset="0"/>
                <a:cs typeface="Arial" pitchFamily="34" charset="0"/>
              </a:rPr>
              <a:t>  </a:t>
            </a:r>
            <a:r>
              <a:rPr lang="en-US" sz="4400" dirty="0" err="1">
                <a:latin typeface="Arial" pitchFamily="34" charset="0"/>
                <a:cs typeface="Arial" pitchFamily="34" charset="0"/>
              </a:rPr>
              <a:t>sonni</a:t>
            </a:r>
            <a:r>
              <a:rPr lang="en-US" sz="4400" dirty="0">
                <a:latin typeface="Arial" pitchFamily="34" charset="0"/>
                <a:cs typeface="Arial" pitchFamily="34" charset="0"/>
              </a:rPr>
              <a:t>  </a:t>
            </a:r>
            <a:r>
              <a:rPr lang="en-US" sz="4400" dirty="0" err="1">
                <a:latin typeface="Arial" pitchFamily="34" charset="0"/>
                <a:cs typeface="Arial" pitchFamily="34" charset="0"/>
              </a:rPr>
              <a:t>uni</a:t>
            </a:r>
            <a:r>
              <a:rPr lang="en-US" sz="4400" dirty="0">
                <a:latin typeface="Arial" pitchFamily="34" charset="0"/>
                <a:cs typeface="Arial" pitchFamily="34" charset="0"/>
              </a:rPr>
              <a:t>   </a:t>
            </a:r>
            <a:r>
              <a:rPr lang="en-US" sz="4400" dirty="0" err="1">
                <a:latin typeface="Arial" pitchFamily="34" charset="0"/>
                <a:cs typeface="Arial" pitchFamily="34" charset="0"/>
              </a:rPr>
              <a:t>ifodalovchi</a:t>
            </a:r>
            <a:r>
              <a:rPr lang="en-US" sz="4400" dirty="0">
                <a:latin typeface="Arial" pitchFamily="34" charset="0"/>
                <a:cs typeface="Arial" pitchFamily="34" charset="0"/>
              </a:rPr>
              <a:t>  </a:t>
            </a:r>
            <a:r>
              <a:rPr lang="en-US" sz="4400" dirty="0" err="1">
                <a:latin typeface="Arial" pitchFamily="34" charset="0"/>
                <a:cs typeface="Arial" pitchFamily="34" charset="0"/>
              </a:rPr>
              <a:t>kasrga</a:t>
            </a:r>
            <a:r>
              <a:rPr lang="en-US" sz="4400" dirty="0">
                <a:latin typeface="Arial" pitchFamily="34" charset="0"/>
                <a:cs typeface="Arial" pitchFamily="34" charset="0"/>
              </a:rPr>
              <a:t>  </a:t>
            </a:r>
            <a:r>
              <a:rPr lang="en-US" sz="4400" dirty="0" err="1">
                <a:latin typeface="Arial" pitchFamily="34" charset="0"/>
                <a:cs typeface="Arial" pitchFamily="34" charset="0"/>
              </a:rPr>
              <a:t>bo‘lish</a:t>
            </a:r>
            <a:r>
              <a:rPr lang="en-US" sz="4400" dirty="0">
                <a:latin typeface="Arial" pitchFamily="34" charset="0"/>
                <a:cs typeface="Arial" pitchFamily="34" charset="0"/>
              </a:rPr>
              <a:t>  </a:t>
            </a:r>
            <a:r>
              <a:rPr lang="en-US" sz="4400" dirty="0" err="1">
                <a:latin typeface="Arial" pitchFamily="34" charset="0"/>
                <a:cs typeface="Arial" pitchFamily="34" charset="0"/>
              </a:rPr>
              <a:t>kerak</a:t>
            </a:r>
            <a:r>
              <a:rPr lang="en-US" sz="4400" dirty="0">
                <a:latin typeface="Arial" pitchFamily="34" charset="0"/>
                <a:cs typeface="Arial" pitchFamily="34" charset="0"/>
              </a:rPr>
              <a:t>.</a:t>
            </a:r>
            <a:endParaRPr lang="ru-RU" sz="44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828768" y="3314699"/>
            <a:ext cx="5286412" cy="22456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0" name="TextBox 9"/>
          <p:cNvSpPr txBox="1"/>
          <p:nvPr/>
        </p:nvSpPr>
        <p:spPr>
          <a:xfrm>
            <a:off x="4757726" y="6243657"/>
            <a:ext cx="621510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a, k, n – natural </a:t>
            </a:r>
            <a:r>
              <a:rPr lang="en-US" sz="4400" b="1" dirty="0" err="1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sonlar</a:t>
            </a:r>
            <a:endParaRPr lang="ru-RU" sz="4400" b="1" dirty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891645" y="239758"/>
            <a:ext cx="11081320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QISMGA  KO‘RA SONNING O‘ZINI TOPISH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908890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http://sc0001.atbasar.aqmoedu.kz/arc/attach/528/298901/matematicaperleclassi2scuolasecondariadi1deggrado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901130" y="2028814"/>
            <a:ext cx="3286806" cy="2786082"/>
          </a:xfrm>
          <a:prstGeom prst="rect">
            <a:avLst/>
          </a:prstGeom>
          <a:noFill/>
        </p:spPr>
      </p:pic>
      <p:pic>
        <p:nvPicPr>
          <p:cNvPr id="14" name="Picture 3"/>
          <p:cNvPicPr>
            <a:picLocks noChangeAspect="1" noChangeArrowheads="1"/>
          </p:cNvPicPr>
          <p:nvPr/>
        </p:nvPicPr>
        <p:blipFill>
          <a:blip r:embed="rId3"/>
          <a:srcRect l="55474" r="19708" b="5395"/>
          <a:stretch>
            <a:fillRect/>
          </a:stretch>
        </p:blipFill>
        <p:spPr bwMode="auto">
          <a:xfrm>
            <a:off x="6757990" y="4622465"/>
            <a:ext cx="2428892" cy="15001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5" name="Picture 3"/>
          <p:cNvPicPr>
            <a:picLocks noChangeAspect="1" noChangeArrowheads="1"/>
          </p:cNvPicPr>
          <p:nvPr/>
        </p:nvPicPr>
        <p:blipFill>
          <a:blip r:embed="rId3"/>
          <a:srcRect l="24623" r="45450" b="6596"/>
          <a:stretch>
            <a:fillRect/>
          </a:stretch>
        </p:blipFill>
        <p:spPr bwMode="auto">
          <a:xfrm>
            <a:off x="3686156" y="4622465"/>
            <a:ext cx="2928958" cy="1481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253" name="Text Box 133"/>
          <p:cNvSpPr txBox="1">
            <a:spLocks noChangeArrowheads="1"/>
          </p:cNvSpPr>
          <p:nvPr/>
        </p:nvSpPr>
        <p:spPr bwMode="auto">
          <a:xfrm>
            <a:off x="757198" y="242864"/>
            <a:ext cx="10715700" cy="9410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109033" tIns="54517" rIns="109033" bIns="54517"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altLang="ru-RU" sz="5400" b="1" dirty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MISOL</a:t>
            </a:r>
            <a:endParaRPr lang="ru-RU" altLang="ru-RU" sz="5400" b="1" dirty="0">
              <a:solidFill>
                <a:srgbClr val="FFFFFF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5" name="TextBox 64"/>
          <p:cNvSpPr txBox="1"/>
          <p:nvPr/>
        </p:nvSpPr>
        <p:spPr>
          <a:xfrm>
            <a:off x="1042950" y="1100121"/>
            <a:ext cx="10930014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5400" dirty="0">
                <a:latin typeface="Arial" pitchFamily="34" charset="0"/>
                <a:cs typeface="Arial" pitchFamily="34" charset="0"/>
              </a:rPr>
              <a:t>           </a:t>
            </a:r>
            <a:r>
              <a:rPr lang="en-US" sz="5400" dirty="0" err="1">
                <a:latin typeface="Arial" pitchFamily="34" charset="0"/>
                <a:cs typeface="Arial" pitchFamily="34" charset="0"/>
              </a:rPr>
              <a:t>qismi</a:t>
            </a:r>
            <a:r>
              <a:rPr lang="en-US" sz="5400" dirty="0">
                <a:latin typeface="Arial" pitchFamily="34" charset="0"/>
                <a:cs typeface="Arial" pitchFamily="34" charset="0"/>
              </a:rPr>
              <a:t>   119 </a:t>
            </a:r>
            <a:r>
              <a:rPr lang="en-US" sz="5400" dirty="0" err="1">
                <a:latin typeface="Arial" pitchFamily="34" charset="0"/>
                <a:cs typeface="Arial" pitchFamily="34" charset="0"/>
              </a:rPr>
              <a:t>ga</a:t>
            </a:r>
            <a:r>
              <a:rPr lang="en-US" sz="5400" dirty="0">
                <a:latin typeface="Arial" pitchFamily="34" charset="0"/>
                <a:cs typeface="Arial" pitchFamily="34" charset="0"/>
              </a:rPr>
              <a:t>  </a:t>
            </a:r>
            <a:r>
              <a:rPr lang="en-US" sz="5400" dirty="0" err="1">
                <a:latin typeface="Arial" pitchFamily="34" charset="0"/>
                <a:cs typeface="Arial" pitchFamily="34" charset="0"/>
              </a:rPr>
              <a:t>teng</a:t>
            </a:r>
            <a:r>
              <a:rPr lang="en-US" sz="5400" dirty="0">
                <a:latin typeface="Arial" pitchFamily="34" charset="0"/>
                <a:cs typeface="Arial" pitchFamily="34" charset="0"/>
              </a:rPr>
              <a:t>  </a:t>
            </a:r>
            <a:r>
              <a:rPr lang="en-US" sz="5400" dirty="0" err="1">
                <a:latin typeface="Arial" pitchFamily="34" charset="0"/>
                <a:cs typeface="Arial" pitchFamily="34" charset="0"/>
              </a:rPr>
              <a:t>bo‘lgan</a:t>
            </a:r>
            <a:r>
              <a:rPr lang="en-US" sz="5400" dirty="0">
                <a:latin typeface="Arial" pitchFamily="34" charset="0"/>
                <a:cs typeface="Arial" pitchFamily="34" charset="0"/>
              </a:rPr>
              <a:t>  </a:t>
            </a:r>
            <a:r>
              <a:rPr lang="en-US" sz="5400" dirty="0" err="1">
                <a:latin typeface="Arial" pitchFamily="34" charset="0"/>
                <a:cs typeface="Arial" pitchFamily="34" charset="0"/>
              </a:rPr>
              <a:t>sonni</a:t>
            </a:r>
            <a:r>
              <a:rPr lang="en-US" sz="5400" dirty="0">
                <a:latin typeface="Arial" pitchFamily="34" charset="0"/>
                <a:cs typeface="Arial" pitchFamily="34" charset="0"/>
              </a:rPr>
              <a:t>  toping.     </a:t>
            </a:r>
            <a:endParaRPr lang="ru-RU" sz="4400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69" name="Прямая соединительная линия 68"/>
          <p:cNvCxnSpPr/>
          <p:nvPr/>
        </p:nvCxnSpPr>
        <p:spPr>
          <a:xfrm>
            <a:off x="4543412" y="5122531"/>
            <a:ext cx="1000132" cy="571504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Прямая соединительная линия 69"/>
          <p:cNvCxnSpPr/>
          <p:nvPr/>
        </p:nvCxnSpPr>
        <p:spPr>
          <a:xfrm>
            <a:off x="6043610" y="5622597"/>
            <a:ext cx="571504" cy="35719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3" name="TextBox 72"/>
          <p:cNvSpPr txBox="1"/>
          <p:nvPr/>
        </p:nvSpPr>
        <p:spPr>
          <a:xfrm>
            <a:off x="4043346" y="4336714"/>
            <a:ext cx="928694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7030A0"/>
                </a:solidFill>
              </a:rPr>
              <a:t>17</a:t>
            </a:r>
            <a:endParaRPr lang="ru-RU" b="1" dirty="0">
              <a:solidFill>
                <a:srgbClr val="7030A0"/>
              </a:solidFill>
            </a:endParaRPr>
          </a:p>
        </p:txBody>
      </p:sp>
      <p:sp>
        <p:nvSpPr>
          <p:cNvPr id="74" name="TextBox 73"/>
          <p:cNvSpPr txBox="1"/>
          <p:nvPr/>
        </p:nvSpPr>
        <p:spPr>
          <a:xfrm>
            <a:off x="6615114" y="5836912"/>
            <a:ext cx="500066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7030A0"/>
                </a:solidFill>
              </a:rPr>
              <a:t>1</a:t>
            </a:r>
            <a:endParaRPr lang="ru-RU" b="1" dirty="0">
              <a:solidFill>
                <a:srgbClr val="7030A0"/>
              </a:solidFill>
            </a:endParaRPr>
          </a:p>
        </p:txBody>
      </p:sp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/>
          <a:srcRect l="80292" t="22525" b="18910"/>
          <a:stretch>
            <a:fillRect/>
          </a:stretch>
        </p:blipFill>
        <p:spPr bwMode="auto">
          <a:xfrm>
            <a:off x="9186882" y="4979655"/>
            <a:ext cx="1928826" cy="9286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6" name="Picture 3"/>
          <p:cNvPicPr>
            <a:picLocks noChangeAspect="1" noChangeArrowheads="1"/>
          </p:cNvPicPr>
          <p:nvPr/>
        </p:nvPicPr>
        <p:blipFill>
          <a:blip r:embed="rId3"/>
          <a:srcRect r="75474" b="7197"/>
          <a:stretch>
            <a:fillRect/>
          </a:stretch>
        </p:blipFill>
        <p:spPr bwMode="auto">
          <a:xfrm>
            <a:off x="1185826" y="4622465"/>
            <a:ext cx="2400320" cy="14716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2" name="TextBox 21"/>
          <p:cNvSpPr txBox="1"/>
          <p:nvPr/>
        </p:nvSpPr>
        <p:spPr>
          <a:xfrm>
            <a:off x="1328702" y="3600451"/>
            <a:ext cx="307183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 err="1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Yechish</a:t>
            </a:r>
            <a:r>
              <a:rPr lang="en-US" sz="4400" b="1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:</a:t>
            </a:r>
            <a:endParaRPr lang="ru-RU" sz="4400" b="1" dirty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257396" y="1242996"/>
            <a:ext cx="785818" cy="12526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37470859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3" grpId="0"/>
      <p:bldP spid="7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384576" y="343776"/>
            <a:ext cx="4405629" cy="738664"/>
          </a:xfrm>
        </p:spPr>
        <p:txBody>
          <a:bodyPr/>
          <a:lstStyle/>
          <a:p>
            <a:r>
              <a:rPr lang="en-US" sz="4800" dirty="0"/>
              <a:t>MASALA</a:t>
            </a:r>
            <a:endParaRPr lang="ru-RU" sz="4800" dirty="0"/>
          </a:p>
        </p:txBody>
      </p:sp>
      <p:sp>
        <p:nvSpPr>
          <p:cNvPr id="5" name="TextBox 4"/>
          <p:cNvSpPr txBox="1"/>
          <p:nvPr/>
        </p:nvSpPr>
        <p:spPr>
          <a:xfrm>
            <a:off x="1144216" y="1271664"/>
            <a:ext cx="1000666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err="1">
                <a:latin typeface="Arial" pitchFamily="34" charset="0"/>
                <a:cs typeface="Arial" pitchFamily="34" charset="0"/>
              </a:rPr>
              <a:t>Tenglamani</a:t>
            </a:r>
            <a:r>
              <a:rPr lang="en-US" sz="4800" dirty="0">
                <a:latin typeface="Arial" pitchFamily="34" charset="0"/>
                <a:cs typeface="Arial" pitchFamily="34" charset="0"/>
              </a:rPr>
              <a:t>  </a:t>
            </a:r>
            <a:r>
              <a:rPr lang="en-US" sz="4800" dirty="0" err="1">
                <a:latin typeface="Arial" pitchFamily="34" charset="0"/>
                <a:cs typeface="Arial" pitchFamily="34" charset="0"/>
              </a:rPr>
              <a:t>yeching</a:t>
            </a:r>
            <a:endParaRPr lang="ru-RU" sz="48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090237" y="2291886"/>
            <a:ext cx="6465845" cy="37717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9220" name="Picture 4" descr="https://i.pinimg.com/originals/11/2d/83/112d8363eddbc321c62ba7f1a8090f92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325825" y="1907015"/>
            <a:ext cx="3087975" cy="394275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2"/>
          </p:nvPr>
        </p:nvSpPr>
        <p:spPr>
          <a:xfrm>
            <a:off x="568152" y="360090"/>
            <a:ext cx="12754937" cy="615553"/>
          </a:xfrm>
        </p:spPr>
        <p:txBody>
          <a:bodyPr/>
          <a:lstStyle/>
          <a:p>
            <a:r>
              <a:rPr lang="en-US" sz="4000" b="1" dirty="0"/>
              <a:t>MUSTAQIL  BAJARISH  UCHUN  TOPSHIRIQLAR:</a:t>
            </a:r>
            <a:endParaRPr lang="ru-RU" sz="4000" b="1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3"/>
          </p:nvPr>
        </p:nvSpPr>
        <p:spPr>
          <a:xfrm>
            <a:off x="0" y="1512218"/>
            <a:ext cx="9836292" cy="3014223"/>
          </a:xfrm>
        </p:spPr>
        <p:txBody>
          <a:bodyPr/>
          <a:lstStyle/>
          <a:p>
            <a:pPr algn="ctr">
              <a:lnSpc>
                <a:spcPct val="150000"/>
              </a:lnSpc>
            </a:pPr>
            <a:r>
              <a:rPr lang="en-US" sz="4800" b="1" dirty="0">
                <a:solidFill>
                  <a:schemeClr val="tx1"/>
                </a:solidFill>
              </a:rPr>
              <a:t>  </a:t>
            </a:r>
            <a:r>
              <a:rPr lang="en-US" sz="4401" b="1" dirty="0" err="1">
                <a:solidFill>
                  <a:schemeClr val="tx1"/>
                </a:solidFill>
              </a:rPr>
              <a:t>Darslikdagi</a:t>
            </a:r>
            <a:r>
              <a:rPr lang="en-US" sz="4401" b="1" dirty="0">
                <a:solidFill>
                  <a:schemeClr val="tx1"/>
                </a:solidFill>
              </a:rPr>
              <a:t> 1190-, 1191- </a:t>
            </a:r>
            <a:r>
              <a:rPr lang="en-US" sz="4401" b="1" dirty="0" err="1">
                <a:solidFill>
                  <a:schemeClr val="tx1"/>
                </a:solidFill>
              </a:rPr>
              <a:t>masalalarni</a:t>
            </a:r>
            <a:r>
              <a:rPr lang="en-US" sz="4401" b="1" dirty="0">
                <a:solidFill>
                  <a:schemeClr val="tx1"/>
                </a:solidFill>
              </a:rPr>
              <a:t>  </a:t>
            </a:r>
            <a:r>
              <a:rPr lang="en-US" sz="4401" b="1" dirty="0" err="1">
                <a:solidFill>
                  <a:schemeClr val="tx1"/>
                </a:solidFill>
              </a:rPr>
              <a:t>yechish</a:t>
            </a:r>
            <a:r>
              <a:rPr lang="en-US" sz="4401" b="1" dirty="0">
                <a:solidFill>
                  <a:schemeClr val="tx1"/>
                </a:solidFill>
              </a:rPr>
              <a:t> </a:t>
            </a:r>
          </a:p>
          <a:p>
            <a:pPr algn="ctr">
              <a:lnSpc>
                <a:spcPct val="150000"/>
              </a:lnSpc>
            </a:pPr>
            <a:r>
              <a:rPr lang="en-US" sz="4401" b="1">
                <a:solidFill>
                  <a:schemeClr val="tx1"/>
                </a:solidFill>
              </a:rPr>
              <a:t>(228-sahifa).                                            </a:t>
            </a:r>
            <a:endParaRPr lang="ru-RU" sz="4800" b="1" dirty="0">
              <a:solidFill>
                <a:schemeClr val="tx1"/>
              </a:solidFill>
            </a:endParaRPr>
          </a:p>
        </p:txBody>
      </p:sp>
      <p:pic>
        <p:nvPicPr>
          <p:cNvPr id="6" name="Picture 4" descr="https://i.pinimg.com/736x/88/a1/62/88a162227e686039384b2d0ebd5264eb--software-testing-clipart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836292" y="1512218"/>
            <a:ext cx="2707007" cy="3099804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5289542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55" name="Rectangle 24"/>
          <p:cNvSpPr>
            <a:spLocks noChangeArrowheads="1"/>
          </p:cNvSpPr>
          <p:nvPr/>
        </p:nvSpPr>
        <p:spPr bwMode="auto">
          <a:xfrm>
            <a:off x="0" y="3379548"/>
            <a:ext cx="237325" cy="7652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17483" tIns="58742" rIns="117483" bIns="58742" anchor="ctr">
            <a:spAutoFit/>
          </a:bodyPr>
          <a:lstStyle/>
          <a:p>
            <a:endParaRPr lang="ru-RU" sz="4202"/>
          </a:p>
        </p:txBody>
      </p:sp>
      <p:sp>
        <p:nvSpPr>
          <p:cNvPr id="8" name="Прямоугольник 7"/>
          <p:cNvSpPr/>
          <p:nvPr/>
        </p:nvSpPr>
        <p:spPr>
          <a:xfrm>
            <a:off x="1504256" y="72462"/>
            <a:ext cx="10249517" cy="9878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5819" b="1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Kasrlar</a:t>
            </a:r>
            <a:r>
              <a:rPr lang="en-US" sz="5819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5819" b="1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qanday</a:t>
            </a:r>
            <a:r>
              <a:rPr lang="en-US" sz="5819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5819" b="1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bo‘linadi</a:t>
            </a:r>
            <a:r>
              <a:rPr lang="ru-RU" sz="5819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?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352128" y="1440210"/>
            <a:ext cx="12084973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781713" algn="just"/>
            <a:r>
              <a:rPr lang="en-US" sz="4400" dirty="0" err="1">
                <a:latin typeface="Arial" pitchFamily="34" charset="0"/>
                <a:cs typeface="Arial" pitchFamily="34" charset="0"/>
              </a:rPr>
              <a:t>Kasrni</a:t>
            </a:r>
            <a:r>
              <a:rPr lang="en-US" sz="4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400" dirty="0" err="1">
                <a:latin typeface="Arial" pitchFamily="34" charset="0"/>
                <a:cs typeface="Arial" pitchFamily="34" charset="0"/>
              </a:rPr>
              <a:t>kasrga</a:t>
            </a:r>
            <a:r>
              <a:rPr lang="en-US" sz="4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400" dirty="0" err="1">
                <a:latin typeface="Arial" pitchFamily="34" charset="0"/>
                <a:cs typeface="Arial" pitchFamily="34" charset="0"/>
              </a:rPr>
              <a:t>bo‘lish</a:t>
            </a:r>
            <a:r>
              <a:rPr lang="en-US" sz="4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400" dirty="0" err="1">
                <a:latin typeface="Arial" pitchFamily="34" charset="0"/>
                <a:cs typeface="Arial" pitchFamily="34" charset="0"/>
              </a:rPr>
              <a:t>uchun</a:t>
            </a:r>
            <a:r>
              <a:rPr lang="en-US" sz="4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400" dirty="0" err="1">
                <a:latin typeface="Arial" pitchFamily="34" charset="0"/>
                <a:cs typeface="Arial" pitchFamily="34" charset="0"/>
              </a:rPr>
              <a:t>bo‘linuvchini</a:t>
            </a:r>
            <a:r>
              <a:rPr lang="en-US" sz="4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400" dirty="0" err="1">
                <a:latin typeface="Arial" pitchFamily="34" charset="0"/>
                <a:cs typeface="Arial" pitchFamily="34" charset="0"/>
              </a:rPr>
              <a:t>bo‘luvchiga</a:t>
            </a:r>
            <a:r>
              <a:rPr lang="en-US" sz="4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400" dirty="0" err="1">
                <a:latin typeface="Arial" pitchFamily="34" charset="0"/>
                <a:cs typeface="Arial" pitchFamily="34" charset="0"/>
              </a:rPr>
              <a:t>teskari</a:t>
            </a:r>
            <a:r>
              <a:rPr lang="en-US" sz="4400" dirty="0">
                <a:latin typeface="Arial" pitchFamily="34" charset="0"/>
                <a:cs typeface="Arial" pitchFamily="34" charset="0"/>
              </a:rPr>
              <a:t>  </a:t>
            </a:r>
            <a:r>
              <a:rPr lang="en-US" sz="4400" dirty="0" err="1">
                <a:latin typeface="Arial" pitchFamily="34" charset="0"/>
                <a:cs typeface="Arial" pitchFamily="34" charset="0"/>
              </a:rPr>
              <a:t>bo‘lgan</a:t>
            </a:r>
            <a:r>
              <a:rPr lang="en-US" sz="4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400" dirty="0" err="1">
                <a:latin typeface="Arial" pitchFamily="34" charset="0"/>
                <a:cs typeface="Arial" pitchFamily="34" charset="0"/>
              </a:rPr>
              <a:t>kasrga</a:t>
            </a:r>
            <a:r>
              <a:rPr lang="en-US" sz="4400" dirty="0">
                <a:latin typeface="Arial" pitchFamily="34" charset="0"/>
                <a:cs typeface="Arial" pitchFamily="34" charset="0"/>
              </a:rPr>
              <a:t>  </a:t>
            </a:r>
            <a:r>
              <a:rPr lang="en-US" sz="4400" dirty="0" err="1">
                <a:latin typeface="Arial" pitchFamily="34" charset="0"/>
                <a:cs typeface="Arial" pitchFamily="34" charset="0"/>
              </a:rPr>
              <a:t>ko‘paytirish</a:t>
            </a:r>
            <a:r>
              <a:rPr lang="en-US" sz="4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400" dirty="0" err="1">
                <a:latin typeface="Arial" pitchFamily="34" charset="0"/>
                <a:cs typeface="Arial" pitchFamily="34" charset="0"/>
              </a:rPr>
              <a:t>kerak</a:t>
            </a:r>
            <a:endParaRPr lang="ru-RU" sz="44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628390" y="3677424"/>
            <a:ext cx="9267741" cy="26171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рямоугольник 11"/>
          <p:cNvSpPr/>
          <p:nvPr/>
        </p:nvSpPr>
        <p:spPr>
          <a:xfrm>
            <a:off x="1782339" y="288082"/>
            <a:ext cx="923692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8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O‘ZARO  TESKARI  SONLAR</a:t>
            </a:r>
            <a:endParaRPr lang="ru-RU" sz="40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775673" y="1467491"/>
            <a:ext cx="1223777" cy="1902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3" name="Picture 2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0788339" y="1490619"/>
            <a:ext cx="1242713" cy="18019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4" name="Picture 2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4854849" y="1519476"/>
            <a:ext cx="1315727" cy="17990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5" name="Picture 2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2699345" y="1490619"/>
            <a:ext cx="1278241" cy="1925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6" name="Picture 2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781672" y="1512218"/>
            <a:ext cx="1100507" cy="1983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7" name="TextBox 16"/>
          <p:cNvSpPr txBox="1"/>
          <p:nvPr/>
        </p:nvSpPr>
        <p:spPr>
          <a:xfrm>
            <a:off x="7170544" y="1582539"/>
            <a:ext cx="938125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0" b="1" dirty="0">
                <a:solidFill>
                  <a:schemeClr val="tx2"/>
                </a:solidFill>
              </a:rPr>
              <a:t>4</a:t>
            </a:r>
            <a:endParaRPr lang="ru-RU" sz="8000" b="1" dirty="0">
              <a:solidFill>
                <a:schemeClr val="tx2"/>
              </a:solidFill>
            </a:endParaRPr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7252489" y="3968774"/>
            <a:ext cx="975782" cy="1886511"/>
          </a:xfrm>
          <a:prstGeom prst="rect">
            <a:avLst/>
          </a:prstGeom>
          <a:noFill/>
          <a:ln w="9525">
            <a:solidFill>
              <a:srgbClr val="00A859"/>
            </a:solidFill>
            <a:miter lim="800000"/>
            <a:headEnd/>
            <a:tailEnd/>
          </a:ln>
          <a:effectLst>
            <a:glow rad="228600">
              <a:schemeClr val="accent4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 w="165100" prst="coolSlant"/>
          </a:sp3d>
        </p:spPr>
      </p:pic>
      <p:pic>
        <p:nvPicPr>
          <p:cNvPr id="20" name="Picture 3"/>
          <p:cNvPicPr>
            <a:picLocks noChangeAspect="1" noChangeArrowheads="1"/>
          </p:cNvPicPr>
          <p:nvPr/>
        </p:nvPicPr>
        <p:blipFill>
          <a:blip r:embed="rId10"/>
          <a:srcRect/>
          <a:stretch>
            <a:fillRect/>
          </a:stretch>
        </p:blipFill>
        <p:spPr bwMode="auto">
          <a:xfrm>
            <a:off x="9187772" y="3960490"/>
            <a:ext cx="1105886" cy="1894154"/>
          </a:xfrm>
          <a:prstGeom prst="rect">
            <a:avLst/>
          </a:prstGeom>
          <a:noFill/>
          <a:ln w="9525">
            <a:solidFill>
              <a:srgbClr val="00B050"/>
            </a:solidFill>
            <a:miter lim="800000"/>
            <a:headEnd/>
            <a:tailEnd/>
          </a:ln>
          <a:effectLst>
            <a:glow rad="228600">
              <a:schemeClr val="accent4">
                <a:satMod val="175000"/>
                <a:alpha val="40000"/>
              </a:schemeClr>
            </a:glow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 prst="coolSlant"/>
          </a:sp3d>
        </p:spPr>
      </p:pic>
      <p:pic>
        <p:nvPicPr>
          <p:cNvPr id="21" name="Picture 3"/>
          <p:cNvPicPr>
            <a:picLocks noChangeAspect="1" noChangeArrowheads="1"/>
          </p:cNvPicPr>
          <p:nvPr/>
        </p:nvPicPr>
        <p:blipFill>
          <a:blip r:embed="rId11"/>
          <a:srcRect/>
          <a:stretch>
            <a:fillRect/>
          </a:stretch>
        </p:blipFill>
        <p:spPr bwMode="auto">
          <a:xfrm>
            <a:off x="11260615" y="4006048"/>
            <a:ext cx="1040835" cy="1852126"/>
          </a:xfrm>
          <a:prstGeom prst="rect">
            <a:avLst/>
          </a:prstGeom>
          <a:noFill/>
          <a:ln w="9525">
            <a:solidFill>
              <a:srgbClr val="00A859"/>
            </a:solidFill>
            <a:miter lim="800000"/>
            <a:headEnd/>
            <a:tailEnd/>
          </a:ln>
          <a:effectLst>
            <a:glow rad="228600">
              <a:schemeClr val="accent4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 w="165100" prst="coolSlant"/>
          </a:sp3d>
        </p:spPr>
      </p:pic>
      <p:pic>
        <p:nvPicPr>
          <p:cNvPr id="22" name="Picture 3"/>
          <p:cNvPicPr>
            <a:picLocks noChangeAspect="1" noChangeArrowheads="1"/>
          </p:cNvPicPr>
          <p:nvPr/>
        </p:nvPicPr>
        <p:blipFill>
          <a:blip r:embed="rId12"/>
          <a:srcRect/>
          <a:stretch>
            <a:fillRect/>
          </a:stretch>
        </p:blipFill>
        <p:spPr bwMode="auto">
          <a:xfrm>
            <a:off x="4970572" y="3975233"/>
            <a:ext cx="1301043" cy="1951564"/>
          </a:xfrm>
          <a:prstGeom prst="rect">
            <a:avLst/>
          </a:prstGeom>
          <a:noFill/>
          <a:ln w="9525">
            <a:solidFill>
              <a:srgbClr val="00A859"/>
            </a:solidFill>
            <a:miter lim="800000"/>
            <a:headEnd/>
            <a:tailEnd/>
          </a:ln>
          <a:effectLst>
            <a:glow rad="228600">
              <a:schemeClr val="accent4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 w="165100" prst="coolSlant"/>
          </a:sp3d>
        </p:spPr>
      </p:pic>
      <p:pic>
        <p:nvPicPr>
          <p:cNvPr id="23" name="Picture 3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2829640" y="3997656"/>
            <a:ext cx="1147946" cy="1930879"/>
          </a:xfrm>
          <a:prstGeom prst="rect">
            <a:avLst/>
          </a:prstGeom>
          <a:noFill/>
          <a:ln w="9525">
            <a:solidFill>
              <a:srgbClr val="00A859"/>
            </a:solidFill>
            <a:miter lim="800000"/>
            <a:headEnd/>
            <a:tailEnd/>
          </a:ln>
          <a:effectLst>
            <a:glow rad="228600">
              <a:schemeClr val="accent4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 w="165100" prst="coolSlant"/>
          </a:sp3d>
        </p:spPr>
      </p:pic>
      <p:pic>
        <p:nvPicPr>
          <p:cNvPr id="24" name="Picture 3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754974" y="3975234"/>
            <a:ext cx="1144633" cy="1951563"/>
          </a:xfrm>
          <a:prstGeom prst="rect">
            <a:avLst/>
          </a:prstGeom>
          <a:noFill/>
          <a:ln w="9525">
            <a:solidFill>
              <a:srgbClr val="00A859"/>
            </a:solidFill>
            <a:miter lim="800000"/>
            <a:headEnd/>
            <a:tailEnd/>
          </a:ln>
          <a:effectLst>
            <a:glow rad="228600">
              <a:schemeClr val="accent4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 w="165100" prst="coolSlant"/>
          </a:sp3d>
        </p:spPr>
      </p:pic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861313" y="4244539"/>
            <a:ext cx="3309897" cy="20577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8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397467" y="4321513"/>
            <a:ext cx="3510034" cy="21860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12" name="Прямая соединительная линия 11"/>
          <p:cNvCxnSpPr/>
          <p:nvPr/>
        </p:nvCxnSpPr>
        <p:spPr>
          <a:xfrm rot="16200000" flipH="1">
            <a:off x="5092236" y="4244539"/>
            <a:ext cx="769743" cy="769743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 rot="16200000" flipH="1">
            <a:off x="5169211" y="5476129"/>
            <a:ext cx="769743" cy="769743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 rot="16200000" flipH="1">
            <a:off x="6554749" y="4321513"/>
            <a:ext cx="769743" cy="769743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/>
        </p:nvCxnSpPr>
        <p:spPr>
          <a:xfrm rot="16200000" flipH="1">
            <a:off x="6631723" y="5476128"/>
            <a:ext cx="692769" cy="692769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4399467" y="3628744"/>
            <a:ext cx="538820" cy="8882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172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endParaRPr lang="ru-RU" sz="5172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7401467" y="5937974"/>
            <a:ext cx="538820" cy="8882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172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endParaRPr lang="ru-RU" sz="5172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4553416" y="6091923"/>
            <a:ext cx="538820" cy="8882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172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ru-RU" sz="5172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7170544" y="3628744"/>
            <a:ext cx="538820" cy="8882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172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endParaRPr lang="ru-RU" sz="5172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4"/>
          <a:srcRect b="-4323"/>
          <a:stretch>
            <a:fillRect/>
          </a:stretch>
        </p:blipFill>
        <p:spPr bwMode="auto">
          <a:xfrm>
            <a:off x="7786339" y="1443155"/>
            <a:ext cx="1308564" cy="21552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8" name="Содержимое 17"/>
          <p:cNvSpPr>
            <a:spLocks noGrp="1"/>
          </p:cNvSpPr>
          <p:nvPr>
            <p:ph sz="half" idx="2"/>
          </p:nvPr>
        </p:nvSpPr>
        <p:spPr>
          <a:xfrm>
            <a:off x="3913679" y="199187"/>
            <a:ext cx="4050550" cy="895502"/>
          </a:xfrm>
        </p:spPr>
        <p:txBody>
          <a:bodyPr/>
          <a:lstStyle/>
          <a:p>
            <a:r>
              <a:rPr lang="en-US" sz="5819" b="1" dirty="0"/>
              <a:t>MISOLLAR</a:t>
            </a:r>
            <a:endParaRPr lang="ru-RU" sz="5819" b="1" dirty="0"/>
          </a:p>
        </p:txBody>
      </p:sp>
      <p:pic>
        <p:nvPicPr>
          <p:cNvPr id="3" name="Picture 3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9864646" y="4167565"/>
            <a:ext cx="1574840" cy="20783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4" name="Picture 2"/>
          <p:cNvPicPr>
            <a:picLocks noChangeAspect="1" noChangeArrowheads="1"/>
          </p:cNvPicPr>
          <p:nvPr/>
        </p:nvPicPr>
        <p:blipFill>
          <a:blip r:embed="rId6"/>
          <a:srcRect b="-18729"/>
          <a:stretch>
            <a:fillRect/>
          </a:stretch>
        </p:blipFill>
        <p:spPr bwMode="auto">
          <a:xfrm>
            <a:off x="5169211" y="1443156"/>
            <a:ext cx="2617128" cy="24529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5" name="Picture 2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2167212" y="1443155"/>
            <a:ext cx="2904501" cy="19808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6" name="Picture 3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8402133" y="4244539"/>
            <a:ext cx="1385538" cy="21450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9" name="TextBox 28"/>
          <p:cNvSpPr txBox="1"/>
          <p:nvPr/>
        </p:nvSpPr>
        <p:spPr>
          <a:xfrm>
            <a:off x="1012596" y="2135925"/>
            <a:ext cx="1000667" cy="9878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819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1)</a:t>
            </a:r>
            <a:endParaRPr lang="ru-RU" sz="5819" b="1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242852" y="4909014"/>
            <a:ext cx="1000667" cy="9878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819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2)</a:t>
            </a:r>
            <a:endParaRPr lang="ru-RU" sz="5819" b="1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1"/>
      <p:bldP spid="20" grpId="1"/>
      <p:bldP spid="21" grpId="1"/>
      <p:bldP spid="22" grpId="1"/>
      <p:bldP spid="3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4"/>
          <a:srcRect l="69799" b="6756"/>
          <a:stretch>
            <a:fillRect/>
          </a:stretch>
        </p:blipFill>
        <p:spPr bwMode="auto">
          <a:xfrm>
            <a:off x="6413335" y="1291220"/>
            <a:ext cx="3227370" cy="2450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" name="Picture 4"/>
          <p:cNvPicPr>
            <a:picLocks noChangeAspect="1" noChangeArrowheads="1"/>
          </p:cNvPicPr>
          <p:nvPr/>
        </p:nvPicPr>
        <p:blipFill>
          <a:blip r:embed="rId4"/>
          <a:srcRect r="77228" b="7416"/>
          <a:stretch>
            <a:fillRect/>
          </a:stretch>
        </p:blipFill>
        <p:spPr bwMode="auto">
          <a:xfrm>
            <a:off x="1132826" y="1417874"/>
            <a:ext cx="2567448" cy="25674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4" name="Прямоугольник 13"/>
          <p:cNvSpPr/>
          <p:nvPr/>
        </p:nvSpPr>
        <p:spPr>
          <a:xfrm>
            <a:off x="10682453" y="1872258"/>
            <a:ext cx="902923" cy="1556873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  <a:effectLst>
            <a:innerShdw blurRad="431800">
              <a:schemeClr val="bg1">
                <a:alpha val="67000"/>
              </a:schemeClr>
            </a:innerShdw>
            <a:softEdge rad="127000"/>
          </a:effectLst>
          <a:scene3d>
            <a:camera prst="orthographicFront"/>
            <a:lightRig rig="glow" dir="t">
              <a:rot lat="0" lon="0" rev="4800000"/>
            </a:lightRig>
          </a:scene3d>
          <a:sp3d extrusionH="165100" contourW="19050">
            <a:bevelT w="127000" h="63500" prst="convex"/>
            <a:extrusionClr>
              <a:schemeClr val="accent2">
                <a:lumMod val="60000"/>
                <a:lumOff val="40000"/>
              </a:schemeClr>
            </a:extrusionClr>
            <a:contourClr>
              <a:srgbClr val="C00000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0300" b="1" dirty="0">
                <a:ln w="1905"/>
                <a:solidFill>
                  <a:schemeClr val="tx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4</a:t>
            </a:r>
          </a:p>
        </p:txBody>
      </p:sp>
      <p:grpSp>
        <p:nvGrpSpPr>
          <p:cNvPr id="17" name="Группа 16"/>
          <p:cNvGrpSpPr/>
          <p:nvPr/>
        </p:nvGrpSpPr>
        <p:grpSpPr>
          <a:xfrm>
            <a:off x="4153910" y="2016274"/>
            <a:ext cx="1217677" cy="1725721"/>
            <a:chOff x="1511269" y="4243392"/>
            <a:chExt cx="1785950" cy="2286016"/>
          </a:xfrm>
        </p:grpSpPr>
        <p:sp>
          <p:nvSpPr>
            <p:cNvPr id="15" name="Прямоугольник 14"/>
            <p:cNvSpPr/>
            <p:nvPr/>
          </p:nvSpPr>
          <p:spPr>
            <a:xfrm>
              <a:off x="1511269" y="4243392"/>
              <a:ext cx="1785950" cy="2286016"/>
            </a:xfrm>
            <a:prstGeom prst="rect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  <a:effectLst>
              <a:innerShdw blurRad="431800">
                <a:schemeClr val="bg1">
                  <a:alpha val="67000"/>
                </a:schemeClr>
              </a:innerShdw>
              <a:softEdge rad="127000"/>
            </a:effectLst>
            <a:scene3d>
              <a:camera prst="orthographicFront"/>
              <a:lightRig rig="glow" dir="t">
                <a:rot lat="0" lon="0" rev="4800000"/>
              </a:lightRig>
            </a:scene3d>
            <a:sp3d extrusionH="165100" contourW="19050">
              <a:bevelT w="127000" h="63500" prst="convex"/>
              <a:extrusionClr>
                <a:schemeClr val="accent2">
                  <a:lumMod val="60000"/>
                  <a:lumOff val="40000"/>
                </a:schemeClr>
              </a:extrusionClr>
              <a:contourClr>
                <a:srgbClr val="C00000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12391" b="1" dirty="0">
                <a:ln w="1905"/>
                <a:solidFill>
                  <a:schemeClr val="tx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endParaRPr>
            </a:p>
          </p:txBody>
        </p:sp>
        <p:pic>
          <p:nvPicPr>
            <p:cNvPr id="16" name="Picture 10"/>
            <p:cNvPicPr>
              <a:picLocks noChangeAspect="1" noChangeArrowheads="1"/>
            </p:cNvPicPr>
            <p:nvPr/>
          </p:nvPicPr>
          <p:blipFill>
            <a:blip r:embed="rId5"/>
            <a:srcRect l="81259" b="5120"/>
            <a:stretch>
              <a:fillRect/>
            </a:stretch>
          </p:blipFill>
          <p:spPr bwMode="auto">
            <a:xfrm>
              <a:off x="1654145" y="4386268"/>
              <a:ext cx="1508844" cy="20816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</p:grpSp>
      <p:sp>
        <p:nvSpPr>
          <p:cNvPr id="5" name="Прямоугольник 4"/>
          <p:cNvSpPr/>
          <p:nvPr/>
        </p:nvSpPr>
        <p:spPr>
          <a:xfrm>
            <a:off x="4153910" y="216074"/>
            <a:ext cx="3877986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48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HISOBLANG</a:t>
            </a:r>
            <a:endParaRPr lang="ru-RU" sz="48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3" name="Picture 4"/>
          <p:cNvPicPr>
            <a:picLocks noChangeAspect="1" noChangeArrowheads="1"/>
          </p:cNvPicPr>
          <p:nvPr/>
        </p:nvPicPr>
        <p:blipFill>
          <a:blip r:embed="rId6"/>
          <a:srcRect r="71755" b="401"/>
          <a:stretch>
            <a:fillRect/>
          </a:stretch>
        </p:blipFill>
        <p:spPr bwMode="auto">
          <a:xfrm>
            <a:off x="3304456" y="4711198"/>
            <a:ext cx="2950356" cy="21384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pSp>
        <p:nvGrpSpPr>
          <p:cNvPr id="18" name="Группа 17"/>
          <p:cNvGrpSpPr/>
          <p:nvPr/>
        </p:nvGrpSpPr>
        <p:grpSpPr>
          <a:xfrm>
            <a:off x="7347820" y="4711198"/>
            <a:ext cx="1368152" cy="1980638"/>
            <a:chOff x="3368657" y="4457706"/>
            <a:chExt cx="1285884" cy="2000264"/>
          </a:xfrm>
        </p:grpSpPr>
        <p:sp>
          <p:nvSpPr>
            <p:cNvPr id="19" name="Прямоугольник 18"/>
            <p:cNvSpPr/>
            <p:nvPr/>
          </p:nvSpPr>
          <p:spPr>
            <a:xfrm>
              <a:off x="3368657" y="4457706"/>
              <a:ext cx="1285884" cy="2000264"/>
            </a:xfrm>
            <a:prstGeom prst="rect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  <a:effectLst>
              <a:innerShdw blurRad="431800">
                <a:schemeClr val="bg1">
                  <a:alpha val="67000"/>
                </a:schemeClr>
              </a:innerShdw>
              <a:softEdge rad="127000"/>
            </a:effectLst>
            <a:scene3d>
              <a:camera prst="orthographicFront"/>
              <a:lightRig rig="glow" dir="t">
                <a:rot lat="0" lon="0" rev="4800000"/>
              </a:lightRig>
            </a:scene3d>
            <a:sp3d extrusionH="165100" contourW="19050">
              <a:bevelT w="127000" h="63500" prst="convex"/>
              <a:extrusionClr>
                <a:schemeClr val="accent2">
                  <a:lumMod val="60000"/>
                  <a:lumOff val="40000"/>
                </a:schemeClr>
              </a:extrusionClr>
              <a:contourClr>
                <a:srgbClr val="C00000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12391" b="1" dirty="0">
                <a:ln w="1905"/>
                <a:solidFill>
                  <a:schemeClr val="tx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endParaRPr>
            </a:p>
          </p:txBody>
        </p:sp>
        <p:pic>
          <p:nvPicPr>
            <p:cNvPr id="20" name="Picture 13"/>
            <p:cNvPicPr>
              <a:picLocks noChangeAspect="1" noChangeArrowheads="1"/>
            </p:cNvPicPr>
            <p:nvPr/>
          </p:nvPicPr>
          <p:blipFill>
            <a:blip r:embed="rId5"/>
            <a:srcRect r="84515" b="-4117"/>
            <a:stretch>
              <a:fillRect/>
            </a:stretch>
          </p:blipFill>
          <p:spPr bwMode="auto">
            <a:xfrm>
              <a:off x="3582971" y="4600582"/>
              <a:ext cx="937501" cy="171768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</p:grp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4153910" y="216074"/>
            <a:ext cx="3877986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48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HISOBLANG</a:t>
            </a:r>
            <a:endParaRPr lang="ru-RU" sz="48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21" name="Picture 3"/>
          <p:cNvPicPr>
            <a:picLocks noChangeAspect="1" noChangeArrowheads="1"/>
          </p:cNvPicPr>
          <p:nvPr/>
        </p:nvPicPr>
        <p:blipFill>
          <a:blip r:embed="rId4"/>
          <a:srcRect l="37719" r="33706" b="-8435"/>
          <a:stretch>
            <a:fillRect/>
          </a:stretch>
        </p:blipFill>
        <p:spPr bwMode="auto">
          <a:xfrm>
            <a:off x="640160" y="1656234"/>
            <a:ext cx="2433389" cy="23360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pSp>
        <p:nvGrpSpPr>
          <p:cNvPr id="22" name="Группа 21"/>
          <p:cNvGrpSpPr/>
          <p:nvPr/>
        </p:nvGrpSpPr>
        <p:grpSpPr>
          <a:xfrm>
            <a:off x="3952528" y="1689388"/>
            <a:ext cx="1241539" cy="1944216"/>
            <a:chOff x="8440755" y="1100120"/>
            <a:chExt cx="1428760" cy="2071702"/>
          </a:xfrm>
        </p:grpSpPr>
        <p:sp>
          <p:nvSpPr>
            <p:cNvPr id="23" name="Прямоугольник 22"/>
            <p:cNvSpPr/>
            <p:nvPr/>
          </p:nvSpPr>
          <p:spPr>
            <a:xfrm>
              <a:off x="8440755" y="1100120"/>
              <a:ext cx="1428760" cy="2071702"/>
            </a:xfrm>
            <a:prstGeom prst="rect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  <a:effectLst>
              <a:innerShdw blurRad="431800">
                <a:schemeClr val="bg1">
                  <a:alpha val="67000"/>
                </a:schemeClr>
              </a:innerShdw>
              <a:softEdge rad="127000"/>
            </a:effectLst>
            <a:scene3d>
              <a:camera prst="orthographicFront"/>
              <a:lightRig rig="glow" dir="t">
                <a:rot lat="0" lon="0" rev="4800000"/>
              </a:lightRig>
            </a:scene3d>
            <a:sp3d extrusionH="165100" contourW="19050">
              <a:bevelT w="127000" h="63500" prst="convex"/>
              <a:extrusionClr>
                <a:schemeClr val="accent2">
                  <a:lumMod val="60000"/>
                  <a:lumOff val="40000"/>
                </a:schemeClr>
              </a:extrusionClr>
              <a:contourClr>
                <a:srgbClr val="C00000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12391" b="1" dirty="0">
                <a:ln w="1905"/>
                <a:solidFill>
                  <a:schemeClr val="tx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endParaRPr>
            </a:p>
          </p:txBody>
        </p:sp>
        <p:pic>
          <p:nvPicPr>
            <p:cNvPr id="24" name="Picture 12"/>
            <p:cNvPicPr>
              <a:picLocks noChangeAspect="1" noChangeArrowheads="1"/>
            </p:cNvPicPr>
            <p:nvPr/>
          </p:nvPicPr>
          <p:blipFill>
            <a:blip r:embed="rId5"/>
            <a:srcRect l="21642" r="61121" b="401"/>
            <a:stretch>
              <a:fillRect/>
            </a:stretch>
          </p:blipFill>
          <p:spPr bwMode="auto">
            <a:xfrm>
              <a:off x="8655069" y="1242996"/>
              <a:ext cx="1088858" cy="17859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</p:grpSp>
      <p:pic>
        <p:nvPicPr>
          <p:cNvPr id="25" name="Picture 4"/>
          <p:cNvPicPr>
            <a:picLocks noChangeAspect="1" noChangeArrowheads="1"/>
          </p:cNvPicPr>
          <p:nvPr/>
        </p:nvPicPr>
        <p:blipFill>
          <a:blip r:embed="rId6"/>
          <a:srcRect l="31530" r="39568" b="10977"/>
          <a:stretch>
            <a:fillRect/>
          </a:stretch>
        </p:blipFill>
        <p:spPr bwMode="auto">
          <a:xfrm>
            <a:off x="7048872" y="1357862"/>
            <a:ext cx="3003980" cy="22757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pSp>
        <p:nvGrpSpPr>
          <p:cNvPr id="26" name="Группа 25"/>
          <p:cNvGrpSpPr/>
          <p:nvPr/>
        </p:nvGrpSpPr>
        <p:grpSpPr>
          <a:xfrm>
            <a:off x="10865296" y="1564688"/>
            <a:ext cx="1330393" cy="2063206"/>
            <a:chOff x="1654145" y="1186511"/>
            <a:chExt cx="1485794" cy="2485377"/>
          </a:xfrm>
        </p:grpSpPr>
        <p:sp>
          <p:nvSpPr>
            <p:cNvPr id="27" name="Прямоугольник 26"/>
            <p:cNvSpPr/>
            <p:nvPr/>
          </p:nvSpPr>
          <p:spPr>
            <a:xfrm>
              <a:off x="1654145" y="1186511"/>
              <a:ext cx="1485794" cy="2485377"/>
            </a:xfrm>
            <a:prstGeom prst="rect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  <a:effectLst>
              <a:innerShdw blurRad="431800">
                <a:schemeClr val="bg1">
                  <a:alpha val="67000"/>
                </a:schemeClr>
              </a:innerShdw>
              <a:softEdge rad="127000"/>
            </a:effectLst>
            <a:scene3d>
              <a:camera prst="orthographicFront"/>
              <a:lightRig rig="glow" dir="t">
                <a:rot lat="0" lon="0" rev="4800000"/>
              </a:lightRig>
            </a:scene3d>
            <a:sp3d extrusionH="165100" contourW="19050">
              <a:bevelT w="127000" h="63500" prst="convex"/>
              <a:extrusionClr>
                <a:schemeClr val="accent2">
                  <a:lumMod val="60000"/>
                  <a:lumOff val="40000"/>
                </a:schemeClr>
              </a:extrusionClr>
              <a:contourClr>
                <a:srgbClr val="C00000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12391" b="1" dirty="0">
                <a:ln w="1905"/>
                <a:solidFill>
                  <a:schemeClr val="tx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endParaRPr>
            </a:p>
          </p:txBody>
        </p:sp>
        <p:pic>
          <p:nvPicPr>
            <p:cNvPr id="28" name="Picture 14"/>
            <p:cNvPicPr>
              <a:picLocks noChangeAspect="1" noChangeArrowheads="1"/>
            </p:cNvPicPr>
            <p:nvPr/>
          </p:nvPicPr>
          <p:blipFill>
            <a:blip r:embed="rId7"/>
            <a:srcRect t="11016" r="5555" b="8202"/>
            <a:stretch>
              <a:fillRect/>
            </a:stretch>
          </p:blipFill>
          <p:spPr bwMode="auto">
            <a:xfrm>
              <a:off x="1797021" y="1385872"/>
              <a:ext cx="1217693" cy="207170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</p:grpSp>
      <p:pic>
        <p:nvPicPr>
          <p:cNvPr id="29" name="Picture 2"/>
          <p:cNvPicPr>
            <a:picLocks noChangeAspect="1" noChangeArrowheads="1"/>
          </p:cNvPicPr>
          <p:nvPr/>
        </p:nvPicPr>
        <p:blipFill>
          <a:blip r:embed="rId8"/>
          <a:srcRect l="78221" t="9587" b="3571"/>
          <a:stretch>
            <a:fillRect/>
          </a:stretch>
        </p:blipFill>
        <p:spPr bwMode="auto">
          <a:xfrm>
            <a:off x="3390560" y="4514621"/>
            <a:ext cx="2702343" cy="22252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pSp>
        <p:nvGrpSpPr>
          <p:cNvPr id="30" name="Группа 29"/>
          <p:cNvGrpSpPr/>
          <p:nvPr/>
        </p:nvGrpSpPr>
        <p:grpSpPr>
          <a:xfrm>
            <a:off x="6472808" y="4650945"/>
            <a:ext cx="1400429" cy="1952641"/>
            <a:chOff x="8012127" y="4457706"/>
            <a:chExt cx="1714512" cy="2457442"/>
          </a:xfrm>
        </p:grpSpPr>
        <p:sp>
          <p:nvSpPr>
            <p:cNvPr id="31" name="Прямоугольник 30"/>
            <p:cNvSpPr/>
            <p:nvPr/>
          </p:nvSpPr>
          <p:spPr>
            <a:xfrm>
              <a:off x="8012127" y="4457706"/>
              <a:ext cx="1714512" cy="2457442"/>
            </a:xfrm>
            <a:prstGeom prst="rect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  <a:effectLst>
              <a:innerShdw blurRad="431800">
                <a:schemeClr val="bg1">
                  <a:alpha val="67000"/>
                </a:schemeClr>
              </a:innerShdw>
              <a:softEdge rad="127000"/>
            </a:effectLst>
            <a:scene3d>
              <a:camera prst="orthographicFront"/>
              <a:lightRig rig="glow" dir="t">
                <a:rot lat="0" lon="0" rev="4800000"/>
              </a:lightRig>
            </a:scene3d>
            <a:sp3d extrusionH="165100" contourW="19050">
              <a:bevelT w="127000" h="63500" prst="convex"/>
              <a:extrusionClr>
                <a:schemeClr val="accent2">
                  <a:lumMod val="60000"/>
                  <a:lumOff val="40000"/>
                </a:schemeClr>
              </a:extrusionClr>
              <a:contourClr>
                <a:srgbClr val="C00000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12391" b="1" dirty="0">
                <a:ln w="1905"/>
                <a:solidFill>
                  <a:schemeClr val="tx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endParaRPr>
            </a:p>
          </p:txBody>
        </p:sp>
        <p:pic>
          <p:nvPicPr>
            <p:cNvPr id="32" name="Picture 11"/>
            <p:cNvPicPr>
              <a:picLocks noChangeAspect="1" noChangeArrowheads="1"/>
            </p:cNvPicPr>
            <p:nvPr/>
          </p:nvPicPr>
          <p:blipFill>
            <a:blip r:embed="rId5"/>
            <a:srcRect l="41341" r="43885" b="-8635"/>
            <a:stretch>
              <a:fillRect/>
            </a:stretch>
          </p:blipFill>
          <p:spPr bwMode="auto">
            <a:xfrm>
              <a:off x="8297879" y="4600582"/>
              <a:ext cx="1143008" cy="221880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</p:grpSp>
    </p:spTree>
    <p:custDataLst>
      <p:tags r:id="rId1"/>
    </p:custDataLst>
    <p:extLst>
      <p:ext uri="{BB962C8B-B14F-4D97-AF65-F5344CB8AC3E}">
        <p14:creationId xmlns:p14="http://schemas.microsoft.com/office/powerpoint/2010/main" val="21541438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55" name="Rectangle 24"/>
          <p:cNvSpPr>
            <a:spLocks noChangeArrowheads="1"/>
          </p:cNvSpPr>
          <p:nvPr/>
        </p:nvSpPr>
        <p:spPr bwMode="auto">
          <a:xfrm>
            <a:off x="0" y="3379548"/>
            <a:ext cx="237325" cy="7652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17483" tIns="58742" rIns="117483" bIns="58742" anchor="ctr">
            <a:spAutoFit/>
          </a:bodyPr>
          <a:lstStyle/>
          <a:p>
            <a:endParaRPr lang="ru-RU" sz="4202"/>
          </a:p>
        </p:txBody>
      </p:sp>
      <p:sp>
        <p:nvSpPr>
          <p:cNvPr id="8" name="Прямоугольник 7"/>
          <p:cNvSpPr/>
          <p:nvPr/>
        </p:nvSpPr>
        <p:spPr>
          <a:xfrm>
            <a:off x="473775" y="1753066"/>
            <a:ext cx="11392204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781713" algn="just"/>
            <a:r>
              <a:rPr lang="en-US" sz="5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Aralash</a:t>
            </a:r>
            <a:r>
              <a:rPr lang="en-US" sz="5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5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sonlarni</a:t>
            </a:r>
            <a:r>
              <a:rPr lang="en-US" sz="5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5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avval</a:t>
            </a:r>
            <a:r>
              <a:rPr lang="en-US" sz="5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5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noto‘g‘ri</a:t>
            </a:r>
            <a:r>
              <a:rPr lang="en-US" sz="5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5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kasrga</a:t>
            </a:r>
            <a:r>
              <a:rPr lang="en-US" sz="5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n-US" sz="5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aylantirish</a:t>
            </a:r>
            <a:r>
              <a:rPr lang="en-US" sz="5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n-US" sz="5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va</a:t>
            </a:r>
            <a:r>
              <a:rPr lang="en-US" sz="5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5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faqat</a:t>
            </a:r>
            <a:r>
              <a:rPr lang="en-US" sz="5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5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shundan</a:t>
            </a:r>
            <a:r>
              <a:rPr lang="en-US" sz="5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n-US" sz="5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so‘ng</a:t>
            </a:r>
            <a:r>
              <a:rPr lang="en-US" sz="5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n-US" sz="5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bo‘lishni</a:t>
            </a:r>
            <a:r>
              <a:rPr lang="en-US" sz="5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n-US" sz="5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bajarish</a:t>
            </a:r>
            <a:r>
              <a:rPr lang="en-US" sz="5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n-US" sz="5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kerak</a:t>
            </a:r>
            <a:r>
              <a:rPr lang="en-US" sz="5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sz="54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73776" y="-6689"/>
            <a:ext cx="11183608" cy="9825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4400" b="1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Aralash</a:t>
            </a:r>
            <a:r>
              <a:rPr lang="en-US" sz="4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b="1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sonlar</a:t>
            </a:r>
            <a:r>
              <a:rPr lang="en-US" sz="4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b="1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qanday</a:t>
            </a:r>
            <a:r>
              <a:rPr lang="en-US" sz="4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b="1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bo‘linadi</a:t>
            </a:r>
            <a:r>
              <a:rPr lang="ru-RU" sz="4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?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2"/>
          <p:cNvPicPr>
            <a:picLocks noChangeAspect="1" noChangeArrowheads="1"/>
          </p:cNvPicPr>
          <p:nvPr/>
        </p:nvPicPr>
        <p:blipFill>
          <a:blip r:embed="rId4"/>
          <a:srcRect l="53799" r="23040" b="-9454"/>
          <a:stretch>
            <a:fillRect/>
          </a:stretch>
        </p:blipFill>
        <p:spPr bwMode="auto">
          <a:xfrm>
            <a:off x="8710031" y="1711970"/>
            <a:ext cx="2947353" cy="21690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155" name="Rectangle 24"/>
          <p:cNvSpPr>
            <a:spLocks noChangeArrowheads="1"/>
          </p:cNvSpPr>
          <p:nvPr/>
        </p:nvSpPr>
        <p:spPr bwMode="auto">
          <a:xfrm>
            <a:off x="1" y="3491108"/>
            <a:ext cx="211330" cy="6537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17483" tIns="58742" rIns="117483" bIns="58742" anchor="ctr">
            <a:spAutoFit/>
          </a:bodyPr>
          <a:lstStyle/>
          <a:p>
            <a:endParaRPr lang="ru-RU" sz="4202"/>
          </a:p>
        </p:txBody>
      </p:sp>
      <p:sp>
        <p:nvSpPr>
          <p:cNvPr id="77855" name="Line 31"/>
          <p:cNvSpPr>
            <a:spLocks noChangeShapeType="1"/>
          </p:cNvSpPr>
          <p:nvPr/>
        </p:nvSpPr>
        <p:spPr bwMode="auto">
          <a:xfrm>
            <a:off x="10183707" y="3066247"/>
            <a:ext cx="616888" cy="460273"/>
          </a:xfrm>
          <a:prstGeom prst="line">
            <a:avLst/>
          </a:prstGeom>
          <a:noFill/>
          <a:ln w="57150">
            <a:solidFill>
              <a:srgbClr val="0070C0"/>
            </a:solidFill>
            <a:round/>
            <a:headEnd/>
            <a:tailEnd/>
          </a:ln>
        </p:spPr>
        <p:txBody>
          <a:bodyPr lIns="117483" tIns="58742" rIns="117483" bIns="58742"/>
          <a:lstStyle/>
          <a:p>
            <a:endParaRPr lang="ru-RU" sz="4202"/>
          </a:p>
        </p:txBody>
      </p:sp>
      <p:sp>
        <p:nvSpPr>
          <p:cNvPr id="77856" name="Line 32"/>
          <p:cNvSpPr>
            <a:spLocks noChangeShapeType="1"/>
          </p:cNvSpPr>
          <p:nvPr/>
        </p:nvSpPr>
        <p:spPr bwMode="auto">
          <a:xfrm>
            <a:off x="8710031" y="1787859"/>
            <a:ext cx="891061" cy="591780"/>
          </a:xfrm>
          <a:prstGeom prst="line">
            <a:avLst/>
          </a:prstGeom>
          <a:noFill/>
          <a:ln w="57150">
            <a:solidFill>
              <a:srgbClr val="0070C0"/>
            </a:solidFill>
            <a:round/>
            <a:headEnd/>
            <a:tailEnd/>
          </a:ln>
        </p:spPr>
        <p:txBody>
          <a:bodyPr lIns="117483" tIns="58742" rIns="117483" bIns="58742"/>
          <a:lstStyle/>
          <a:p>
            <a:endParaRPr lang="ru-RU" sz="4202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4"/>
          <a:srcRect l="89492"/>
          <a:stretch>
            <a:fillRect/>
          </a:stretch>
        </p:blipFill>
        <p:spPr bwMode="auto">
          <a:xfrm>
            <a:off x="6169878" y="4383026"/>
            <a:ext cx="1337222" cy="19816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6" name="Picture 2"/>
          <p:cNvPicPr>
            <a:picLocks noChangeAspect="1" noChangeArrowheads="1"/>
          </p:cNvPicPr>
          <p:nvPr/>
        </p:nvPicPr>
        <p:blipFill>
          <a:blip r:embed="rId4"/>
          <a:srcRect l="71107" r="11118" b="-9915"/>
          <a:stretch>
            <a:fillRect/>
          </a:stretch>
        </p:blipFill>
        <p:spPr bwMode="auto">
          <a:xfrm>
            <a:off x="3793191" y="4482613"/>
            <a:ext cx="2261923" cy="21781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" name="Picture 2"/>
          <p:cNvPicPr>
            <a:picLocks noChangeAspect="1" noChangeArrowheads="1"/>
          </p:cNvPicPr>
          <p:nvPr/>
        </p:nvPicPr>
        <p:blipFill>
          <a:blip r:embed="rId4"/>
          <a:srcRect l="28412" r="47350" b="-8993"/>
          <a:stretch>
            <a:fillRect/>
          </a:stretch>
        </p:blipFill>
        <p:spPr bwMode="auto">
          <a:xfrm>
            <a:off x="4938287" y="1723400"/>
            <a:ext cx="3230182" cy="22619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1" name="Picture 2"/>
          <p:cNvPicPr>
            <a:picLocks noChangeAspect="1" noChangeArrowheads="1"/>
          </p:cNvPicPr>
          <p:nvPr/>
        </p:nvPicPr>
        <p:blipFill>
          <a:blip r:embed="rId4"/>
          <a:srcRect r="71121" b="-1614"/>
          <a:stretch>
            <a:fillRect/>
          </a:stretch>
        </p:blipFill>
        <p:spPr bwMode="auto">
          <a:xfrm>
            <a:off x="781672" y="1708489"/>
            <a:ext cx="3906956" cy="21406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2" name="TextBox 21"/>
          <p:cNvSpPr txBox="1"/>
          <p:nvPr/>
        </p:nvSpPr>
        <p:spPr>
          <a:xfrm>
            <a:off x="8248184" y="1343731"/>
            <a:ext cx="411258" cy="8882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172" b="1" dirty="0"/>
              <a:t>3</a:t>
            </a:r>
            <a:endParaRPr lang="ru-RU" sz="5172" b="1" dirty="0"/>
          </a:p>
        </p:txBody>
      </p:sp>
      <p:sp>
        <p:nvSpPr>
          <p:cNvPr id="23" name="TextBox 22"/>
          <p:cNvSpPr txBox="1"/>
          <p:nvPr/>
        </p:nvSpPr>
        <p:spPr>
          <a:xfrm>
            <a:off x="10942287" y="3296384"/>
            <a:ext cx="411258" cy="8882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172" b="1" dirty="0"/>
              <a:t>1</a:t>
            </a:r>
            <a:endParaRPr lang="ru-RU" sz="5172" b="1" dirty="0"/>
          </a:p>
        </p:txBody>
      </p:sp>
      <p:sp>
        <p:nvSpPr>
          <p:cNvPr id="19" name="Содержимое 17"/>
          <p:cNvSpPr txBox="1">
            <a:spLocks/>
          </p:cNvSpPr>
          <p:nvPr/>
        </p:nvSpPr>
        <p:spPr>
          <a:xfrm>
            <a:off x="4947807" y="162835"/>
            <a:ext cx="2771077" cy="89550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defTabSz="985266">
              <a:defRPr/>
            </a:pPr>
            <a:r>
              <a:rPr lang="en-US" sz="5819" b="1" kern="0" dirty="0">
                <a:solidFill>
                  <a:srgbClr val="FEFEFE"/>
                </a:solidFill>
                <a:latin typeface="Arial"/>
                <a:cs typeface="Arial"/>
              </a:rPr>
              <a:t>MISOL</a:t>
            </a:r>
            <a:endParaRPr lang="ru-RU" sz="5819" b="1" kern="0" dirty="0">
              <a:solidFill>
                <a:srgbClr val="FEFEFE"/>
              </a:solidFill>
              <a:latin typeface="Arial"/>
              <a:cs typeface="Arial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7855" grpId="0" animBg="1"/>
      <p:bldP spid="77856" grpId="0" animBg="1"/>
      <p:bldP spid="22" grpId="0"/>
      <p:bldP spid="2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4767569" y="253767"/>
            <a:ext cx="4392488" cy="738664"/>
          </a:xfrm>
        </p:spPr>
        <p:txBody>
          <a:bodyPr/>
          <a:lstStyle/>
          <a:p>
            <a:r>
              <a:rPr lang="en-US" sz="4800" dirty="0"/>
              <a:t>1192-masala</a:t>
            </a:r>
            <a:endParaRPr lang="ru-RU" sz="4800" dirty="0"/>
          </a:p>
        </p:txBody>
      </p:sp>
      <p:grpSp>
        <p:nvGrpSpPr>
          <p:cNvPr id="3" name="Group 31"/>
          <p:cNvGrpSpPr>
            <a:grpSpLocks/>
          </p:cNvGrpSpPr>
          <p:nvPr/>
        </p:nvGrpSpPr>
        <p:grpSpPr bwMode="auto">
          <a:xfrm>
            <a:off x="8390710" y="2802007"/>
            <a:ext cx="3384376" cy="1034661"/>
            <a:chOff x="1568" y="2907"/>
            <a:chExt cx="1176" cy="907"/>
          </a:xfrm>
        </p:grpSpPr>
        <p:sp>
          <p:nvSpPr>
            <p:cNvPr id="5137" name="WordArt 29"/>
            <p:cNvSpPr>
              <a:spLocks noChangeArrowheads="1" noChangeShapeType="1" noTextEdit="1"/>
            </p:cNvSpPr>
            <p:nvPr/>
          </p:nvSpPr>
          <p:spPr bwMode="auto">
            <a:xfrm>
              <a:off x="1568" y="2907"/>
              <a:ext cx="1176" cy="907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4633" kern="10" dirty="0">
                  <a:ln w="19050">
                    <a:solidFill>
                      <a:schemeClr val="hlink"/>
                    </a:solidFill>
                    <a:round/>
                    <a:headEnd/>
                    <a:tailEnd/>
                  </a:ln>
                  <a:solidFill>
                    <a:schemeClr val="accent1"/>
                  </a:solidFill>
                  <a:effectLst>
                    <a:outerShdw dist="35921" dir="2700000" algn="ctr" rotWithShape="0">
                      <a:srgbClr val="990000"/>
                    </a:outerShdw>
                  </a:effectLst>
                  <a:latin typeface="Impact"/>
                </a:rPr>
                <a:t>S=a b</a:t>
              </a:r>
              <a:endParaRPr lang="ru-RU" sz="4633" kern="10" dirty="0">
                <a:ln w="19050">
                  <a:solidFill>
                    <a:schemeClr val="hlink"/>
                  </a:solidFill>
                  <a:round/>
                  <a:headEnd/>
                  <a:tailEnd/>
                </a:ln>
                <a:solidFill>
                  <a:schemeClr val="accent1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endParaRPr>
            </a:p>
          </p:txBody>
        </p:sp>
        <p:sp>
          <p:nvSpPr>
            <p:cNvPr id="5138" name="WordArt 30"/>
            <p:cNvSpPr>
              <a:spLocks noChangeArrowheads="1" noChangeShapeType="1" noTextEdit="1"/>
            </p:cNvSpPr>
            <p:nvPr/>
          </p:nvSpPr>
          <p:spPr bwMode="auto">
            <a:xfrm>
              <a:off x="2391" y="3338"/>
              <a:ext cx="45" cy="90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ru-RU" sz="4633" kern="10" dirty="0">
                  <a:ln w="19050">
                    <a:solidFill>
                      <a:schemeClr val="hlink"/>
                    </a:solidFill>
                    <a:round/>
                    <a:headEnd/>
                    <a:tailEnd/>
                  </a:ln>
                  <a:solidFill>
                    <a:schemeClr val="accent1"/>
                  </a:solidFill>
                  <a:effectLst>
                    <a:outerShdw dist="35921" dir="2700000" algn="ctr" rotWithShape="0">
                      <a:srgbClr val="990000"/>
                    </a:outerShdw>
                  </a:effectLst>
                  <a:latin typeface="Impact"/>
                </a:rPr>
                <a:t>.</a:t>
              </a:r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Содержимое 11"/>
              <p:cNvSpPr>
                <a:spLocks noGrp="1"/>
              </p:cNvSpPr>
              <p:nvPr>
                <p:ph sz="half" idx="3"/>
              </p:nvPr>
            </p:nvSpPr>
            <p:spPr>
              <a:xfrm>
                <a:off x="424136" y="1272943"/>
                <a:ext cx="12025336" cy="1412887"/>
              </a:xfrm>
            </p:spPr>
            <p:txBody>
              <a:bodyPr/>
              <a:lstStyle/>
              <a:p>
                <a:pPr algn="just"/>
                <a:r>
                  <a:rPr lang="en-US" sz="3800" dirty="0"/>
                  <a:t>  </a:t>
                </a:r>
                <a:r>
                  <a:rPr lang="en-US" sz="3800" dirty="0" err="1">
                    <a:solidFill>
                      <a:schemeClr val="tx1"/>
                    </a:solidFill>
                  </a:rPr>
                  <a:t>To‘g‘ri</a:t>
                </a:r>
                <a:r>
                  <a:rPr lang="en-US" sz="3800" dirty="0">
                    <a:solidFill>
                      <a:schemeClr val="tx1"/>
                    </a:solidFill>
                  </a:rPr>
                  <a:t> </a:t>
                </a:r>
                <a:r>
                  <a:rPr lang="en-US" sz="3800" dirty="0" err="1">
                    <a:solidFill>
                      <a:schemeClr val="tx1"/>
                    </a:solidFill>
                  </a:rPr>
                  <a:t>to‘rtburchakning</a:t>
                </a:r>
                <a:r>
                  <a:rPr lang="en-US" sz="3800" dirty="0">
                    <a:solidFill>
                      <a:schemeClr val="tx1"/>
                    </a:solidFill>
                  </a:rPr>
                  <a:t> </a:t>
                </a:r>
                <a:r>
                  <a:rPr lang="en-US" sz="3800" dirty="0" err="1">
                    <a:solidFill>
                      <a:schemeClr val="tx1"/>
                    </a:solidFill>
                  </a:rPr>
                  <a:t>yuzi</a:t>
                </a:r>
                <a14:m>
                  <m:oMath xmlns:m="http://schemas.openxmlformats.org/officeDocument/2006/math">
                    <m:r>
                      <a:rPr lang="en-US" sz="3800" b="0" i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ru-RU" sz="3800" b="0" i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20</m:t>
                    </m:r>
                    <m:f>
                      <m:fPr>
                        <m:ctrlPr>
                          <a:rPr lang="ru-RU" sz="38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3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4</m:t>
                        </m:r>
                      </m:num>
                      <m:den>
                        <m:r>
                          <a:rPr lang="ru-RU" sz="3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5</m:t>
                        </m:r>
                      </m:den>
                    </m:f>
                  </m:oMath>
                </a14:m>
                <a:r>
                  <a:rPr lang="en-US" sz="3800" dirty="0">
                    <a:solidFill>
                      <a:schemeClr val="tx1"/>
                    </a:solidFill>
                  </a:rPr>
                  <a:t> m², </a:t>
                </a:r>
                <a:r>
                  <a:rPr lang="en-US" sz="3800" dirty="0" err="1">
                    <a:solidFill>
                      <a:schemeClr val="tx1"/>
                    </a:solidFill>
                  </a:rPr>
                  <a:t>asosi</a:t>
                </a:r>
                <a:r>
                  <a:rPr lang="en-US" sz="3800" dirty="0">
                    <a:solidFill>
                      <a:schemeClr val="tx1"/>
                    </a:solidFill>
                  </a:rPr>
                  <a:t> </a:t>
                </a:r>
                <a:r>
                  <a:rPr lang="en-US" sz="3800" dirty="0" err="1">
                    <a:solidFill>
                      <a:schemeClr val="tx1"/>
                    </a:solidFill>
                  </a:rPr>
                  <a:t>esa</a:t>
                </a:r>
                <a:r>
                  <a:rPr lang="ru-RU" sz="3800" dirty="0">
                    <a:solidFill>
                      <a:schemeClr val="tx1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ru-RU" sz="3800" b="0" i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6</m:t>
                    </m:r>
                    <m:f>
                      <m:fPr>
                        <m:ctrlPr>
                          <a:rPr lang="ru-RU" sz="38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3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ru-RU" sz="3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en-US" sz="3800" dirty="0">
                    <a:solidFill>
                      <a:schemeClr val="tx1"/>
                    </a:solidFill>
                  </a:rPr>
                  <a:t> m </a:t>
                </a:r>
                <a:r>
                  <a:rPr lang="en-US" sz="3800" dirty="0" err="1">
                    <a:solidFill>
                      <a:schemeClr val="tx1"/>
                    </a:solidFill>
                  </a:rPr>
                  <a:t>ga</a:t>
                </a:r>
                <a:r>
                  <a:rPr lang="en-US" sz="3800" dirty="0">
                    <a:solidFill>
                      <a:schemeClr val="tx1"/>
                    </a:solidFill>
                  </a:rPr>
                  <a:t> </a:t>
                </a:r>
                <a:r>
                  <a:rPr lang="en-US" sz="3800" dirty="0" err="1">
                    <a:solidFill>
                      <a:schemeClr val="tx1"/>
                    </a:solidFill>
                  </a:rPr>
                  <a:t>teng</a:t>
                </a:r>
                <a:r>
                  <a:rPr lang="en-US" sz="3800" dirty="0">
                    <a:solidFill>
                      <a:schemeClr val="tx1"/>
                    </a:solidFill>
                  </a:rPr>
                  <a:t>. Shu </a:t>
                </a:r>
                <a:r>
                  <a:rPr lang="en-US" sz="3800" dirty="0" err="1">
                    <a:solidFill>
                      <a:schemeClr val="tx1"/>
                    </a:solidFill>
                  </a:rPr>
                  <a:t>to‘g‘ri</a:t>
                </a:r>
                <a:r>
                  <a:rPr lang="en-US" sz="3800" dirty="0">
                    <a:solidFill>
                      <a:schemeClr val="tx1"/>
                    </a:solidFill>
                  </a:rPr>
                  <a:t> </a:t>
                </a:r>
                <a:r>
                  <a:rPr lang="en-US" sz="3800" dirty="0" err="1">
                    <a:solidFill>
                      <a:schemeClr val="tx1"/>
                    </a:solidFill>
                  </a:rPr>
                  <a:t>to‘rtburchakning</a:t>
                </a:r>
                <a:r>
                  <a:rPr lang="en-US" sz="3800" dirty="0">
                    <a:solidFill>
                      <a:schemeClr val="tx1"/>
                    </a:solidFill>
                  </a:rPr>
                  <a:t> </a:t>
                </a:r>
                <a:r>
                  <a:rPr lang="en-US" sz="3800" dirty="0" err="1">
                    <a:solidFill>
                      <a:schemeClr val="tx1"/>
                    </a:solidFill>
                  </a:rPr>
                  <a:t>balandligini</a:t>
                </a:r>
                <a:r>
                  <a:rPr lang="en-US" sz="3800" dirty="0">
                    <a:solidFill>
                      <a:schemeClr val="tx1"/>
                    </a:solidFill>
                  </a:rPr>
                  <a:t> toping.</a:t>
                </a:r>
                <a:endParaRPr lang="ru-RU" sz="38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2" name="Содержимое 1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3"/>
              </p:nvPr>
            </p:nvSpPr>
            <p:spPr>
              <a:xfrm>
                <a:off x="424136" y="1272943"/>
                <a:ext cx="12025336" cy="1412887"/>
              </a:xfrm>
              <a:blipFill>
                <a:blip r:embed="rId3"/>
                <a:stretch>
                  <a:fillRect l="-2434" t="-3017" r="-2485" b="-1982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" name="Прямоугольник 14"/>
          <p:cNvSpPr/>
          <p:nvPr/>
        </p:nvSpPr>
        <p:spPr>
          <a:xfrm>
            <a:off x="612066" y="2862032"/>
            <a:ext cx="3069049" cy="1484865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4202"/>
          </a:p>
        </p:txBody>
      </p:sp>
      <p:sp>
        <p:nvSpPr>
          <p:cNvPr id="16" name="TextBox 15"/>
          <p:cNvSpPr txBox="1"/>
          <p:nvPr/>
        </p:nvSpPr>
        <p:spPr>
          <a:xfrm>
            <a:off x="2037392" y="3466767"/>
            <a:ext cx="615795" cy="1087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465" b="1" dirty="0">
                <a:solidFill>
                  <a:schemeClr val="accent1">
                    <a:lumMod val="75000"/>
                  </a:schemeClr>
                </a:solidFill>
              </a:rPr>
              <a:t>a</a:t>
            </a:r>
            <a:endParaRPr lang="ru-RU" sz="6465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620779" y="2923157"/>
            <a:ext cx="615795" cy="1087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465" b="1" dirty="0">
                <a:solidFill>
                  <a:schemeClr val="accent1">
                    <a:lumMod val="75000"/>
                  </a:schemeClr>
                </a:solidFill>
              </a:rPr>
              <a:t>b</a:t>
            </a:r>
            <a:endParaRPr lang="ru-RU" sz="6465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357942" y="4518857"/>
            <a:ext cx="2293192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b="1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r>
              <a:rPr lang="en-US" sz="40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40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Прямоугольник 3"/>
              <p:cNvSpPr/>
              <p:nvPr/>
            </p:nvSpPr>
            <p:spPr>
              <a:xfrm>
                <a:off x="2656384" y="4358825"/>
                <a:ext cx="8614859" cy="127265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4800" dirty="0">
                    <a:latin typeface="Arial" panose="020B0604020202020204" pitchFamily="34" charset="0"/>
                    <a:cs typeface="Arial" panose="020B0604020202020204" pitchFamily="34" charset="0"/>
                  </a:rPr>
                  <a:t>a = S : b = </a:t>
                </a:r>
                <a14:m>
                  <m:oMath xmlns:m="http://schemas.openxmlformats.org/officeDocument/2006/math">
                    <m:r>
                      <a:rPr lang="ru-RU" sz="4800">
                        <a:latin typeface="Cambria Math" panose="02040503050406030204" pitchFamily="18" charset="0"/>
                      </a:rPr>
                      <m:t>20</m:t>
                    </m:r>
                    <m:f>
                      <m:fPr>
                        <m:ctrlPr>
                          <a:rPr lang="ru-RU" sz="48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4800" i="1">
                            <a:latin typeface="Cambria Math" panose="02040503050406030204" pitchFamily="18" charset="0"/>
                          </a:rPr>
                          <m:t>4</m:t>
                        </m:r>
                      </m:num>
                      <m:den>
                        <m:r>
                          <a:rPr lang="ru-RU" sz="4800" i="1">
                            <a:latin typeface="Cambria Math" panose="02040503050406030204" pitchFamily="18" charset="0"/>
                          </a:rPr>
                          <m:t>5</m:t>
                        </m:r>
                      </m:den>
                    </m:f>
                  </m:oMath>
                </a14:m>
                <a:r>
                  <a:rPr lang="en-US" sz="4800" dirty="0">
                    <a:latin typeface="Arial" panose="020B0604020202020204" pitchFamily="34" charset="0"/>
                    <a:cs typeface="Arial" panose="020B0604020202020204" pitchFamily="34" charset="0"/>
                  </a:rPr>
                  <a:t> :</a:t>
                </a:r>
                <a14:m>
                  <m:oMath xmlns:m="http://schemas.openxmlformats.org/officeDocument/2006/math">
                    <m:r>
                      <a:rPr lang="en-US" sz="4800" b="0" i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ru-RU" sz="4800">
                        <a:latin typeface="Cambria Math" panose="02040503050406030204" pitchFamily="18" charset="0"/>
                      </a:rPr>
                      <m:t>6</m:t>
                    </m:r>
                    <m:f>
                      <m:fPr>
                        <m:ctrlPr>
                          <a:rPr lang="ru-RU" sz="48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4800" i="1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ru-RU" sz="4800" i="1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en-US" sz="4800" dirty="0">
                    <a:latin typeface="Arial" panose="020B0604020202020204" pitchFamily="34" charset="0"/>
                    <a:cs typeface="Arial" panose="020B0604020202020204" pitchFamily="34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5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5400" b="0" i="1" smtClean="0">
                            <a:latin typeface="Cambria Math" panose="02040503050406030204" pitchFamily="18" charset="0"/>
                          </a:rPr>
                          <m:t>10</m:t>
                        </m:r>
                        <m:r>
                          <a:rPr lang="ru-RU" sz="5400" i="1">
                            <a:latin typeface="Cambria Math" panose="02040503050406030204" pitchFamily="18" charset="0"/>
                          </a:rPr>
                          <m:t>4</m:t>
                        </m:r>
                      </m:num>
                      <m:den>
                        <m:r>
                          <a:rPr lang="ru-RU" sz="5400" i="1">
                            <a:latin typeface="Cambria Math" panose="02040503050406030204" pitchFamily="18" charset="0"/>
                          </a:rPr>
                          <m:t>5</m:t>
                        </m:r>
                      </m:den>
                    </m:f>
                  </m:oMath>
                </a14:m>
                <a:r>
                  <a:rPr lang="en-US" sz="4800" dirty="0">
                    <a:latin typeface="Arial" panose="020B0604020202020204" pitchFamily="34" charset="0"/>
                    <a:cs typeface="Arial" panose="020B0604020202020204" pitchFamily="34" charset="0"/>
                  </a:rPr>
                  <a:t> :</a:t>
                </a:r>
                <a14:m>
                  <m:oMath xmlns:m="http://schemas.openxmlformats.org/officeDocument/2006/math">
                    <m:r>
                      <a:rPr lang="en-US" sz="5400">
                        <a:latin typeface="Cambria Math" panose="02040503050406030204" pitchFamily="18" charset="0"/>
                      </a:rPr>
                      <m:t> </m:t>
                    </m:r>
                    <m:f>
                      <m:fPr>
                        <m:ctrlPr>
                          <a:rPr lang="ru-RU" sz="5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5400" i="1">
                            <a:latin typeface="Cambria Math" panose="02040503050406030204" pitchFamily="18" charset="0"/>
                          </a:rPr>
                          <m:t>1</m:t>
                        </m:r>
                        <m:r>
                          <a:rPr lang="en-US" sz="54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num>
                      <m:den>
                        <m:r>
                          <a:rPr lang="ru-RU" sz="5400" i="1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en-US" sz="4800" dirty="0">
                    <a:latin typeface="Arial" panose="020B0604020202020204" pitchFamily="34" charset="0"/>
                    <a:cs typeface="Arial" panose="020B0604020202020204" pitchFamily="34" charset="0"/>
                  </a:rPr>
                  <a:t> =</a:t>
                </a:r>
                <a:endParaRPr lang="ru-RU" sz="48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4" name="Прямоугольник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56384" y="4358825"/>
                <a:ext cx="8614859" cy="1272656"/>
              </a:xfrm>
              <a:prstGeom prst="rect">
                <a:avLst/>
              </a:prstGeom>
              <a:blipFill rotWithShape="0">
                <a:blip r:embed="rId4"/>
                <a:stretch>
                  <a:fillRect l="-3255" r="-2194" b="-717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Прямоугольник 4"/>
              <p:cNvSpPr/>
              <p:nvPr/>
            </p:nvSpPr>
            <p:spPr>
              <a:xfrm>
                <a:off x="992146" y="5487587"/>
                <a:ext cx="2839239" cy="127265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5400" dirty="0"/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5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5400" i="1">
                            <a:latin typeface="Cambria Math" panose="02040503050406030204" pitchFamily="18" charset="0"/>
                          </a:rPr>
                          <m:t>10</m:t>
                        </m:r>
                        <m:r>
                          <a:rPr lang="ru-RU" sz="5400" i="1">
                            <a:latin typeface="Cambria Math" panose="02040503050406030204" pitchFamily="18" charset="0"/>
                          </a:rPr>
                          <m:t>4</m:t>
                        </m:r>
                      </m:num>
                      <m:den>
                        <m:r>
                          <a:rPr lang="ru-RU" sz="5400" i="1">
                            <a:latin typeface="Cambria Math" panose="02040503050406030204" pitchFamily="18" charset="0"/>
                          </a:rPr>
                          <m:t>5</m:t>
                        </m:r>
                      </m:den>
                    </m:f>
                  </m:oMath>
                </a14:m>
                <a:r>
                  <a:rPr lang="en-US" sz="5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54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r>
                      <a:rPr lang="en-US" sz="5400">
                        <a:latin typeface="Cambria Math" panose="02040503050406030204" pitchFamily="18" charset="0"/>
                      </a:rPr>
                      <m:t> </m:t>
                    </m:r>
                    <m:f>
                      <m:fPr>
                        <m:ctrlPr>
                          <a:rPr lang="ru-RU" sz="5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5400" i="1">
                            <a:latin typeface="Cambria Math" panose="02040503050406030204" pitchFamily="18" charset="0"/>
                          </a:rPr>
                          <m:t>2</m:t>
                        </m:r>
                      </m:num>
                      <m:den>
                        <m:r>
                          <a:rPr lang="en-US" sz="5400" i="1">
                            <a:latin typeface="Cambria Math" panose="02040503050406030204" pitchFamily="18" charset="0"/>
                          </a:rPr>
                          <m:t>13</m:t>
                        </m:r>
                      </m:den>
                    </m:f>
                  </m:oMath>
                </a14:m>
                <a:endParaRPr lang="ru-RU" sz="4800" dirty="0"/>
              </a:p>
            </p:txBody>
          </p:sp>
        </mc:Choice>
        <mc:Fallback xmlns="">
          <p:sp>
            <p:nvSpPr>
              <p:cNvPr id="5" name="Прямоугольник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92146" y="5487587"/>
                <a:ext cx="2839239" cy="1272656"/>
              </a:xfrm>
              <a:prstGeom prst="rect">
                <a:avLst/>
              </a:prstGeom>
              <a:blipFill rotWithShape="0">
                <a:blip r:embed="rId5"/>
                <a:stretch>
                  <a:fillRect l="-11588" b="-1483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7" name="Line 31"/>
          <p:cNvSpPr>
            <a:spLocks noChangeShapeType="1"/>
          </p:cNvSpPr>
          <p:nvPr/>
        </p:nvSpPr>
        <p:spPr bwMode="auto">
          <a:xfrm>
            <a:off x="3173842" y="6277530"/>
            <a:ext cx="562662" cy="460273"/>
          </a:xfrm>
          <a:prstGeom prst="line">
            <a:avLst/>
          </a:prstGeom>
          <a:noFill/>
          <a:ln w="57150">
            <a:solidFill>
              <a:srgbClr val="0070C0"/>
            </a:solidFill>
            <a:round/>
            <a:headEnd/>
            <a:tailEnd/>
          </a:ln>
        </p:spPr>
        <p:txBody>
          <a:bodyPr lIns="117483" tIns="58742" rIns="117483" bIns="58742"/>
          <a:lstStyle/>
          <a:p>
            <a:endParaRPr lang="ru-RU" sz="4000"/>
          </a:p>
        </p:txBody>
      </p:sp>
      <p:sp>
        <p:nvSpPr>
          <p:cNvPr id="19" name="Line 32"/>
          <p:cNvSpPr>
            <a:spLocks noChangeShapeType="1"/>
          </p:cNvSpPr>
          <p:nvPr/>
        </p:nvSpPr>
        <p:spPr bwMode="auto">
          <a:xfrm>
            <a:off x="1708482" y="5588347"/>
            <a:ext cx="665813" cy="381544"/>
          </a:xfrm>
          <a:prstGeom prst="line">
            <a:avLst/>
          </a:prstGeom>
          <a:noFill/>
          <a:ln w="57150">
            <a:solidFill>
              <a:srgbClr val="0070C0"/>
            </a:solidFill>
            <a:round/>
            <a:headEnd/>
            <a:tailEnd/>
          </a:ln>
        </p:spPr>
        <p:txBody>
          <a:bodyPr lIns="117483" tIns="58742" rIns="117483" bIns="58742"/>
          <a:lstStyle/>
          <a:p>
            <a:endParaRPr lang="ru-RU" sz="4000"/>
          </a:p>
        </p:txBody>
      </p:sp>
      <p:sp>
        <p:nvSpPr>
          <p:cNvPr id="20" name="TextBox 19"/>
          <p:cNvSpPr txBox="1"/>
          <p:nvPr/>
        </p:nvSpPr>
        <p:spPr>
          <a:xfrm>
            <a:off x="1298909" y="5326737"/>
            <a:ext cx="41125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3748134" y="6506970"/>
            <a:ext cx="41125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3" name="Прямоугольник 22"/>
              <p:cNvSpPr/>
              <p:nvPr/>
            </p:nvSpPr>
            <p:spPr>
              <a:xfrm>
                <a:off x="3818676" y="5553213"/>
                <a:ext cx="1269899" cy="127265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5400" dirty="0"/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5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5400" b="0" i="1" smtClean="0">
                            <a:latin typeface="Cambria Math" panose="02040503050406030204" pitchFamily="18" charset="0"/>
                          </a:rPr>
                          <m:t>16</m:t>
                        </m:r>
                      </m:num>
                      <m:den>
                        <m:r>
                          <a:rPr lang="ru-RU" sz="5400" i="1">
                            <a:latin typeface="Cambria Math" panose="02040503050406030204" pitchFamily="18" charset="0"/>
                          </a:rPr>
                          <m:t>5</m:t>
                        </m:r>
                      </m:den>
                    </m:f>
                  </m:oMath>
                </a14:m>
                <a:endParaRPr lang="ru-RU" sz="4800" dirty="0"/>
              </a:p>
            </p:txBody>
          </p:sp>
        </mc:Choice>
        <mc:Fallback xmlns="">
          <p:sp>
            <p:nvSpPr>
              <p:cNvPr id="23" name="Прямоугольник 2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18676" y="5553213"/>
                <a:ext cx="1269899" cy="1272656"/>
              </a:xfrm>
              <a:prstGeom prst="rect">
                <a:avLst/>
              </a:prstGeom>
              <a:blipFill rotWithShape="0">
                <a:blip r:embed="rId6"/>
                <a:stretch>
                  <a:fillRect l="-25359" b="-1483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Прямоугольник 5"/>
              <p:cNvSpPr/>
              <p:nvPr/>
            </p:nvSpPr>
            <p:spPr>
              <a:xfrm>
                <a:off x="5088575" y="5619609"/>
                <a:ext cx="1202573" cy="113986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4800" dirty="0"/>
                  <a:t>= 3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48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800" i="1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ru-RU" sz="4800" i="1">
                            <a:latin typeface="Cambria Math" panose="02040503050406030204" pitchFamily="18" charset="0"/>
                          </a:rPr>
                          <m:t>5</m:t>
                        </m:r>
                      </m:den>
                    </m:f>
                  </m:oMath>
                </a14:m>
                <a:endParaRPr lang="ru-RU" sz="4400" dirty="0"/>
              </a:p>
            </p:txBody>
          </p:sp>
        </mc:Choice>
        <mc:Fallback xmlns="">
          <p:sp>
            <p:nvSpPr>
              <p:cNvPr id="6" name="Прямоугольник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88575" y="5619609"/>
                <a:ext cx="1202573" cy="1139864"/>
              </a:xfrm>
              <a:prstGeom prst="rect">
                <a:avLst/>
              </a:prstGeom>
              <a:blipFill rotWithShape="0">
                <a:blip r:embed="rId7"/>
                <a:stretch>
                  <a:fillRect l="-23350" r="-508" b="-1443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Прямоугольник 6"/>
              <p:cNvSpPr/>
              <p:nvPr/>
            </p:nvSpPr>
            <p:spPr>
              <a:xfrm>
                <a:off x="6573237" y="6058855"/>
                <a:ext cx="3340979" cy="96539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4000" b="1" dirty="0" err="1">
                    <a:solidFill>
                      <a:schemeClr val="tx2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Javob</a:t>
                </a:r>
                <a:r>
                  <a:rPr lang="en-US" sz="4000" b="1" dirty="0">
                    <a:solidFill>
                      <a:schemeClr val="tx2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 </a:t>
                </a:r>
                <a:r>
                  <a:rPr lang="en-US" sz="4000" dirty="0"/>
                  <a:t>3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4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000" i="1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ru-RU" sz="4000" i="1">
                            <a:latin typeface="Cambria Math" panose="02040503050406030204" pitchFamily="18" charset="0"/>
                          </a:rPr>
                          <m:t>5</m:t>
                        </m:r>
                      </m:den>
                    </m:f>
                  </m:oMath>
                </a14:m>
                <a:r>
                  <a:rPr lang="en-US" sz="4000" b="1" dirty="0">
                    <a:solidFill>
                      <a:schemeClr val="tx2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m</a:t>
                </a:r>
                <a:r>
                  <a:rPr lang="en-US" sz="4000" b="1" dirty="0">
                    <a:solidFill>
                      <a:schemeClr val="tx2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:endParaRPr lang="ru-RU" b="1" dirty="0">
                  <a:solidFill>
                    <a:schemeClr val="tx2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7" name="Прямоугольник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73237" y="6058855"/>
                <a:ext cx="3340979" cy="965392"/>
              </a:xfrm>
              <a:prstGeom prst="rect">
                <a:avLst/>
              </a:prstGeom>
              <a:blipFill rotWithShape="0">
                <a:blip r:embed="rId8"/>
                <a:stretch>
                  <a:fillRect l="-6387" b="-1329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5" grpId="0"/>
      <p:bldP spid="17" grpId="0" animBg="1"/>
      <p:bldP spid="19" grpId="0" animBg="1"/>
      <p:bldP spid="20" grpId="0"/>
      <p:bldP spid="21" grpId="0"/>
      <p:bldP spid="23" grpId="0"/>
      <p:bldP spid="6" grpId="0"/>
      <p:bldP spid="7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  <p:tag name="DELIMITERS" val="3.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LIMITERS" val="3.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LIMITERS" val="3.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LIMITERS" val="3.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  <p:tag name="DELIMITERS" val="3.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  <p:tag name="DELIMITERS" val="3.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3560</TotalTime>
  <Words>153</Words>
  <Application>Microsoft Office PowerPoint</Application>
  <PresentationFormat>Произвольный</PresentationFormat>
  <Paragraphs>56</Paragraphs>
  <Slides>13</Slides>
  <Notes>7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9" baseType="lpstr">
      <vt:lpstr>Arial</vt:lpstr>
      <vt:lpstr>Calibri</vt:lpstr>
      <vt:lpstr>Cambria Math</vt:lpstr>
      <vt:lpstr>Impact</vt:lpstr>
      <vt:lpstr>Times New Roman</vt:lpstr>
      <vt:lpstr>Office Theme</vt:lpstr>
      <vt:lpstr>MATEMATIKA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1192-masala</vt:lpstr>
      <vt:lpstr>Презентация PowerPoint</vt:lpstr>
      <vt:lpstr>Презентация PowerPoint</vt:lpstr>
      <vt:lpstr>MASALA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Презентация.cdr</dc:title>
  <dc:creator>Anvarullo</dc:creator>
  <cp:lastModifiedBy>Пользователь</cp:lastModifiedBy>
  <cp:revision>358</cp:revision>
  <dcterms:created xsi:type="dcterms:W3CDTF">2020-04-09T07:32:19Z</dcterms:created>
  <dcterms:modified xsi:type="dcterms:W3CDTF">2021-03-29T11:19:34Z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2020-04-09T00:00:00Z</vt:filetime>
  </property>
  <property fmtid="{D5CDD505-2E9C-101B-9397-08002B2CF9AE}" pid="3" name="Creator">
    <vt:lpwstr>CorelDRAW 2019</vt:lpwstr>
  </property>
  <property fmtid="{D5CDD505-2E9C-101B-9397-08002B2CF9AE}" pid="4" name="LastSaved">
    <vt:filetime>2020-04-09T00:00:00Z</vt:filetime>
  </property>
</Properties>
</file>