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41" r:id="rId2"/>
    <p:sldId id="338" r:id="rId3"/>
    <p:sldId id="339" r:id="rId4"/>
    <p:sldId id="328" r:id="rId5"/>
    <p:sldId id="340" r:id="rId6"/>
    <p:sldId id="332" r:id="rId7"/>
    <p:sldId id="330" r:id="rId8"/>
    <p:sldId id="337" r:id="rId9"/>
    <p:sldId id="331" r:id="rId10"/>
    <p:sldId id="344" r:id="rId11"/>
    <p:sldId id="345" r:id="rId12"/>
    <p:sldId id="343" r:id="rId13"/>
    <p:sldId id="346" r:id="rId14"/>
    <p:sldId id="342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24" autoAdjust="0"/>
  </p:normalViewPr>
  <p:slideViewPr>
    <p:cSldViewPr>
      <p:cViewPr varScale="1">
        <p:scale>
          <a:sx n="58" d="100"/>
          <a:sy n="58" d="100"/>
        </p:scale>
        <p:origin x="844" y="6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265953" y="3082044"/>
            <a:ext cx="2498513" cy="1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 anchor="b"/>
          <a:lstStyle/>
          <a:p>
            <a:pPr algn="r"/>
            <a:fld id="{7DF0E09C-6033-454C-B2E8-6893A13B1BC7}" type="slidenum">
              <a:rPr lang="ru-RU" sz="700"/>
              <a:pPr algn="r"/>
              <a:t>2</a:t>
            </a:fld>
            <a:endParaRPr lang="ru-RU" sz="7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2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7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8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265953" y="3082044"/>
            <a:ext cx="2498513" cy="1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 anchor="b"/>
          <a:lstStyle/>
          <a:p>
            <a:pPr algn="r"/>
            <a:fld id="{7DF0E09C-6033-454C-B2E8-6893A13B1BC7}" type="slidenum">
              <a:rPr lang="ru-RU" sz="700"/>
              <a:pPr algn="r"/>
              <a:t>6</a:t>
            </a:fld>
            <a:endParaRPr lang="ru-RU" sz="7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2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4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265953" y="3082044"/>
            <a:ext cx="2498513" cy="1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 anchor="b"/>
          <a:lstStyle/>
          <a:p>
            <a:pPr algn="r"/>
            <a:fld id="{7DF0E09C-6033-454C-B2E8-6893A13B1BC7}" type="slidenum">
              <a:rPr lang="ru-RU" sz="700"/>
              <a:pPr algn="r"/>
              <a:t>8</a:t>
            </a:fld>
            <a:endParaRPr lang="ru-RU" sz="7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2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6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3.gi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3" y="1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8" y="270313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200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378190" y="2329894"/>
            <a:ext cx="10876197" cy="490996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2017" algn="ctr">
              <a:lnSpc>
                <a:spcPct val="150000"/>
              </a:lnSpc>
              <a:spcBef>
                <a:spcPts val="250"/>
              </a:spcBef>
            </a:pP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en-US" sz="6600" b="1" dirty="0">
                <a:solidFill>
                  <a:srgbClr val="002060"/>
                </a:solidFill>
                <a:latin typeface="Arial"/>
                <a:cs typeface="Arial"/>
              </a:rPr>
              <a:t>KASRLARNI KO‘PAYTIRISH</a:t>
            </a:r>
          </a:p>
          <a:p>
            <a:pPr marL="42017" algn="ctr">
              <a:lnSpc>
                <a:spcPts val="6681"/>
              </a:lnSpc>
              <a:spcBef>
                <a:spcPts val="250"/>
              </a:spcBef>
            </a:pP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2017" algn="ctr">
              <a:spcBef>
                <a:spcPts val="250"/>
              </a:spcBef>
            </a:pPr>
            <a:endParaRPr lang="en-US" sz="5819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1161" y="403046"/>
            <a:ext cx="11094394" cy="876937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377958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39" b="1" dirty="0">
                  <a:latin typeface="Arial" panose="020B0604020202020204" pitchFamily="34" charset="0"/>
                  <a:cs typeface="Arial" panose="020B0604020202020204" pitchFamily="34" charset="0"/>
                </a:rPr>
                <a:t>6-sinf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460" y="2504830"/>
            <a:ext cx="809797" cy="187743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ru-RU" sz="29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6" y="4680572"/>
            <a:ext cx="789421" cy="18774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sz="2900" dirty="0"/>
          </a:p>
          <a:p>
            <a:pPr algn="ctr"/>
            <a:endParaRPr lang="en-US" sz="2900" dirty="0"/>
          </a:p>
          <a:p>
            <a:pPr algn="ctr"/>
            <a:endParaRPr lang="en-US" sz="2900" dirty="0"/>
          </a:p>
          <a:p>
            <a:pPr algn="ctr"/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2504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136" y="288082"/>
            <a:ext cx="11655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SONNING QISMINI 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TOPISH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img2.freepng.ru/20180218/krw/kisspng-teacher-mathematics-estudante-math-class-teacher-and-student-5a899eff114ae6.308182101518968575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3048" y="3312418"/>
            <a:ext cx="3728302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4176" y="1728242"/>
            <a:ext cx="81281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onning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qismini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topish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sonni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ifodalovchi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kasrga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 t="45238" r="68142" b="-931"/>
          <a:stretch>
            <a:fillRect/>
          </a:stretch>
        </p:blipFill>
        <p:spPr bwMode="auto">
          <a:xfrm>
            <a:off x="1471578" y="3529012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53" name="Text Box 133"/>
          <p:cNvSpPr txBox="1">
            <a:spLocks noChangeArrowheads="1"/>
          </p:cNvSpPr>
          <p:nvPr/>
        </p:nvSpPr>
        <p:spPr bwMode="auto">
          <a:xfrm>
            <a:off x="685760" y="78830"/>
            <a:ext cx="11398640" cy="10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033" tIns="54517" rIns="109033" bIns="5451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57264" y="1743062"/>
            <a:ext cx="10287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    315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qismini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 toping    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828768" y="4100516"/>
            <a:ext cx="1143008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2950" y="3386137"/>
            <a:ext cx="9286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043346" y="5029211"/>
            <a:ext cx="5000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620" r="46674" b="62625"/>
          <a:stretch>
            <a:fillRect/>
          </a:stretch>
        </p:blipFill>
        <p:spPr bwMode="auto">
          <a:xfrm>
            <a:off x="4891078" y="1600186"/>
            <a:ext cx="72390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9911" t="58090" b="9779"/>
          <a:stretch>
            <a:fillRect/>
          </a:stretch>
        </p:blipFill>
        <p:spPr bwMode="auto">
          <a:xfrm>
            <a:off x="6829428" y="3957640"/>
            <a:ext cx="24288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 l="33510" t="45238" r="32862" b="10065"/>
          <a:stretch>
            <a:fillRect/>
          </a:stretch>
        </p:blipFill>
        <p:spPr bwMode="auto">
          <a:xfrm>
            <a:off x="4043346" y="3529012"/>
            <a:ext cx="2714644" cy="14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3328966" y="4672020"/>
            <a:ext cx="714380" cy="5000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 descr="C:\Users\Елена\AppData\Local\Microsoft\Windows\Temporary Internet Files\Content.IE5\8281P4EY\MC90029065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1196" y="4314830"/>
            <a:ext cx="2683204" cy="23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6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Группа 313"/>
          <p:cNvGrpSpPr/>
          <p:nvPr/>
        </p:nvGrpSpPr>
        <p:grpSpPr>
          <a:xfrm>
            <a:off x="8401065" y="4100517"/>
            <a:ext cx="2928957" cy="1238241"/>
            <a:chOff x="1368393" y="4029078"/>
            <a:chExt cx="2928957" cy="1238241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1368393" y="4029078"/>
              <a:ext cx="1857387" cy="1238241"/>
              <a:chOff x="8083565" y="2957508"/>
              <a:chExt cx="2428875" cy="2524125"/>
            </a:xfrm>
          </p:grpSpPr>
          <p:grpSp>
            <p:nvGrpSpPr>
              <p:cNvPr id="134" name="Group 88"/>
              <p:cNvGrpSpPr>
                <a:grpSpLocks/>
              </p:cNvGrpSpPr>
              <p:nvPr/>
            </p:nvGrpSpPr>
            <p:grpSpPr bwMode="auto">
              <a:xfrm>
                <a:off x="8083567" y="2957510"/>
                <a:ext cx="1509712" cy="2024062"/>
                <a:chOff x="192" y="3360"/>
                <a:chExt cx="816" cy="960"/>
              </a:xfrm>
            </p:grpSpPr>
            <p:grpSp>
              <p:nvGrpSpPr>
                <p:cNvPr id="155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162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6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5" name="Group 88"/>
              <p:cNvGrpSpPr>
                <a:grpSpLocks/>
              </p:cNvGrpSpPr>
              <p:nvPr/>
            </p:nvGrpSpPr>
            <p:grpSpPr bwMode="auto">
              <a:xfrm>
                <a:off x="8726502" y="3100376"/>
                <a:ext cx="1785938" cy="1881185"/>
                <a:chOff x="192" y="3360"/>
                <a:chExt cx="816" cy="960"/>
              </a:xfrm>
            </p:grpSpPr>
            <p:grpSp>
              <p:nvGrpSpPr>
                <p:cNvPr id="146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153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7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6" name="Group 88"/>
              <p:cNvGrpSpPr>
                <a:grpSpLocks/>
              </p:cNvGrpSpPr>
              <p:nvPr/>
            </p:nvGrpSpPr>
            <p:grpSpPr bwMode="auto">
              <a:xfrm>
                <a:off x="8155004" y="3671893"/>
                <a:ext cx="1928813" cy="1809753"/>
                <a:chOff x="192" y="3360"/>
                <a:chExt cx="816" cy="960"/>
              </a:xfrm>
            </p:grpSpPr>
            <p:grpSp>
              <p:nvGrpSpPr>
                <p:cNvPr id="137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144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8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2" name="Группа 131"/>
            <p:cNvGrpSpPr/>
            <p:nvPr/>
          </p:nvGrpSpPr>
          <p:grpSpPr>
            <a:xfrm>
              <a:off x="2439963" y="4029078"/>
              <a:ext cx="1857387" cy="1238241"/>
              <a:chOff x="8083565" y="2957508"/>
              <a:chExt cx="2428875" cy="2524125"/>
            </a:xfrm>
          </p:grpSpPr>
          <p:grpSp>
            <p:nvGrpSpPr>
              <p:cNvPr id="102" name="Group 88"/>
              <p:cNvGrpSpPr>
                <a:grpSpLocks/>
              </p:cNvGrpSpPr>
              <p:nvPr/>
            </p:nvGrpSpPr>
            <p:grpSpPr bwMode="auto">
              <a:xfrm>
                <a:off x="8083565" y="2957508"/>
                <a:ext cx="1509712" cy="2024062"/>
                <a:chOff x="192" y="3360"/>
                <a:chExt cx="816" cy="960"/>
              </a:xfrm>
            </p:grpSpPr>
            <p:grpSp>
              <p:nvGrpSpPr>
                <p:cNvPr id="103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110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2" name="Group 88"/>
              <p:cNvGrpSpPr>
                <a:grpSpLocks/>
              </p:cNvGrpSpPr>
              <p:nvPr/>
            </p:nvGrpSpPr>
            <p:grpSpPr bwMode="auto">
              <a:xfrm>
                <a:off x="8726502" y="3100383"/>
                <a:ext cx="1785938" cy="1881187"/>
                <a:chOff x="192" y="3360"/>
                <a:chExt cx="816" cy="960"/>
              </a:xfrm>
            </p:grpSpPr>
            <p:grpSp>
              <p:nvGrpSpPr>
                <p:cNvPr id="113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120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4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2" name="Group 88"/>
              <p:cNvGrpSpPr>
                <a:grpSpLocks/>
              </p:cNvGrpSpPr>
              <p:nvPr/>
            </p:nvGrpSpPr>
            <p:grpSpPr bwMode="auto">
              <a:xfrm>
                <a:off x="8155002" y="3671883"/>
                <a:ext cx="1928813" cy="1809750"/>
                <a:chOff x="192" y="3360"/>
                <a:chExt cx="816" cy="960"/>
              </a:xfrm>
            </p:grpSpPr>
            <p:grpSp>
              <p:nvGrpSpPr>
                <p:cNvPr id="123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130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900074" y="171426"/>
            <a:ext cx="11001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36" y="1136708"/>
            <a:ext cx="11144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Omborda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204 t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kartoshka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bor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Avval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qismi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keyin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qolgan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kartoshkaning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qismi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olib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ketildi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Omborda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tonna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kartoshka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qoldi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 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r="71774" b="2671"/>
          <a:stretch>
            <a:fillRect/>
          </a:stretch>
        </p:blipFill>
        <p:spPr bwMode="auto">
          <a:xfrm>
            <a:off x="4543412" y="1814501"/>
            <a:ext cx="395656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6452" b="2671"/>
          <a:stretch>
            <a:fillRect/>
          </a:stretch>
        </p:blipFill>
        <p:spPr bwMode="auto">
          <a:xfrm>
            <a:off x="5464696" y="2545417"/>
            <a:ext cx="500066" cy="78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 rot="-155749">
            <a:off x="6320989" y="4565540"/>
            <a:ext cx="4897437" cy="1884363"/>
            <a:chOff x="1474" y="2432"/>
            <a:chExt cx="4038" cy="1633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3560" y="3339"/>
              <a:ext cx="1406" cy="454"/>
            </a:xfrm>
            <a:custGeom>
              <a:avLst/>
              <a:gdLst>
                <a:gd name="T0" fmla="*/ 0 w 1406"/>
                <a:gd name="T1" fmla="*/ 454 h 454"/>
                <a:gd name="T2" fmla="*/ 317 w 1406"/>
                <a:gd name="T3" fmla="*/ 227 h 454"/>
                <a:gd name="T4" fmla="*/ 771 w 1406"/>
                <a:gd name="T5" fmla="*/ 318 h 454"/>
                <a:gd name="T6" fmla="*/ 1406 w 1406"/>
                <a:gd name="T7" fmla="*/ 273 h 454"/>
                <a:gd name="T8" fmla="*/ 1406 w 1406"/>
                <a:gd name="T9" fmla="*/ 91 h 454"/>
                <a:gd name="T10" fmla="*/ 952 w 1406"/>
                <a:gd name="T11" fmla="*/ 0 h 454"/>
                <a:gd name="T12" fmla="*/ 45 w 1406"/>
                <a:gd name="T13" fmla="*/ 46 h 454"/>
                <a:gd name="T14" fmla="*/ 45 w 1406"/>
                <a:gd name="T15" fmla="*/ 409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6"/>
                <a:gd name="T25" fmla="*/ 0 h 454"/>
                <a:gd name="T26" fmla="*/ 1406 w 1406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6" h="454">
                  <a:moveTo>
                    <a:pt x="0" y="454"/>
                  </a:moveTo>
                  <a:lnTo>
                    <a:pt x="317" y="227"/>
                  </a:lnTo>
                  <a:lnTo>
                    <a:pt x="771" y="318"/>
                  </a:lnTo>
                  <a:lnTo>
                    <a:pt x="1406" y="273"/>
                  </a:lnTo>
                  <a:lnTo>
                    <a:pt x="1406" y="91"/>
                  </a:lnTo>
                  <a:lnTo>
                    <a:pt x="952" y="0"/>
                  </a:lnTo>
                  <a:lnTo>
                    <a:pt x="45" y="46"/>
                  </a:lnTo>
                  <a:lnTo>
                    <a:pt x="45" y="409"/>
                  </a:lnTo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2320" y="2614"/>
              <a:ext cx="216" cy="146"/>
            </a:xfrm>
            <a:custGeom>
              <a:avLst/>
              <a:gdLst>
                <a:gd name="T0" fmla="*/ 106 w 216"/>
                <a:gd name="T1" fmla="*/ 136 h 146"/>
                <a:gd name="T2" fmla="*/ 72 w 216"/>
                <a:gd name="T3" fmla="*/ 146 h 146"/>
                <a:gd name="T4" fmla="*/ 0 w 216"/>
                <a:gd name="T5" fmla="*/ 58 h 146"/>
                <a:gd name="T6" fmla="*/ 106 w 216"/>
                <a:gd name="T7" fmla="*/ 0 h 146"/>
                <a:gd name="T8" fmla="*/ 216 w 216"/>
                <a:gd name="T9" fmla="*/ 74 h 146"/>
                <a:gd name="T10" fmla="*/ 136 w 216"/>
                <a:gd name="T11" fmla="*/ 146 h 146"/>
                <a:gd name="T12" fmla="*/ 106 w 216"/>
                <a:gd name="T13" fmla="*/ 136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"/>
                <a:gd name="T22" fmla="*/ 0 h 146"/>
                <a:gd name="T23" fmla="*/ 216 w 216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" h="146">
                  <a:moveTo>
                    <a:pt x="106" y="136"/>
                  </a:moveTo>
                  <a:lnTo>
                    <a:pt x="72" y="146"/>
                  </a:lnTo>
                  <a:lnTo>
                    <a:pt x="0" y="58"/>
                  </a:lnTo>
                  <a:lnTo>
                    <a:pt x="106" y="0"/>
                  </a:lnTo>
                  <a:lnTo>
                    <a:pt x="216" y="74"/>
                  </a:lnTo>
                  <a:lnTo>
                    <a:pt x="136" y="146"/>
                  </a:lnTo>
                  <a:lnTo>
                    <a:pt x="106" y="13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107" y="2704"/>
              <a:ext cx="2389" cy="1088"/>
            </a:xfrm>
            <a:custGeom>
              <a:avLst/>
              <a:gdLst/>
              <a:ahLst/>
              <a:cxnLst>
                <a:cxn ang="0">
                  <a:pos x="0" y="1089"/>
                </a:cxn>
                <a:cxn ang="0">
                  <a:pos x="499" y="1089"/>
                </a:cxn>
                <a:cxn ang="0">
                  <a:pos x="509" y="684"/>
                </a:cxn>
                <a:cxn ang="0">
                  <a:pos x="2358" y="771"/>
                </a:cxn>
                <a:cxn ang="0">
                  <a:pos x="2389" y="316"/>
                </a:cxn>
                <a:cxn ang="0">
                  <a:pos x="309" y="252"/>
                </a:cxn>
                <a:cxn ang="0">
                  <a:pos x="325" y="296"/>
                </a:cxn>
                <a:cxn ang="0">
                  <a:pos x="325" y="312"/>
                </a:cxn>
                <a:cxn ang="0">
                  <a:pos x="309" y="296"/>
                </a:cxn>
                <a:cxn ang="0">
                  <a:pos x="227" y="91"/>
                </a:cxn>
                <a:cxn ang="0">
                  <a:pos x="227" y="0"/>
                </a:cxn>
                <a:cxn ang="0">
                  <a:pos x="227" y="136"/>
                </a:cxn>
                <a:cxn ang="0">
                  <a:pos x="45" y="136"/>
                </a:cxn>
                <a:cxn ang="0">
                  <a:pos x="45" y="454"/>
                </a:cxn>
                <a:cxn ang="0">
                  <a:pos x="0" y="1089"/>
                </a:cxn>
              </a:cxnLst>
              <a:rect l="0" t="0" r="r" b="b"/>
              <a:pathLst>
                <a:path w="2389" h="1089">
                  <a:moveTo>
                    <a:pt x="0" y="1089"/>
                  </a:moveTo>
                  <a:lnTo>
                    <a:pt x="499" y="1089"/>
                  </a:lnTo>
                  <a:lnTo>
                    <a:pt x="509" y="684"/>
                  </a:lnTo>
                  <a:lnTo>
                    <a:pt x="2358" y="771"/>
                  </a:lnTo>
                  <a:lnTo>
                    <a:pt x="2389" y="316"/>
                  </a:lnTo>
                  <a:lnTo>
                    <a:pt x="309" y="252"/>
                  </a:lnTo>
                  <a:lnTo>
                    <a:pt x="325" y="296"/>
                  </a:lnTo>
                  <a:lnTo>
                    <a:pt x="325" y="312"/>
                  </a:lnTo>
                  <a:lnTo>
                    <a:pt x="309" y="296"/>
                  </a:lnTo>
                  <a:lnTo>
                    <a:pt x="227" y="91"/>
                  </a:lnTo>
                  <a:lnTo>
                    <a:pt x="227" y="0"/>
                  </a:lnTo>
                  <a:lnTo>
                    <a:pt x="227" y="136"/>
                  </a:lnTo>
                  <a:lnTo>
                    <a:pt x="45" y="136"/>
                  </a:lnTo>
                  <a:lnTo>
                    <a:pt x="45" y="45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529" y="2429"/>
              <a:ext cx="615" cy="1299"/>
            </a:xfrm>
            <a:custGeom>
              <a:avLst/>
              <a:gdLst/>
              <a:ahLst/>
              <a:cxnLst>
                <a:cxn ang="0">
                  <a:pos x="56" y="116"/>
                </a:cxn>
                <a:cxn ang="0">
                  <a:pos x="117" y="46"/>
                </a:cxn>
                <a:cxn ang="0">
                  <a:pos x="184" y="20"/>
                </a:cxn>
                <a:cxn ang="0">
                  <a:pos x="299" y="0"/>
                </a:cxn>
                <a:cxn ang="0">
                  <a:pos x="504" y="28"/>
                </a:cxn>
                <a:cxn ang="0">
                  <a:pos x="560" y="36"/>
                </a:cxn>
                <a:cxn ang="0">
                  <a:pos x="600" y="92"/>
                </a:cxn>
                <a:cxn ang="0">
                  <a:pos x="616" y="272"/>
                </a:cxn>
                <a:cxn ang="0">
                  <a:pos x="571" y="1089"/>
                </a:cxn>
                <a:cxn ang="0">
                  <a:pos x="480" y="1134"/>
                </a:cxn>
                <a:cxn ang="0">
                  <a:pos x="464" y="1300"/>
                </a:cxn>
                <a:cxn ang="0">
                  <a:pos x="152" y="1284"/>
                </a:cxn>
                <a:cxn ang="0">
                  <a:pos x="104" y="1116"/>
                </a:cxn>
                <a:cxn ang="0">
                  <a:pos x="24" y="988"/>
                </a:cxn>
                <a:cxn ang="0">
                  <a:pos x="0" y="980"/>
                </a:cxn>
                <a:cxn ang="0">
                  <a:pos x="72" y="544"/>
                </a:cxn>
                <a:cxn ang="0">
                  <a:pos x="16" y="492"/>
                </a:cxn>
                <a:cxn ang="0">
                  <a:pos x="0" y="412"/>
                </a:cxn>
                <a:cxn ang="0">
                  <a:pos x="24" y="332"/>
                </a:cxn>
                <a:cxn ang="0">
                  <a:pos x="64" y="180"/>
                </a:cxn>
                <a:cxn ang="0">
                  <a:pos x="56" y="116"/>
                </a:cxn>
              </a:cxnLst>
              <a:rect l="0" t="0" r="r" b="b"/>
              <a:pathLst>
                <a:path w="616" h="1300">
                  <a:moveTo>
                    <a:pt x="56" y="116"/>
                  </a:moveTo>
                  <a:lnTo>
                    <a:pt x="117" y="46"/>
                  </a:lnTo>
                  <a:lnTo>
                    <a:pt x="184" y="20"/>
                  </a:lnTo>
                  <a:lnTo>
                    <a:pt x="299" y="0"/>
                  </a:lnTo>
                  <a:lnTo>
                    <a:pt x="504" y="28"/>
                  </a:lnTo>
                  <a:lnTo>
                    <a:pt x="560" y="36"/>
                  </a:lnTo>
                  <a:lnTo>
                    <a:pt x="600" y="92"/>
                  </a:lnTo>
                  <a:lnTo>
                    <a:pt x="616" y="272"/>
                  </a:lnTo>
                  <a:lnTo>
                    <a:pt x="571" y="1089"/>
                  </a:lnTo>
                  <a:lnTo>
                    <a:pt x="480" y="1134"/>
                  </a:lnTo>
                  <a:lnTo>
                    <a:pt x="464" y="1300"/>
                  </a:lnTo>
                  <a:lnTo>
                    <a:pt x="152" y="1284"/>
                  </a:lnTo>
                  <a:lnTo>
                    <a:pt x="104" y="1116"/>
                  </a:lnTo>
                  <a:lnTo>
                    <a:pt x="24" y="988"/>
                  </a:lnTo>
                  <a:lnTo>
                    <a:pt x="0" y="980"/>
                  </a:lnTo>
                  <a:lnTo>
                    <a:pt x="72" y="544"/>
                  </a:lnTo>
                  <a:lnTo>
                    <a:pt x="16" y="492"/>
                  </a:lnTo>
                  <a:lnTo>
                    <a:pt x="0" y="412"/>
                  </a:lnTo>
                  <a:lnTo>
                    <a:pt x="24" y="332"/>
                  </a:lnTo>
                  <a:lnTo>
                    <a:pt x="64" y="180"/>
                  </a:lnTo>
                  <a:lnTo>
                    <a:pt x="56" y="11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474" y="2750"/>
              <a:ext cx="1198" cy="1006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790" y="22"/>
                </a:cxn>
                <a:cxn ang="0">
                  <a:pos x="350" y="102"/>
                </a:cxn>
                <a:cxn ang="0">
                  <a:pos x="272" y="136"/>
                </a:cxn>
                <a:cxn ang="0">
                  <a:pos x="206" y="174"/>
                </a:cxn>
                <a:cxn ang="0">
                  <a:pos x="136" y="408"/>
                </a:cxn>
                <a:cxn ang="0">
                  <a:pos x="166" y="502"/>
                </a:cxn>
                <a:cxn ang="0">
                  <a:pos x="0" y="725"/>
                </a:cxn>
                <a:cxn ang="0">
                  <a:pos x="6" y="822"/>
                </a:cxn>
                <a:cxn ang="0">
                  <a:pos x="30" y="846"/>
                </a:cxn>
                <a:cxn ang="0">
                  <a:pos x="91" y="816"/>
                </a:cxn>
                <a:cxn ang="0">
                  <a:pos x="136" y="725"/>
                </a:cxn>
                <a:cxn ang="0">
                  <a:pos x="317" y="725"/>
                </a:cxn>
                <a:cxn ang="0">
                  <a:pos x="390" y="766"/>
                </a:cxn>
                <a:cxn ang="0">
                  <a:pos x="408" y="635"/>
                </a:cxn>
                <a:cxn ang="0">
                  <a:pos x="408" y="725"/>
                </a:cxn>
                <a:cxn ang="0">
                  <a:pos x="499" y="635"/>
                </a:cxn>
                <a:cxn ang="0">
                  <a:pos x="635" y="589"/>
                </a:cxn>
                <a:cxn ang="0">
                  <a:pos x="862" y="635"/>
                </a:cxn>
                <a:cxn ang="0">
                  <a:pos x="952" y="725"/>
                </a:cxn>
                <a:cxn ang="0">
                  <a:pos x="998" y="816"/>
                </a:cxn>
                <a:cxn ang="0">
                  <a:pos x="1043" y="771"/>
                </a:cxn>
                <a:cxn ang="0">
                  <a:pos x="1078" y="822"/>
                </a:cxn>
                <a:cxn ang="0">
                  <a:pos x="1126" y="910"/>
                </a:cxn>
                <a:cxn ang="0">
                  <a:pos x="1134" y="998"/>
                </a:cxn>
                <a:cxn ang="0">
                  <a:pos x="1198" y="1006"/>
                </a:cxn>
                <a:cxn ang="0">
                  <a:pos x="1182" y="910"/>
                </a:cxn>
                <a:cxn ang="0">
                  <a:pos x="1158" y="838"/>
                </a:cxn>
                <a:cxn ang="0">
                  <a:pos x="1126" y="774"/>
                </a:cxn>
                <a:cxn ang="0">
                  <a:pos x="1086" y="718"/>
                </a:cxn>
                <a:cxn ang="0">
                  <a:pos x="1043" y="680"/>
                </a:cxn>
                <a:cxn ang="0">
                  <a:pos x="1043" y="635"/>
                </a:cxn>
                <a:cxn ang="0">
                  <a:pos x="1070" y="526"/>
                </a:cxn>
                <a:cxn ang="0">
                  <a:pos x="1134" y="226"/>
                </a:cxn>
                <a:cxn ang="0">
                  <a:pos x="1070" y="158"/>
                </a:cxn>
                <a:cxn ang="0">
                  <a:pos x="1062" y="70"/>
                </a:cxn>
                <a:cxn ang="0">
                  <a:pos x="1088" y="0"/>
                </a:cxn>
              </a:cxnLst>
              <a:rect l="0" t="0" r="r" b="b"/>
              <a:pathLst>
                <a:path w="1198" h="1006">
                  <a:moveTo>
                    <a:pt x="1088" y="0"/>
                  </a:moveTo>
                  <a:lnTo>
                    <a:pt x="790" y="22"/>
                  </a:lnTo>
                  <a:lnTo>
                    <a:pt x="350" y="102"/>
                  </a:lnTo>
                  <a:lnTo>
                    <a:pt x="272" y="136"/>
                  </a:lnTo>
                  <a:lnTo>
                    <a:pt x="206" y="174"/>
                  </a:lnTo>
                  <a:lnTo>
                    <a:pt x="136" y="408"/>
                  </a:lnTo>
                  <a:lnTo>
                    <a:pt x="166" y="502"/>
                  </a:lnTo>
                  <a:lnTo>
                    <a:pt x="0" y="725"/>
                  </a:lnTo>
                  <a:lnTo>
                    <a:pt x="6" y="822"/>
                  </a:lnTo>
                  <a:lnTo>
                    <a:pt x="30" y="846"/>
                  </a:lnTo>
                  <a:lnTo>
                    <a:pt x="91" y="816"/>
                  </a:lnTo>
                  <a:lnTo>
                    <a:pt x="136" y="725"/>
                  </a:lnTo>
                  <a:lnTo>
                    <a:pt x="317" y="725"/>
                  </a:lnTo>
                  <a:lnTo>
                    <a:pt x="390" y="766"/>
                  </a:lnTo>
                  <a:lnTo>
                    <a:pt x="408" y="635"/>
                  </a:lnTo>
                  <a:lnTo>
                    <a:pt x="408" y="725"/>
                  </a:lnTo>
                  <a:lnTo>
                    <a:pt x="499" y="635"/>
                  </a:lnTo>
                  <a:lnTo>
                    <a:pt x="635" y="589"/>
                  </a:lnTo>
                  <a:lnTo>
                    <a:pt x="862" y="635"/>
                  </a:lnTo>
                  <a:lnTo>
                    <a:pt x="952" y="725"/>
                  </a:lnTo>
                  <a:lnTo>
                    <a:pt x="998" y="816"/>
                  </a:lnTo>
                  <a:lnTo>
                    <a:pt x="1043" y="771"/>
                  </a:lnTo>
                  <a:lnTo>
                    <a:pt x="1078" y="822"/>
                  </a:lnTo>
                  <a:lnTo>
                    <a:pt x="1126" y="910"/>
                  </a:lnTo>
                  <a:lnTo>
                    <a:pt x="1134" y="998"/>
                  </a:lnTo>
                  <a:lnTo>
                    <a:pt x="1198" y="1006"/>
                  </a:lnTo>
                  <a:lnTo>
                    <a:pt x="1182" y="910"/>
                  </a:lnTo>
                  <a:lnTo>
                    <a:pt x="1158" y="838"/>
                  </a:lnTo>
                  <a:lnTo>
                    <a:pt x="1126" y="774"/>
                  </a:lnTo>
                  <a:lnTo>
                    <a:pt x="1086" y="718"/>
                  </a:lnTo>
                  <a:lnTo>
                    <a:pt x="1043" y="680"/>
                  </a:lnTo>
                  <a:lnTo>
                    <a:pt x="1043" y="635"/>
                  </a:lnTo>
                  <a:lnTo>
                    <a:pt x="1070" y="526"/>
                  </a:lnTo>
                  <a:lnTo>
                    <a:pt x="1134" y="226"/>
                  </a:lnTo>
                  <a:lnTo>
                    <a:pt x="1070" y="158"/>
                  </a:lnTo>
                  <a:lnTo>
                    <a:pt x="1062" y="70"/>
                  </a:lnTo>
                  <a:lnTo>
                    <a:pt x="108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610" y="2931"/>
              <a:ext cx="974" cy="59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50" y="57"/>
                </a:cxn>
                <a:cxn ang="0">
                  <a:pos x="246" y="105"/>
                </a:cxn>
                <a:cxn ang="0">
                  <a:pos x="408" y="136"/>
                </a:cxn>
                <a:cxn ang="0">
                  <a:pos x="726" y="136"/>
                </a:cxn>
                <a:cxn ang="0">
                  <a:pos x="974" y="89"/>
                </a:cxn>
                <a:cxn ang="0">
                  <a:pos x="952" y="363"/>
                </a:cxn>
                <a:cxn ang="0">
                  <a:pos x="862" y="363"/>
                </a:cxn>
                <a:cxn ang="0">
                  <a:pos x="635" y="318"/>
                </a:cxn>
                <a:cxn ang="0">
                  <a:pos x="317" y="272"/>
                </a:cxn>
                <a:cxn ang="0">
                  <a:pos x="91" y="272"/>
                </a:cxn>
                <a:cxn ang="0">
                  <a:pos x="0" y="227"/>
                </a:cxn>
                <a:cxn ang="0">
                  <a:pos x="45" y="363"/>
                </a:cxn>
                <a:cxn ang="0">
                  <a:pos x="227" y="363"/>
                </a:cxn>
                <a:cxn ang="0">
                  <a:pos x="408" y="363"/>
                </a:cxn>
                <a:cxn ang="0">
                  <a:pos x="678" y="369"/>
                </a:cxn>
                <a:cxn ang="0">
                  <a:pos x="806" y="417"/>
                </a:cxn>
                <a:cxn ang="0">
                  <a:pos x="862" y="499"/>
                </a:cxn>
                <a:cxn ang="0">
                  <a:pos x="907" y="590"/>
                </a:cxn>
              </a:cxnLst>
              <a:rect l="0" t="0" r="r" b="b"/>
              <a:pathLst>
                <a:path w="974" h="590">
                  <a:moveTo>
                    <a:pt x="91" y="0"/>
                  </a:moveTo>
                  <a:lnTo>
                    <a:pt x="150" y="57"/>
                  </a:lnTo>
                  <a:lnTo>
                    <a:pt x="246" y="105"/>
                  </a:lnTo>
                  <a:lnTo>
                    <a:pt x="408" y="136"/>
                  </a:lnTo>
                  <a:lnTo>
                    <a:pt x="726" y="136"/>
                  </a:lnTo>
                  <a:lnTo>
                    <a:pt x="974" y="89"/>
                  </a:lnTo>
                  <a:lnTo>
                    <a:pt x="952" y="363"/>
                  </a:lnTo>
                  <a:lnTo>
                    <a:pt x="862" y="363"/>
                  </a:lnTo>
                  <a:lnTo>
                    <a:pt x="635" y="318"/>
                  </a:lnTo>
                  <a:lnTo>
                    <a:pt x="317" y="272"/>
                  </a:lnTo>
                  <a:lnTo>
                    <a:pt x="91" y="272"/>
                  </a:lnTo>
                  <a:lnTo>
                    <a:pt x="0" y="227"/>
                  </a:lnTo>
                  <a:lnTo>
                    <a:pt x="45" y="363"/>
                  </a:lnTo>
                  <a:lnTo>
                    <a:pt x="227" y="363"/>
                  </a:lnTo>
                  <a:lnTo>
                    <a:pt x="408" y="363"/>
                  </a:lnTo>
                  <a:lnTo>
                    <a:pt x="678" y="369"/>
                  </a:lnTo>
                  <a:lnTo>
                    <a:pt x="806" y="417"/>
                  </a:lnTo>
                  <a:lnTo>
                    <a:pt x="862" y="499"/>
                  </a:lnTo>
                  <a:lnTo>
                    <a:pt x="907" y="59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544" y="2614"/>
              <a:ext cx="109" cy="342"/>
            </a:xfrm>
            <a:custGeom>
              <a:avLst/>
              <a:gdLst>
                <a:gd name="T0" fmla="*/ 64 w 109"/>
                <a:gd name="T1" fmla="*/ 0 h 342"/>
                <a:gd name="T2" fmla="*/ 109 w 109"/>
                <a:gd name="T3" fmla="*/ 45 h 342"/>
                <a:gd name="T4" fmla="*/ 40 w 109"/>
                <a:gd name="T5" fmla="*/ 342 h 342"/>
                <a:gd name="T6" fmla="*/ 0 w 109"/>
                <a:gd name="T7" fmla="*/ 302 h 342"/>
                <a:gd name="T8" fmla="*/ 0 w 109"/>
                <a:gd name="T9" fmla="*/ 222 h 342"/>
                <a:gd name="T10" fmla="*/ 18 w 109"/>
                <a:gd name="T11" fmla="*/ 136 h 342"/>
                <a:gd name="T12" fmla="*/ 64 w 109"/>
                <a:gd name="T13" fmla="*/ 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342"/>
                <a:gd name="T23" fmla="*/ 109 w 109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342">
                  <a:moveTo>
                    <a:pt x="64" y="0"/>
                  </a:moveTo>
                  <a:lnTo>
                    <a:pt x="109" y="45"/>
                  </a:lnTo>
                  <a:lnTo>
                    <a:pt x="40" y="342"/>
                  </a:lnTo>
                  <a:lnTo>
                    <a:pt x="0" y="302"/>
                  </a:lnTo>
                  <a:lnTo>
                    <a:pt x="0" y="222"/>
                  </a:lnTo>
                  <a:lnTo>
                    <a:pt x="18" y="136"/>
                  </a:lnTo>
                  <a:lnTo>
                    <a:pt x="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99" y="3566"/>
              <a:ext cx="293" cy="166"/>
            </a:xfrm>
            <a:custGeom>
              <a:avLst/>
              <a:gdLst>
                <a:gd name="T0" fmla="*/ 272 w 293"/>
                <a:gd name="T1" fmla="*/ 0 h 166"/>
                <a:gd name="T2" fmla="*/ 0 w 293"/>
                <a:gd name="T3" fmla="*/ 136 h 166"/>
                <a:gd name="T4" fmla="*/ 0 w 293"/>
                <a:gd name="T5" fmla="*/ 0 h 166"/>
                <a:gd name="T6" fmla="*/ 293 w 293"/>
                <a:gd name="T7" fmla="*/ 166 h 166"/>
                <a:gd name="T8" fmla="*/ 272 w 293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66"/>
                <a:gd name="T17" fmla="*/ 293 w 293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66">
                  <a:moveTo>
                    <a:pt x="272" y="0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293" y="166"/>
                  </a:lnTo>
                  <a:lnTo>
                    <a:pt x="272" y="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560" y="2657"/>
              <a:ext cx="500" cy="886"/>
            </a:xfrm>
            <a:custGeom>
              <a:avLst/>
              <a:gdLst/>
              <a:ahLst/>
              <a:cxnLst>
                <a:cxn ang="0">
                  <a:pos x="446" y="880"/>
                </a:cxn>
                <a:cxn ang="0">
                  <a:pos x="270" y="888"/>
                </a:cxn>
                <a:cxn ang="0">
                  <a:pos x="46" y="869"/>
                </a:cxn>
                <a:cxn ang="0">
                  <a:pos x="0" y="778"/>
                </a:cxn>
                <a:cxn ang="0">
                  <a:pos x="46" y="370"/>
                </a:cxn>
                <a:cxn ang="0">
                  <a:pos x="137" y="7"/>
                </a:cxn>
                <a:cxn ang="0">
                  <a:pos x="198" y="0"/>
                </a:cxn>
                <a:cxn ang="0">
                  <a:pos x="273" y="7"/>
                </a:cxn>
                <a:cxn ang="0">
                  <a:pos x="390" y="16"/>
                </a:cxn>
                <a:cxn ang="0">
                  <a:pos x="499" y="52"/>
                </a:cxn>
                <a:cxn ang="0">
                  <a:pos x="499" y="98"/>
                </a:cxn>
                <a:cxn ang="0">
                  <a:pos x="446" y="880"/>
                </a:cxn>
              </a:cxnLst>
              <a:rect l="0" t="0" r="r" b="b"/>
              <a:pathLst>
                <a:path w="499" h="888">
                  <a:moveTo>
                    <a:pt x="446" y="880"/>
                  </a:moveTo>
                  <a:lnTo>
                    <a:pt x="270" y="888"/>
                  </a:lnTo>
                  <a:lnTo>
                    <a:pt x="46" y="869"/>
                  </a:lnTo>
                  <a:lnTo>
                    <a:pt x="0" y="778"/>
                  </a:lnTo>
                  <a:lnTo>
                    <a:pt x="46" y="370"/>
                  </a:lnTo>
                  <a:lnTo>
                    <a:pt x="137" y="7"/>
                  </a:lnTo>
                  <a:lnTo>
                    <a:pt x="198" y="0"/>
                  </a:lnTo>
                  <a:lnTo>
                    <a:pt x="273" y="7"/>
                  </a:lnTo>
                  <a:lnTo>
                    <a:pt x="390" y="16"/>
                  </a:lnTo>
                  <a:lnTo>
                    <a:pt x="499" y="52"/>
                  </a:lnTo>
                  <a:lnTo>
                    <a:pt x="499" y="98"/>
                  </a:lnTo>
                  <a:lnTo>
                    <a:pt x="446" y="88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13" descr="Дуб"/>
            <p:cNvSpPr>
              <a:spLocks/>
            </p:cNvSpPr>
            <p:nvPr/>
          </p:nvSpPr>
          <p:spPr bwMode="auto">
            <a:xfrm>
              <a:off x="5464" y="272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4" descr="Дуб"/>
            <p:cNvSpPr>
              <a:spLocks/>
            </p:cNvSpPr>
            <p:nvPr/>
          </p:nvSpPr>
          <p:spPr bwMode="auto">
            <a:xfrm>
              <a:off x="3470" y="2913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5" descr="Дуб"/>
            <p:cNvSpPr>
              <a:spLocks/>
            </p:cNvSpPr>
            <p:nvPr/>
          </p:nvSpPr>
          <p:spPr bwMode="auto">
            <a:xfrm>
              <a:off x="3470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6" descr="Дуб"/>
            <p:cNvSpPr>
              <a:spLocks/>
            </p:cNvSpPr>
            <p:nvPr/>
          </p:nvSpPr>
          <p:spPr bwMode="auto">
            <a:xfrm>
              <a:off x="3969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7" descr="Дуб"/>
            <p:cNvSpPr>
              <a:spLocks/>
            </p:cNvSpPr>
            <p:nvPr/>
          </p:nvSpPr>
          <p:spPr bwMode="auto">
            <a:xfrm>
              <a:off x="4513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8" descr="Дуб"/>
            <p:cNvSpPr>
              <a:spLocks/>
            </p:cNvSpPr>
            <p:nvPr/>
          </p:nvSpPr>
          <p:spPr bwMode="auto">
            <a:xfrm>
              <a:off x="5012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9" descr="Дуб"/>
            <p:cNvSpPr>
              <a:spLocks/>
            </p:cNvSpPr>
            <p:nvPr/>
          </p:nvSpPr>
          <p:spPr bwMode="auto">
            <a:xfrm>
              <a:off x="3334" y="2448"/>
              <a:ext cx="47" cy="336"/>
            </a:xfrm>
            <a:custGeom>
              <a:avLst/>
              <a:gdLst>
                <a:gd name="T0" fmla="*/ 32 w 47"/>
                <a:gd name="T1" fmla="*/ 336 h 336"/>
                <a:gd name="T2" fmla="*/ 47 w 47"/>
                <a:gd name="T3" fmla="*/ 30 h 336"/>
                <a:gd name="T4" fmla="*/ 16 w 47"/>
                <a:gd name="T5" fmla="*/ 32 h 336"/>
                <a:gd name="T6" fmla="*/ 26 w 47"/>
                <a:gd name="T7" fmla="*/ 0 h 336"/>
                <a:gd name="T8" fmla="*/ 0 w 47"/>
                <a:gd name="T9" fmla="*/ 320 h 336"/>
                <a:gd name="T10" fmla="*/ 32 w 47"/>
                <a:gd name="T11" fmla="*/ 33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36"/>
                <a:gd name="T20" fmla="*/ 47 w 47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36">
                  <a:moveTo>
                    <a:pt x="32" y="336"/>
                  </a:moveTo>
                  <a:lnTo>
                    <a:pt x="47" y="30"/>
                  </a:lnTo>
                  <a:lnTo>
                    <a:pt x="16" y="32"/>
                  </a:lnTo>
                  <a:lnTo>
                    <a:pt x="26" y="0"/>
                  </a:lnTo>
                  <a:lnTo>
                    <a:pt x="0" y="320"/>
                  </a:lnTo>
                  <a:lnTo>
                    <a:pt x="32" y="33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" descr="Дуб"/>
            <p:cNvSpPr>
              <a:spLocks/>
            </p:cNvSpPr>
            <p:nvPr/>
          </p:nvSpPr>
          <p:spPr bwMode="auto">
            <a:xfrm>
              <a:off x="3360" y="2568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1" descr="Дуб"/>
            <p:cNvSpPr>
              <a:spLocks/>
            </p:cNvSpPr>
            <p:nvPr/>
          </p:nvSpPr>
          <p:spPr bwMode="auto">
            <a:xfrm>
              <a:off x="3360" y="2704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2" descr="Дуб"/>
            <p:cNvSpPr>
              <a:spLocks/>
            </p:cNvSpPr>
            <p:nvPr/>
          </p:nvSpPr>
          <p:spPr bwMode="auto">
            <a:xfrm>
              <a:off x="3379" y="2523"/>
              <a:ext cx="1678" cy="109"/>
            </a:xfrm>
            <a:custGeom>
              <a:avLst/>
              <a:gdLst>
                <a:gd name="T0" fmla="*/ 764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765 w 2042"/>
                <a:gd name="T7" fmla="*/ 109 h 109"/>
                <a:gd name="T8" fmla="*/ 764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3" descr="Дуб"/>
            <p:cNvSpPr>
              <a:spLocks/>
            </p:cNvSpPr>
            <p:nvPr/>
          </p:nvSpPr>
          <p:spPr bwMode="auto">
            <a:xfrm>
              <a:off x="3368" y="2440"/>
              <a:ext cx="1689" cy="101"/>
            </a:xfrm>
            <a:custGeom>
              <a:avLst/>
              <a:gdLst>
                <a:gd name="T0" fmla="*/ 1688 w 1689"/>
                <a:gd name="T1" fmla="*/ 37 h 101"/>
                <a:gd name="T2" fmla="*/ 0 w 1689"/>
                <a:gd name="T3" fmla="*/ 0 h 101"/>
                <a:gd name="T4" fmla="*/ 13 w 1689"/>
                <a:gd name="T5" fmla="*/ 45 h 101"/>
                <a:gd name="T6" fmla="*/ 1689 w 1689"/>
                <a:gd name="T7" fmla="*/ 101 h 101"/>
                <a:gd name="T8" fmla="*/ 1688 w 1689"/>
                <a:gd name="T9" fmla="*/ 37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9"/>
                <a:gd name="T16" fmla="*/ 0 h 101"/>
                <a:gd name="T17" fmla="*/ 1689 w 1689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9" h="101">
                  <a:moveTo>
                    <a:pt x="1688" y="37"/>
                  </a:moveTo>
                  <a:lnTo>
                    <a:pt x="0" y="0"/>
                  </a:lnTo>
                  <a:lnTo>
                    <a:pt x="13" y="45"/>
                  </a:lnTo>
                  <a:lnTo>
                    <a:pt x="1689" y="101"/>
                  </a:lnTo>
                  <a:lnTo>
                    <a:pt x="1688" y="37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4" descr="Дуб"/>
            <p:cNvSpPr>
              <a:spLocks/>
            </p:cNvSpPr>
            <p:nvPr/>
          </p:nvSpPr>
          <p:spPr bwMode="auto">
            <a:xfrm>
              <a:off x="3833" y="243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5" descr="Дуб"/>
            <p:cNvSpPr>
              <a:spLocks/>
            </p:cNvSpPr>
            <p:nvPr/>
          </p:nvSpPr>
          <p:spPr bwMode="auto">
            <a:xfrm>
              <a:off x="5057" y="2478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6" descr="Дуб"/>
            <p:cNvSpPr>
              <a:spLocks/>
            </p:cNvSpPr>
            <p:nvPr/>
          </p:nvSpPr>
          <p:spPr bwMode="auto">
            <a:xfrm>
              <a:off x="4377" y="243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7" descr="Дуб"/>
            <p:cNvSpPr>
              <a:spLocks/>
            </p:cNvSpPr>
            <p:nvPr/>
          </p:nvSpPr>
          <p:spPr bwMode="auto">
            <a:xfrm>
              <a:off x="3470" y="2614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8" descr="Дуб"/>
            <p:cNvSpPr>
              <a:spLocks/>
            </p:cNvSpPr>
            <p:nvPr/>
          </p:nvSpPr>
          <p:spPr bwMode="auto">
            <a:xfrm>
              <a:off x="3470" y="2704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9" descr="Дуб"/>
            <p:cNvSpPr>
              <a:spLocks/>
            </p:cNvSpPr>
            <p:nvPr/>
          </p:nvSpPr>
          <p:spPr bwMode="auto">
            <a:xfrm flipH="1" flipV="1">
              <a:off x="3470" y="2795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0" descr="Дуб"/>
            <p:cNvSpPr>
              <a:spLocks/>
            </p:cNvSpPr>
            <p:nvPr/>
          </p:nvSpPr>
          <p:spPr bwMode="auto">
            <a:xfrm>
              <a:off x="3360" y="2432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1" descr="Каштан"/>
            <p:cNvSpPr>
              <a:spLocks/>
            </p:cNvSpPr>
            <p:nvPr/>
          </p:nvSpPr>
          <p:spPr bwMode="auto">
            <a:xfrm>
              <a:off x="4967" y="3448"/>
              <a:ext cx="181" cy="617"/>
            </a:xfrm>
            <a:custGeom>
              <a:avLst/>
              <a:gdLst>
                <a:gd name="T0" fmla="*/ 181 w 181"/>
                <a:gd name="T1" fmla="*/ 27 h 617"/>
                <a:gd name="T2" fmla="*/ 181 w 181"/>
                <a:gd name="T3" fmla="*/ 345 h 617"/>
                <a:gd name="T4" fmla="*/ 136 w 181"/>
                <a:gd name="T5" fmla="*/ 617 h 617"/>
                <a:gd name="T6" fmla="*/ 45 w 181"/>
                <a:gd name="T7" fmla="*/ 481 h 617"/>
                <a:gd name="T8" fmla="*/ 90 w 181"/>
                <a:gd name="T9" fmla="*/ 254 h 617"/>
                <a:gd name="T10" fmla="*/ 0 w 181"/>
                <a:gd name="T11" fmla="*/ 27 h 617"/>
                <a:gd name="T12" fmla="*/ 25 w 181"/>
                <a:gd name="T13" fmla="*/ 0 h 617"/>
                <a:gd name="T14" fmla="*/ 181 w 181"/>
                <a:gd name="T15" fmla="*/ 27 h 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1"/>
                <a:gd name="T25" fmla="*/ 0 h 617"/>
                <a:gd name="T26" fmla="*/ 181 w 181"/>
                <a:gd name="T27" fmla="*/ 617 h 6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1" h="617">
                  <a:moveTo>
                    <a:pt x="181" y="27"/>
                  </a:moveTo>
                  <a:lnTo>
                    <a:pt x="181" y="345"/>
                  </a:lnTo>
                  <a:lnTo>
                    <a:pt x="136" y="617"/>
                  </a:lnTo>
                  <a:lnTo>
                    <a:pt x="45" y="481"/>
                  </a:lnTo>
                  <a:lnTo>
                    <a:pt x="90" y="254"/>
                  </a:lnTo>
                  <a:lnTo>
                    <a:pt x="0" y="27"/>
                  </a:lnTo>
                  <a:lnTo>
                    <a:pt x="25" y="0"/>
                  </a:lnTo>
                  <a:lnTo>
                    <a:pt x="181" y="27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5148" y="3473"/>
              <a:ext cx="226" cy="319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81" y="318"/>
                </a:cxn>
                <a:cxn ang="0">
                  <a:pos x="227" y="227"/>
                </a:cxn>
                <a:cxn ang="0">
                  <a:pos x="136" y="137"/>
                </a:cxn>
                <a:cxn ang="0">
                  <a:pos x="136" y="91"/>
                </a:cxn>
                <a:cxn ang="0">
                  <a:pos x="136" y="46"/>
                </a:cxn>
                <a:cxn ang="0">
                  <a:pos x="181" y="0"/>
                </a:cxn>
                <a:cxn ang="0">
                  <a:pos x="0" y="0"/>
                </a:cxn>
                <a:cxn ang="0">
                  <a:pos x="0" y="91"/>
                </a:cxn>
                <a:cxn ang="0">
                  <a:pos x="0" y="137"/>
                </a:cxn>
              </a:cxnLst>
              <a:rect l="0" t="0" r="r" b="b"/>
              <a:pathLst>
                <a:path w="227" h="318">
                  <a:moveTo>
                    <a:pt x="0" y="137"/>
                  </a:moveTo>
                  <a:lnTo>
                    <a:pt x="181" y="318"/>
                  </a:lnTo>
                  <a:lnTo>
                    <a:pt x="227" y="227"/>
                  </a:lnTo>
                  <a:lnTo>
                    <a:pt x="136" y="137"/>
                  </a:lnTo>
                  <a:lnTo>
                    <a:pt x="136" y="91"/>
                  </a:lnTo>
                  <a:lnTo>
                    <a:pt x="136" y="46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13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 rot="-4776019">
              <a:off x="5306" y="3725"/>
              <a:ext cx="91" cy="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34"/>
            <p:cNvSpPr>
              <a:spLocks noChangeArrowheads="1"/>
            </p:cNvSpPr>
            <p:nvPr/>
          </p:nvSpPr>
          <p:spPr bwMode="auto">
            <a:xfrm>
              <a:off x="2336" y="2659"/>
              <a:ext cx="181" cy="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640" y="2704"/>
              <a:ext cx="376" cy="318"/>
            </a:xfrm>
            <a:custGeom>
              <a:avLst/>
              <a:gdLst>
                <a:gd name="T0" fmla="*/ 0 w 376"/>
                <a:gd name="T1" fmla="*/ 284 h 318"/>
                <a:gd name="T2" fmla="*/ 160 w 376"/>
                <a:gd name="T3" fmla="*/ 316 h 318"/>
                <a:gd name="T4" fmla="*/ 331 w 376"/>
                <a:gd name="T5" fmla="*/ 318 h 318"/>
                <a:gd name="T6" fmla="*/ 352 w 376"/>
                <a:gd name="T7" fmla="*/ 188 h 318"/>
                <a:gd name="T8" fmla="*/ 376 w 376"/>
                <a:gd name="T9" fmla="*/ 46 h 318"/>
                <a:gd name="T10" fmla="*/ 264 w 376"/>
                <a:gd name="T11" fmla="*/ 20 h 318"/>
                <a:gd name="T12" fmla="*/ 104 w 376"/>
                <a:gd name="T13" fmla="*/ 0 h 318"/>
                <a:gd name="T14" fmla="*/ 64 w 376"/>
                <a:gd name="T15" fmla="*/ 36 h 318"/>
                <a:gd name="T16" fmla="*/ 16 w 376"/>
                <a:gd name="T17" fmla="*/ 196 h 318"/>
                <a:gd name="T18" fmla="*/ 0 w 376"/>
                <a:gd name="T19" fmla="*/ 284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18"/>
                <a:gd name="T32" fmla="*/ 376 w 376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18">
                  <a:moveTo>
                    <a:pt x="0" y="284"/>
                  </a:moveTo>
                  <a:cubicBezTo>
                    <a:pt x="24" y="284"/>
                    <a:pt x="108" y="309"/>
                    <a:pt x="160" y="316"/>
                  </a:cubicBezTo>
                  <a:lnTo>
                    <a:pt x="331" y="318"/>
                  </a:lnTo>
                  <a:lnTo>
                    <a:pt x="352" y="188"/>
                  </a:lnTo>
                  <a:lnTo>
                    <a:pt x="376" y="46"/>
                  </a:lnTo>
                  <a:lnTo>
                    <a:pt x="264" y="20"/>
                  </a:lnTo>
                  <a:lnTo>
                    <a:pt x="104" y="0"/>
                  </a:lnTo>
                  <a:lnTo>
                    <a:pt x="64" y="36"/>
                  </a:lnTo>
                  <a:lnTo>
                    <a:pt x="16" y="196"/>
                  </a:lnTo>
                  <a:lnTo>
                    <a:pt x="0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3304" y="2795"/>
              <a:ext cx="176" cy="237"/>
            </a:xfrm>
            <a:custGeom>
              <a:avLst/>
              <a:gdLst>
                <a:gd name="T0" fmla="*/ 176 w 176"/>
                <a:gd name="T1" fmla="*/ 157 h 237"/>
                <a:gd name="T2" fmla="*/ 128 w 176"/>
                <a:gd name="T3" fmla="*/ 237 h 237"/>
                <a:gd name="T4" fmla="*/ 0 w 176"/>
                <a:gd name="T5" fmla="*/ 29 h 237"/>
                <a:gd name="T6" fmla="*/ 30 w 176"/>
                <a:gd name="T7" fmla="*/ 0 h 237"/>
                <a:gd name="T8" fmla="*/ 166 w 176"/>
                <a:gd name="T9" fmla="*/ 136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37"/>
                <a:gd name="T17" fmla="*/ 176 w 17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37">
                  <a:moveTo>
                    <a:pt x="176" y="157"/>
                  </a:moveTo>
                  <a:lnTo>
                    <a:pt x="128" y="237"/>
                  </a:lnTo>
                  <a:lnTo>
                    <a:pt x="0" y="29"/>
                  </a:lnTo>
                  <a:lnTo>
                    <a:pt x="30" y="0"/>
                  </a:lnTo>
                  <a:lnTo>
                    <a:pt x="166" y="136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3158" y="2983"/>
              <a:ext cx="2322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48"/>
                </a:cxn>
                <a:cxn ang="0">
                  <a:pos x="2320" y="117"/>
                </a:cxn>
                <a:cxn ang="0">
                  <a:pos x="0" y="80"/>
                </a:cxn>
              </a:cxnLst>
              <a:rect l="0" t="0" r="r" b="b"/>
              <a:pathLst>
                <a:path w="2320" h="117">
                  <a:moveTo>
                    <a:pt x="0" y="0"/>
                  </a:moveTo>
                  <a:lnTo>
                    <a:pt x="2304" y="48"/>
                  </a:lnTo>
                  <a:lnTo>
                    <a:pt x="2320" y="117"/>
                  </a:lnTo>
                  <a:lnTo>
                    <a:pt x="0" y="8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 rot="1229960">
              <a:off x="2971" y="3067"/>
              <a:ext cx="49" cy="149"/>
            </a:xfrm>
            <a:custGeom>
              <a:avLst/>
              <a:gdLst>
                <a:gd name="T0" fmla="*/ 0 w 49"/>
                <a:gd name="T1" fmla="*/ 0 h 149"/>
                <a:gd name="T2" fmla="*/ 0 w 49"/>
                <a:gd name="T3" fmla="*/ 91 h 149"/>
                <a:gd name="T4" fmla="*/ 49 w 49"/>
                <a:gd name="T5" fmla="*/ 149 h 149"/>
                <a:gd name="T6" fmla="*/ 0 w 49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49"/>
                <a:gd name="T14" fmla="*/ 49 w 49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49">
                  <a:moveTo>
                    <a:pt x="0" y="0"/>
                  </a:moveTo>
                  <a:lnTo>
                    <a:pt x="0" y="91"/>
                  </a:lnTo>
                  <a:lnTo>
                    <a:pt x="49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Oval 39"/>
            <p:cNvSpPr>
              <a:spLocks noChangeArrowheads="1"/>
            </p:cNvSpPr>
            <p:nvPr/>
          </p:nvSpPr>
          <p:spPr bwMode="auto">
            <a:xfrm>
              <a:off x="1747" y="2976"/>
              <a:ext cx="90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" name="Group 40"/>
            <p:cNvGrpSpPr>
              <a:grpSpLocks/>
            </p:cNvGrpSpPr>
            <p:nvPr/>
          </p:nvGrpSpPr>
          <p:grpSpPr bwMode="auto">
            <a:xfrm rot="423203">
              <a:off x="5423" y="3251"/>
              <a:ext cx="89" cy="200"/>
              <a:chOff x="4551" y="2197"/>
              <a:chExt cx="38" cy="90"/>
            </a:xfrm>
          </p:grpSpPr>
          <p:sp>
            <p:nvSpPr>
              <p:cNvPr id="63" name="Rectangle 41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" name="Group 44"/>
            <p:cNvGrpSpPr>
              <a:grpSpLocks/>
            </p:cNvGrpSpPr>
            <p:nvPr/>
          </p:nvGrpSpPr>
          <p:grpSpPr bwMode="auto">
            <a:xfrm rot="712727">
              <a:off x="2517" y="2840"/>
              <a:ext cx="227" cy="279"/>
              <a:chOff x="1270" y="1027"/>
              <a:chExt cx="164" cy="188"/>
            </a:xfrm>
          </p:grpSpPr>
          <p:sp>
            <p:nvSpPr>
              <p:cNvPr id="61" name="Freeform 45"/>
              <p:cNvSpPr>
                <a:spLocks/>
              </p:cNvSpPr>
              <p:nvPr/>
            </p:nvSpPr>
            <p:spPr bwMode="auto">
              <a:xfrm rot="423203">
                <a:off x="1270" y="1078"/>
                <a:ext cx="118" cy="137"/>
              </a:xfrm>
              <a:custGeom>
                <a:avLst/>
                <a:gdLst>
                  <a:gd name="T0" fmla="*/ 236 w 96"/>
                  <a:gd name="T1" fmla="*/ 0 h 111"/>
                  <a:gd name="T2" fmla="*/ 0 w 96"/>
                  <a:gd name="T3" fmla="*/ 318 h 111"/>
                  <a:gd name="T4" fmla="*/ 84 w 96"/>
                  <a:gd name="T5" fmla="*/ 300 h 111"/>
                  <a:gd name="T6" fmla="*/ 269 w 96"/>
                  <a:gd name="T7" fmla="*/ 9 h 111"/>
                  <a:gd name="T8" fmla="*/ 236 w 96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1"/>
                  <a:gd name="T17" fmla="*/ 96 w 96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Oval 46"/>
              <p:cNvSpPr>
                <a:spLocks noChangeArrowheads="1"/>
              </p:cNvSpPr>
              <p:nvPr/>
            </p:nvSpPr>
            <p:spPr bwMode="auto">
              <a:xfrm rot="59094">
                <a:off x="1383" y="1027"/>
                <a:ext cx="51" cy="86"/>
              </a:xfrm>
              <a:prstGeom prst="ellipse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3" name="Group 47"/>
            <p:cNvGrpSpPr>
              <a:grpSpLocks/>
            </p:cNvGrpSpPr>
            <p:nvPr/>
          </p:nvGrpSpPr>
          <p:grpSpPr bwMode="auto">
            <a:xfrm rot="423203">
              <a:off x="3110" y="3543"/>
              <a:ext cx="89" cy="200"/>
              <a:chOff x="4551" y="2197"/>
              <a:chExt cx="38" cy="90"/>
            </a:xfrm>
          </p:grpSpPr>
          <p:sp>
            <p:nvSpPr>
              <p:cNvPr id="58" name="Rectangle 48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Rectangle 49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Rectangle 50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4" name="Group 51"/>
            <p:cNvGrpSpPr>
              <a:grpSpLocks/>
            </p:cNvGrpSpPr>
            <p:nvPr/>
          </p:nvGrpSpPr>
          <p:grpSpPr bwMode="auto">
            <a:xfrm rot="-4976797">
              <a:off x="1688" y="3144"/>
              <a:ext cx="89" cy="200"/>
              <a:chOff x="4551" y="2197"/>
              <a:chExt cx="38" cy="90"/>
            </a:xfrm>
          </p:grpSpPr>
          <p:sp>
            <p:nvSpPr>
              <p:cNvPr id="55" name="Rectangle 52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Rectangle 53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Rectangle 54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6" name="Group 55"/>
          <p:cNvGrpSpPr>
            <a:grpSpLocks/>
          </p:cNvGrpSpPr>
          <p:nvPr/>
        </p:nvGrpSpPr>
        <p:grpSpPr bwMode="auto">
          <a:xfrm rot="-169725">
            <a:off x="9129276" y="5789502"/>
            <a:ext cx="792163" cy="792162"/>
            <a:chOff x="2880" y="2016"/>
            <a:chExt cx="2016" cy="2016"/>
          </a:xfrm>
        </p:grpSpPr>
        <p:sp>
          <p:nvSpPr>
            <p:cNvPr id="67" name="Oval 56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69" name="Oval 58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Oval 59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Oval 60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Oval 61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Oval 62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Oval 63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Oval 64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Oval 65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Oval 66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8" name="Group 67"/>
          <p:cNvGrpSpPr>
            <a:grpSpLocks/>
          </p:cNvGrpSpPr>
          <p:nvPr/>
        </p:nvGrpSpPr>
        <p:grpSpPr bwMode="auto">
          <a:xfrm rot="-169725">
            <a:off x="6679764" y="5718065"/>
            <a:ext cx="796925" cy="792163"/>
            <a:chOff x="2880" y="2016"/>
            <a:chExt cx="2016" cy="2016"/>
          </a:xfrm>
        </p:grpSpPr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73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Oval 74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Oval 75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76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Oval 77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Oval 78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0" name="Group 79"/>
          <p:cNvGrpSpPr>
            <a:grpSpLocks/>
          </p:cNvGrpSpPr>
          <p:nvPr/>
        </p:nvGrpSpPr>
        <p:grpSpPr bwMode="auto">
          <a:xfrm rot="-169725">
            <a:off x="9992876" y="5789502"/>
            <a:ext cx="796925" cy="792162"/>
            <a:chOff x="2880" y="2016"/>
            <a:chExt cx="2016" cy="2016"/>
          </a:xfrm>
        </p:grpSpPr>
        <p:sp>
          <p:nvSpPr>
            <p:cNvPr id="91" name="Oval 80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Oval 81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93" name="Oval 82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Oval 84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85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87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88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89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Oval 90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6" name="Группа 315"/>
          <p:cNvGrpSpPr/>
          <p:nvPr/>
        </p:nvGrpSpPr>
        <p:grpSpPr>
          <a:xfrm>
            <a:off x="13933538" y="4171955"/>
            <a:ext cx="2928957" cy="1238241"/>
            <a:chOff x="1368393" y="4029078"/>
            <a:chExt cx="2928957" cy="1238241"/>
          </a:xfrm>
        </p:grpSpPr>
        <p:grpSp>
          <p:nvGrpSpPr>
            <p:cNvPr id="317" name="Группа 132"/>
            <p:cNvGrpSpPr/>
            <p:nvPr/>
          </p:nvGrpSpPr>
          <p:grpSpPr>
            <a:xfrm>
              <a:off x="1368402" y="4029086"/>
              <a:ext cx="1857386" cy="1238254"/>
              <a:chOff x="8083569" y="2957512"/>
              <a:chExt cx="2428871" cy="2524143"/>
            </a:xfrm>
          </p:grpSpPr>
          <p:grpSp>
            <p:nvGrpSpPr>
              <p:cNvPr id="349" name="Group 88"/>
              <p:cNvGrpSpPr>
                <a:grpSpLocks/>
              </p:cNvGrpSpPr>
              <p:nvPr/>
            </p:nvGrpSpPr>
            <p:grpSpPr bwMode="auto">
              <a:xfrm>
                <a:off x="8083569" y="2957512"/>
                <a:ext cx="1509712" cy="2024062"/>
                <a:chOff x="192" y="3360"/>
                <a:chExt cx="816" cy="960"/>
              </a:xfrm>
            </p:grpSpPr>
            <p:grpSp>
              <p:nvGrpSpPr>
                <p:cNvPr id="370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377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71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2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5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6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0" name="Group 88"/>
              <p:cNvGrpSpPr>
                <a:grpSpLocks/>
              </p:cNvGrpSpPr>
              <p:nvPr/>
            </p:nvGrpSpPr>
            <p:grpSpPr bwMode="auto">
              <a:xfrm>
                <a:off x="8726502" y="3100376"/>
                <a:ext cx="1785938" cy="1881185"/>
                <a:chOff x="192" y="3360"/>
                <a:chExt cx="816" cy="960"/>
              </a:xfrm>
            </p:grpSpPr>
            <p:grpSp>
              <p:nvGrpSpPr>
                <p:cNvPr id="361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368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62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3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4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5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1" name="Group 88"/>
              <p:cNvGrpSpPr>
                <a:grpSpLocks/>
              </p:cNvGrpSpPr>
              <p:nvPr/>
            </p:nvGrpSpPr>
            <p:grpSpPr bwMode="auto">
              <a:xfrm>
                <a:off x="8155006" y="3671900"/>
                <a:ext cx="1928813" cy="1809755"/>
                <a:chOff x="192" y="3360"/>
                <a:chExt cx="816" cy="960"/>
              </a:xfrm>
            </p:grpSpPr>
            <p:grpSp>
              <p:nvGrpSpPr>
                <p:cNvPr id="352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359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0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3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4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5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7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8" name="Группа 131"/>
            <p:cNvGrpSpPr/>
            <p:nvPr/>
          </p:nvGrpSpPr>
          <p:grpSpPr>
            <a:xfrm>
              <a:off x="2439964" y="4029077"/>
              <a:ext cx="1857385" cy="1238246"/>
              <a:chOff x="8083567" y="2957510"/>
              <a:chExt cx="2428873" cy="2524136"/>
            </a:xfrm>
          </p:grpSpPr>
          <p:grpSp>
            <p:nvGrpSpPr>
              <p:cNvPr id="319" name="Group 88"/>
              <p:cNvGrpSpPr>
                <a:grpSpLocks/>
              </p:cNvGrpSpPr>
              <p:nvPr/>
            </p:nvGrpSpPr>
            <p:grpSpPr bwMode="auto">
              <a:xfrm>
                <a:off x="8083567" y="2957510"/>
                <a:ext cx="1509712" cy="2024062"/>
                <a:chOff x="192" y="3360"/>
                <a:chExt cx="816" cy="960"/>
              </a:xfrm>
            </p:grpSpPr>
            <p:grpSp>
              <p:nvGrpSpPr>
                <p:cNvPr id="340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347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1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2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3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4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5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6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0" name="Group 88"/>
              <p:cNvGrpSpPr>
                <a:grpSpLocks/>
              </p:cNvGrpSpPr>
              <p:nvPr/>
            </p:nvGrpSpPr>
            <p:grpSpPr bwMode="auto">
              <a:xfrm>
                <a:off x="8726502" y="3100376"/>
                <a:ext cx="1785938" cy="1881185"/>
                <a:chOff x="192" y="3360"/>
                <a:chExt cx="816" cy="960"/>
              </a:xfrm>
            </p:grpSpPr>
            <p:grpSp>
              <p:nvGrpSpPr>
                <p:cNvPr id="331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338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32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3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4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5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6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7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1" name="Group 88"/>
              <p:cNvGrpSpPr>
                <a:grpSpLocks/>
              </p:cNvGrpSpPr>
              <p:nvPr/>
            </p:nvGrpSpPr>
            <p:grpSpPr bwMode="auto">
              <a:xfrm>
                <a:off x="8155004" y="3671893"/>
                <a:ext cx="1928813" cy="1809753"/>
                <a:chOff x="192" y="3360"/>
                <a:chExt cx="816" cy="960"/>
              </a:xfrm>
            </p:grpSpPr>
            <p:grpSp>
              <p:nvGrpSpPr>
                <p:cNvPr id="322" name="Group 89"/>
                <p:cNvGrpSpPr>
                  <a:grpSpLocks/>
                </p:cNvGrpSpPr>
                <p:nvPr/>
              </p:nvGrpSpPr>
              <p:grpSpPr bwMode="auto">
                <a:xfrm>
                  <a:off x="240" y="3360"/>
                  <a:ext cx="576" cy="864"/>
                  <a:chOff x="328" y="3208"/>
                  <a:chExt cx="656" cy="984"/>
                </a:xfrm>
              </p:grpSpPr>
              <p:sp>
                <p:nvSpPr>
                  <p:cNvPr id="329" name="Freeform 90" descr="Циновка"/>
                  <p:cNvSpPr>
                    <a:spLocks/>
                  </p:cNvSpPr>
                  <p:nvPr/>
                </p:nvSpPr>
                <p:spPr bwMode="auto">
                  <a:xfrm>
                    <a:off x="328" y="3304"/>
                    <a:ext cx="656" cy="888"/>
                  </a:xfrm>
                  <a:custGeom>
                    <a:avLst/>
                    <a:gdLst>
                      <a:gd name="T0" fmla="*/ 344 w 656"/>
                      <a:gd name="T1" fmla="*/ 872 h 888"/>
                      <a:gd name="T2" fmla="*/ 152 w 656"/>
                      <a:gd name="T3" fmla="*/ 872 h 888"/>
                      <a:gd name="T4" fmla="*/ 48 w 656"/>
                      <a:gd name="T5" fmla="*/ 824 h 888"/>
                      <a:gd name="T6" fmla="*/ 56 w 656"/>
                      <a:gd name="T7" fmla="*/ 680 h 888"/>
                      <a:gd name="T8" fmla="*/ 56 w 656"/>
                      <a:gd name="T9" fmla="*/ 584 h 888"/>
                      <a:gd name="T10" fmla="*/ 56 w 656"/>
                      <a:gd name="T11" fmla="*/ 488 h 888"/>
                      <a:gd name="T12" fmla="*/ 8 w 656"/>
                      <a:gd name="T13" fmla="*/ 248 h 888"/>
                      <a:gd name="T14" fmla="*/ 8 w 656"/>
                      <a:gd name="T15" fmla="*/ 104 h 888"/>
                      <a:gd name="T16" fmla="*/ 56 w 656"/>
                      <a:gd name="T17" fmla="*/ 56 h 888"/>
                      <a:gd name="T18" fmla="*/ 200 w 656"/>
                      <a:gd name="T19" fmla="*/ 8 h 888"/>
                      <a:gd name="T20" fmla="*/ 392 w 656"/>
                      <a:gd name="T21" fmla="*/ 8 h 888"/>
                      <a:gd name="T22" fmla="*/ 536 w 656"/>
                      <a:gd name="T23" fmla="*/ 56 h 888"/>
                      <a:gd name="T24" fmla="*/ 584 w 656"/>
                      <a:gd name="T25" fmla="*/ 200 h 888"/>
                      <a:gd name="T26" fmla="*/ 632 w 656"/>
                      <a:gd name="T27" fmla="*/ 536 h 888"/>
                      <a:gd name="T28" fmla="*/ 632 w 656"/>
                      <a:gd name="T29" fmla="*/ 680 h 888"/>
                      <a:gd name="T30" fmla="*/ 624 w 656"/>
                      <a:gd name="T31" fmla="*/ 856 h 888"/>
                      <a:gd name="T32" fmla="*/ 440 w 656"/>
                      <a:gd name="T33" fmla="*/ 872 h 888"/>
                      <a:gd name="T34" fmla="*/ 344 w 656"/>
                      <a:gd name="T35" fmla="*/ 872 h 88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6"/>
                      <a:gd name="T55" fmla="*/ 0 h 888"/>
                      <a:gd name="T56" fmla="*/ 656 w 656"/>
                      <a:gd name="T57" fmla="*/ 888 h 88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6" h="888">
                        <a:moveTo>
                          <a:pt x="344" y="872"/>
                        </a:moveTo>
                        <a:cubicBezTo>
                          <a:pt x="296" y="872"/>
                          <a:pt x="201" y="880"/>
                          <a:pt x="152" y="872"/>
                        </a:cubicBezTo>
                        <a:cubicBezTo>
                          <a:pt x="103" y="864"/>
                          <a:pt x="64" y="856"/>
                          <a:pt x="48" y="824"/>
                        </a:cubicBezTo>
                        <a:cubicBezTo>
                          <a:pt x="32" y="792"/>
                          <a:pt x="55" y="720"/>
                          <a:pt x="56" y="680"/>
                        </a:cubicBezTo>
                        <a:cubicBezTo>
                          <a:pt x="57" y="640"/>
                          <a:pt x="56" y="616"/>
                          <a:pt x="56" y="584"/>
                        </a:cubicBezTo>
                        <a:cubicBezTo>
                          <a:pt x="56" y="552"/>
                          <a:pt x="64" y="544"/>
                          <a:pt x="56" y="488"/>
                        </a:cubicBezTo>
                        <a:cubicBezTo>
                          <a:pt x="48" y="432"/>
                          <a:pt x="16" y="312"/>
                          <a:pt x="8" y="248"/>
                        </a:cubicBezTo>
                        <a:cubicBezTo>
                          <a:pt x="0" y="184"/>
                          <a:pt x="0" y="136"/>
                          <a:pt x="8" y="104"/>
                        </a:cubicBezTo>
                        <a:cubicBezTo>
                          <a:pt x="16" y="72"/>
                          <a:pt x="24" y="72"/>
                          <a:pt x="56" y="56"/>
                        </a:cubicBezTo>
                        <a:cubicBezTo>
                          <a:pt x="88" y="40"/>
                          <a:pt x="144" y="16"/>
                          <a:pt x="200" y="8"/>
                        </a:cubicBezTo>
                        <a:cubicBezTo>
                          <a:pt x="256" y="0"/>
                          <a:pt x="336" y="0"/>
                          <a:pt x="392" y="8"/>
                        </a:cubicBezTo>
                        <a:cubicBezTo>
                          <a:pt x="448" y="16"/>
                          <a:pt x="504" y="24"/>
                          <a:pt x="536" y="56"/>
                        </a:cubicBezTo>
                        <a:cubicBezTo>
                          <a:pt x="568" y="88"/>
                          <a:pt x="568" y="120"/>
                          <a:pt x="584" y="200"/>
                        </a:cubicBezTo>
                        <a:cubicBezTo>
                          <a:pt x="600" y="280"/>
                          <a:pt x="624" y="456"/>
                          <a:pt x="632" y="536"/>
                        </a:cubicBezTo>
                        <a:cubicBezTo>
                          <a:pt x="640" y="616"/>
                          <a:pt x="633" y="627"/>
                          <a:pt x="632" y="680"/>
                        </a:cubicBezTo>
                        <a:cubicBezTo>
                          <a:pt x="631" y="733"/>
                          <a:pt x="656" y="824"/>
                          <a:pt x="624" y="856"/>
                        </a:cubicBezTo>
                        <a:cubicBezTo>
                          <a:pt x="592" y="888"/>
                          <a:pt x="487" y="869"/>
                          <a:pt x="440" y="872"/>
                        </a:cubicBezTo>
                        <a:cubicBezTo>
                          <a:pt x="393" y="875"/>
                          <a:pt x="392" y="872"/>
                          <a:pt x="344" y="872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0" name="Freeform 91" descr="Циновка"/>
                  <p:cNvSpPr>
                    <a:spLocks/>
                  </p:cNvSpPr>
                  <p:nvPr/>
                </p:nvSpPr>
                <p:spPr bwMode="auto">
                  <a:xfrm>
                    <a:off x="496" y="3208"/>
                    <a:ext cx="284" cy="291"/>
                  </a:xfrm>
                  <a:custGeom>
                    <a:avLst/>
                    <a:gdLst>
                      <a:gd name="T0" fmla="*/ 32 w 284"/>
                      <a:gd name="T1" fmla="*/ 104 h 291"/>
                      <a:gd name="T2" fmla="*/ 80 w 284"/>
                      <a:gd name="T3" fmla="*/ 8 h 291"/>
                      <a:gd name="T4" fmla="*/ 176 w 284"/>
                      <a:gd name="T5" fmla="*/ 56 h 291"/>
                      <a:gd name="T6" fmla="*/ 272 w 284"/>
                      <a:gd name="T7" fmla="*/ 200 h 291"/>
                      <a:gd name="T8" fmla="*/ 248 w 284"/>
                      <a:gd name="T9" fmla="*/ 184 h 291"/>
                      <a:gd name="T10" fmla="*/ 216 w 284"/>
                      <a:gd name="T11" fmla="*/ 184 h 291"/>
                      <a:gd name="T12" fmla="*/ 152 w 284"/>
                      <a:gd name="T13" fmla="*/ 232 h 291"/>
                      <a:gd name="T14" fmla="*/ 176 w 284"/>
                      <a:gd name="T15" fmla="*/ 200 h 291"/>
                      <a:gd name="T16" fmla="*/ 72 w 284"/>
                      <a:gd name="T17" fmla="*/ 280 h 291"/>
                      <a:gd name="T18" fmla="*/ 8 w 284"/>
                      <a:gd name="T19" fmla="*/ 264 h 291"/>
                      <a:gd name="T20" fmla="*/ 24 w 284"/>
                      <a:gd name="T21" fmla="*/ 168 h 291"/>
                      <a:gd name="T22" fmla="*/ 32 w 284"/>
                      <a:gd name="T23" fmla="*/ 104 h 2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291"/>
                      <a:gd name="T38" fmla="*/ 284 w 284"/>
                      <a:gd name="T39" fmla="*/ 291 h 2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291">
                        <a:moveTo>
                          <a:pt x="32" y="104"/>
                        </a:moveTo>
                        <a:cubicBezTo>
                          <a:pt x="32" y="80"/>
                          <a:pt x="56" y="16"/>
                          <a:pt x="80" y="8"/>
                        </a:cubicBezTo>
                        <a:cubicBezTo>
                          <a:pt x="104" y="0"/>
                          <a:pt x="144" y="24"/>
                          <a:pt x="176" y="56"/>
                        </a:cubicBezTo>
                        <a:cubicBezTo>
                          <a:pt x="208" y="88"/>
                          <a:pt x="260" y="179"/>
                          <a:pt x="272" y="200"/>
                        </a:cubicBezTo>
                        <a:cubicBezTo>
                          <a:pt x="284" y="221"/>
                          <a:pt x="257" y="187"/>
                          <a:pt x="248" y="184"/>
                        </a:cubicBezTo>
                        <a:cubicBezTo>
                          <a:pt x="239" y="181"/>
                          <a:pt x="232" y="176"/>
                          <a:pt x="216" y="184"/>
                        </a:cubicBezTo>
                        <a:cubicBezTo>
                          <a:pt x="200" y="192"/>
                          <a:pt x="159" y="229"/>
                          <a:pt x="152" y="232"/>
                        </a:cubicBezTo>
                        <a:cubicBezTo>
                          <a:pt x="145" y="235"/>
                          <a:pt x="189" y="192"/>
                          <a:pt x="176" y="200"/>
                        </a:cubicBezTo>
                        <a:cubicBezTo>
                          <a:pt x="163" y="208"/>
                          <a:pt x="100" y="269"/>
                          <a:pt x="72" y="280"/>
                        </a:cubicBezTo>
                        <a:cubicBezTo>
                          <a:pt x="44" y="291"/>
                          <a:pt x="16" y="283"/>
                          <a:pt x="8" y="264"/>
                        </a:cubicBezTo>
                        <a:cubicBezTo>
                          <a:pt x="0" y="245"/>
                          <a:pt x="20" y="195"/>
                          <a:pt x="24" y="168"/>
                        </a:cubicBezTo>
                        <a:cubicBezTo>
                          <a:pt x="28" y="141"/>
                          <a:pt x="30" y="117"/>
                          <a:pt x="32" y="10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3" name="Freeform 92"/>
                <p:cNvSpPr>
                  <a:spLocks/>
                </p:cNvSpPr>
                <p:nvPr/>
              </p:nvSpPr>
              <p:spPr bwMode="auto">
                <a:xfrm>
                  <a:off x="624" y="4176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Freeform 93"/>
                <p:cNvSpPr>
                  <a:spLocks/>
                </p:cNvSpPr>
                <p:nvPr/>
              </p:nvSpPr>
              <p:spPr bwMode="auto">
                <a:xfrm>
                  <a:off x="768" y="4176"/>
                  <a:ext cx="240" cy="144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Freeform 94"/>
                <p:cNvSpPr>
                  <a:spLocks/>
                </p:cNvSpPr>
                <p:nvPr/>
              </p:nvSpPr>
              <p:spPr bwMode="auto">
                <a:xfrm>
                  <a:off x="480" y="4224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Freeform 95"/>
                <p:cNvSpPr>
                  <a:spLocks/>
                </p:cNvSpPr>
                <p:nvPr/>
              </p:nvSpPr>
              <p:spPr bwMode="auto">
                <a:xfrm>
                  <a:off x="192" y="4128"/>
                  <a:ext cx="192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Freeform 96"/>
                <p:cNvSpPr>
                  <a:spLocks/>
                </p:cNvSpPr>
                <p:nvPr/>
              </p:nvSpPr>
              <p:spPr bwMode="auto">
                <a:xfrm>
                  <a:off x="336" y="4224"/>
                  <a:ext cx="144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" name="Freeform 97"/>
                <p:cNvSpPr>
                  <a:spLocks/>
                </p:cNvSpPr>
                <p:nvPr/>
              </p:nvSpPr>
              <p:spPr bwMode="auto">
                <a:xfrm>
                  <a:off x="192" y="4224"/>
                  <a:ext cx="96" cy="96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79" name="Group 3"/>
          <p:cNvGrpSpPr>
            <a:grpSpLocks/>
          </p:cNvGrpSpPr>
          <p:nvPr/>
        </p:nvGrpSpPr>
        <p:grpSpPr bwMode="auto">
          <a:xfrm rot="-155749">
            <a:off x="11250212" y="4636978"/>
            <a:ext cx="4897437" cy="1884363"/>
            <a:chOff x="1474" y="2432"/>
            <a:chExt cx="4038" cy="1633"/>
          </a:xfrm>
        </p:grpSpPr>
        <p:sp>
          <p:nvSpPr>
            <p:cNvPr id="380" name="Freeform 4"/>
            <p:cNvSpPr>
              <a:spLocks/>
            </p:cNvSpPr>
            <p:nvPr/>
          </p:nvSpPr>
          <p:spPr bwMode="auto">
            <a:xfrm>
              <a:off x="3560" y="3339"/>
              <a:ext cx="1406" cy="454"/>
            </a:xfrm>
            <a:custGeom>
              <a:avLst/>
              <a:gdLst>
                <a:gd name="T0" fmla="*/ 0 w 1406"/>
                <a:gd name="T1" fmla="*/ 454 h 454"/>
                <a:gd name="T2" fmla="*/ 317 w 1406"/>
                <a:gd name="T3" fmla="*/ 227 h 454"/>
                <a:gd name="T4" fmla="*/ 771 w 1406"/>
                <a:gd name="T5" fmla="*/ 318 h 454"/>
                <a:gd name="T6" fmla="*/ 1406 w 1406"/>
                <a:gd name="T7" fmla="*/ 273 h 454"/>
                <a:gd name="T8" fmla="*/ 1406 w 1406"/>
                <a:gd name="T9" fmla="*/ 91 h 454"/>
                <a:gd name="T10" fmla="*/ 952 w 1406"/>
                <a:gd name="T11" fmla="*/ 0 h 454"/>
                <a:gd name="T12" fmla="*/ 45 w 1406"/>
                <a:gd name="T13" fmla="*/ 46 h 454"/>
                <a:gd name="T14" fmla="*/ 45 w 1406"/>
                <a:gd name="T15" fmla="*/ 409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6"/>
                <a:gd name="T25" fmla="*/ 0 h 454"/>
                <a:gd name="T26" fmla="*/ 1406 w 1406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6" h="454">
                  <a:moveTo>
                    <a:pt x="0" y="454"/>
                  </a:moveTo>
                  <a:lnTo>
                    <a:pt x="317" y="227"/>
                  </a:lnTo>
                  <a:lnTo>
                    <a:pt x="771" y="318"/>
                  </a:lnTo>
                  <a:lnTo>
                    <a:pt x="1406" y="273"/>
                  </a:lnTo>
                  <a:lnTo>
                    <a:pt x="1406" y="91"/>
                  </a:lnTo>
                  <a:lnTo>
                    <a:pt x="952" y="0"/>
                  </a:lnTo>
                  <a:lnTo>
                    <a:pt x="45" y="46"/>
                  </a:lnTo>
                  <a:lnTo>
                    <a:pt x="45" y="409"/>
                  </a:lnTo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" name="Freeform 5"/>
            <p:cNvSpPr>
              <a:spLocks/>
            </p:cNvSpPr>
            <p:nvPr/>
          </p:nvSpPr>
          <p:spPr bwMode="auto">
            <a:xfrm>
              <a:off x="2320" y="2614"/>
              <a:ext cx="216" cy="146"/>
            </a:xfrm>
            <a:custGeom>
              <a:avLst/>
              <a:gdLst>
                <a:gd name="T0" fmla="*/ 106 w 216"/>
                <a:gd name="T1" fmla="*/ 136 h 146"/>
                <a:gd name="T2" fmla="*/ 72 w 216"/>
                <a:gd name="T3" fmla="*/ 146 h 146"/>
                <a:gd name="T4" fmla="*/ 0 w 216"/>
                <a:gd name="T5" fmla="*/ 58 h 146"/>
                <a:gd name="T6" fmla="*/ 106 w 216"/>
                <a:gd name="T7" fmla="*/ 0 h 146"/>
                <a:gd name="T8" fmla="*/ 216 w 216"/>
                <a:gd name="T9" fmla="*/ 74 h 146"/>
                <a:gd name="T10" fmla="*/ 136 w 216"/>
                <a:gd name="T11" fmla="*/ 146 h 146"/>
                <a:gd name="T12" fmla="*/ 106 w 216"/>
                <a:gd name="T13" fmla="*/ 136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"/>
                <a:gd name="T22" fmla="*/ 0 h 146"/>
                <a:gd name="T23" fmla="*/ 216 w 216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" h="146">
                  <a:moveTo>
                    <a:pt x="106" y="136"/>
                  </a:moveTo>
                  <a:lnTo>
                    <a:pt x="72" y="146"/>
                  </a:lnTo>
                  <a:lnTo>
                    <a:pt x="0" y="58"/>
                  </a:lnTo>
                  <a:lnTo>
                    <a:pt x="106" y="0"/>
                  </a:lnTo>
                  <a:lnTo>
                    <a:pt x="216" y="74"/>
                  </a:lnTo>
                  <a:lnTo>
                    <a:pt x="136" y="146"/>
                  </a:lnTo>
                  <a:lnTo>
                    <a:pt x="106" y="13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" name="Freeform 6"/>
            <p:cNvSpPr>
              <a:spLocks/>
            </p:cNvSpPr>
            <p:nvPr/>
          </p:nvSpPr>
          <p:spPr bwMode="auto">
            <a:xfrm>
              <a:off x="3107" y="2704"/>
              <a:ext cx="2389" cy="1088"/>
            </a:xfrm>
            <a:custGeom>
              <a:avLst/>
              <a:gdLst/>
              <a:ahLst/>
              <a:cxnLst>
                <a:cxn ang="0">
                  <a:pos x="0" y="1089"/>
                </a:cxn>
                <a:cxn ang="0">
                  <a:pos x="499" y="1089"/>
                </a:cxn>
                <a:cxn ang="0">
                  <a:pos x="509" y="684"/>
                </a:cxn>
                <a:cxn ang="0">
                  <a:pos x="2358" y="771"/>
                </a:cxn>
                <a:cxn ang="0">
                  <a:pos x="2389" y="316"/>
                </a:cxn>
                <a:cxn ang="0">
                  <a:pos x="309" y="252"/>
                </a:cxn>
                <a:cxn ang="0">
                  <a:pos x="325" y="296"/>
                </a:cxn>
                <a:cxn ang="0">
                  <a:pos x="325" y="312"/>
                </a:cxn>
                <a:cxn ang="0">
                  <a:pos x="309" y="296"/>
                </a:cxn>
                <a:cxn ang="0">
                  <a:pos x="227" y="91"/>
                </a:cxn>
                <a:cxn ang="0">
                  <a:pos x="227" y="0"/>
                </a:cxn>
                <a:cxn ang="0">
                  <a:pos x="227" y="136"/>
                </a:cxn>
                <a:cxn ang="0">
                  <a:pos x="45" y="136"/>
                </a:cxn>
                <a:cxn ang="0">
                  <a:pos x="45" y="454"/>
                </a:cxn>
                <a:cxn ang="0">
                  <a:pos x="0" y="1089"/>
                </a:cxn>
              </a:cxnLst>
              <a:rect l="0" t="0" r="r" b="b"/>
              <a:pathLst>
                <a:path w="2389" h="1089">
                  <a:moveTo>
                    <a:pt x="0" y="1089"/>
                  </a:moveTo>
                  <a:lnTo>
                    <a:pt x="499" y="1089"/>
                  </a:lnTo>
                  <a:lnTo>
                    <a:pt x="509" y="684"/>
                  </a:lnTo>
                  <a:lnTo>
                    <a:pt x="2358" y="771"/>
                  </a:lnTo>
                  <a:lnTo>
                    <a:pt x="2389" y="316"/>
                  </a:lnTo>
                  <a:lnTo>
                    <a:pt x="309" y="252"/>
                  </a:lnTo>
                  <a:lnTo>
                    <a:pt x="325" y="296"/>
                  </a:lnTo>
                  <a:lnTo>
                    <a:pt x="325" y="312"/>
                  </a:lnTo>
                  <a:lnTo>
                    <a:pt x="309" y="296"/>
                  </a:lnTo>
                  <a:lnTo>
                    <a:pt x="227" y="91"/>
                  </a:lnTo>
                  <a:lnTo>
                    <a:pt x="227" y="0"/>
                  </a:lnTo>
                  <a:lnTo>
                    <a:pt x="227" y="136"/>
                  </a:lnTo>
                  <a:lnTo>
                    <a:pt x="45" y="136"/>
                  </a:lnTo>
                  <a:lnTo>
                    <a:pt x="45" y="45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" name="Freeform 7"/>
            <p:cNvSpPr>
              <a:spLocks/>
            </p:cNvSpPr>
            <p:nvPr/>
          </p:nvSpPr>
          <p:spPr bwMode="auto">
            <a:xfrm>
              <a:off x="2529" y="2429"/>
              <a:ext cx="615" cy="1299"/>
            </a:xfrm>
            <a:custGeom>
              <a:avLst/>
              <a:gdLst/>
              <a:ahLst/>
              <a:cxnLst>
                <a:cxn ang="0">
                  <a:pos x="56" y="116"/>
                </a:cxn>
                <a:cxn ang="0">
                  <a:pos x="117" y="46"/>
                </a:cxn>
                <a:cxn ang="0">
                  <a:pos x="184" y="20"/>
                </a:cxn>
                <a:cxn ang="0">
                  <a:pos x="299" y="0"/>
                </a:cxn>
                <a:cxn ang="0">
                  <a:pos x="504" y="28"/>
                </a:cxn>
                <a:cxn ang="0">
                  <a:pos x="560" y="36"/>
                </a:cxn>
                <a:cxn ang="0">
                  <a:pos x="600" y="92"/>
                </a:cxn>
                <a:cxn ang="0">
                  <a:pos x="616" y="272"/>
                </a:cxn>
                <a:cxn ang="0">
                  <a:pos x="571" y="1089"/>
                </a:cxn>
                <a:cxn ang="0">
                  <a:pos x="480" y="1134"/>
                </a:cxn>
                <a:cxn ang="0">
                  <a:pos x="464" y="1300"/>
                </a:cxn>
                <a:cxn ang="0">
                  <a:pos x="152" y="1284"/>
                </a:cxn>
                <a:cxn ang="0">
                  <a:pos x="104" y="1116"/>
                </a:cxn>
                <a:cxn ang="0">
                  <a:pos x="24" y="988"/>
                </a:cxn>
                <a:cxn ang="0">
                  <a:pos x="0" y="980"/>
                </a:cxn>
                <a:cxn ang="0">
                  <a:pos x="72" y="544"/>
                </a:cxn>
                <a:cxn ang="0">
                  <a:pos x="16" y="492"/>
                </a:cxn>
                <a:cxn ang="0">
                  <a:pos x="0" y="412"/>
                </a:cxn>
                <a:cxn ang="0">
                  <a:pos x="24" y="332"/>
                </a:cxn>
                <a:cxn ang="0">
                  <a:pos x="64" y="180"/>
                </a:cxn>
                <a:cxn ang="0">
                  <a:pos x="56" y="116"/>
                </a:cxn>
              </a:cxnLst>
              <a:rect l="0" t="0" r="r" b="b"/>
              <a:pathLst>
                <a:path w="616" h="1300">
                  <a:moveTo>
                    <a:pt x="56" y="116"/>
                  </a:moveTo>
                  <a:lnTo>
                    <a:pt x="117" y="46"/>
                  </a:lnTo>
                  <a:lnTo>
                    <a:pt x="184" y="20"/>
                  </a:lnTo>
                  <a:lnTo>
                    <a:pt x="299" y="0"/>
                  </a:lnTo>
                  <a:lnTo>
                    <a:pt x="504" y="28"/>
                  </a:lnTo>
                  <a:lnTo>
                    <a:pt x="560" y="36"/>
                  </a:lnTo>
                  <a:lnTo>
                    <a:pt x="600" y="92"/>
                  </a:lnTo>
                  <a:lnTo>
                    <a:pt x="616" y="272"/>
                  </a:lnTo>
                  <a:lnTo>
                    <a:pt x="571" y="1089"/>
                  </a:lnTo>
                  <a:lnTo>
                    <a:pt x="480" y="1134"/>
                  </a:lnTo>
                  <a:lnTo>
                    <a:pt x="464" y="1300"/>
                  </a:lnTo>
                  <a:lnTo>
                    <a:pt x="152" y="1284"/>
                  </a:lnTo>
                  <a:lnTo>
                    <a:pt x="104" y="1116"/>
                  </a:lnTo>
                  <a:lnTo>
                    <a:pt x="24" y="988"/>
                  </a:lnTo>
                  <a:lnTo>
                    <a:pt x="0" y="980"/>
                  </a:lnTo>
                  <a:lnTo>
                    <a:pt x="72" y="544"/>
                  </a:lnTo>
                  <a:lnTo>
                    <a:pt x="16" y="492"/>
                  </a:lnTo>
                  <a:lnTo>
                    <a:pt x="0" y="412"/>
                  </a:lnTo>
                  <a:lnTo>
                    <a:pt x="24" y="332"/>
                  </a:lnTo>
                  <a:lnTo>
                    <a:pt x="64" y="180"/>
                  </a:lnTo>
                  <a:lnTo>
                    <a:pt x="56" y="11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" name="Freeform 8"/>
            <p:cNvSpPr>
              <a:spLocks/>
            </p:cNvSpPr>
            <p:nvPr/>
          </p:nvSpPr>
          <p:spPr bwMode="auto">
            <a:xfrm>
              <a:off x="1474" y="2750"/>
              <a:ext cx="1198" cy="1006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790" y="22"/>
                </a:cxn>
                <a:cxn ang="0">
                  <a:pos x="350" y="102"/>
                </a:cxn>
                <a:cxn ang="0">
                  <a:pos x="272" y="136"/>
                </a:cxn>
                <a:cxn ang="0">
                  <a:pos x="206" y="174"/>
                </a:cxn>
                <a:cxn ang="0">
                  <a:pos x="136" y="408"/>
                </a:cxn>
                <a:cxn ang="0">
                  <a:pos x="166" y="502"/>
                </a:cxn>
                <a:cxn ang="0">
                  <a:pos x="0" y="725"/>
                </a:cxn>
                <a:cxn ang="0">
                  <a:pos x="6" y="822"/>
                </a:cxn>
                <a:cxn ang="0">
                  <a:pos x="30" y="846"/>
                </a:cxn>
                <a:cxn ang="0">
                  <a:pos x="91" y="816"/>
                </a:cxn>
                <a:cxn ang="0">
                  <a:pos x="136" y="725"/>
                </a:cxn>
                <a:cxn ang="0">
                  <a:pos x="317" y="725"/>
                </a:cxn>
                <a:cxn ang="0">
                  <a:pos x="390" y="766"/>
                </a:cxn>
                <a:cxn ang="0">
                  <a:pos x="408" y="635"/>
                </a:cxn>
                <a:cxn ang="0">
                  <a:pos x="408" y="725"/>
                </a:cxn>
                <a:cxn ang="0">
                  <a:pos x="499" y="635"/>
                </a:cxn>
                <a:cxn ang="0">
                  <a:pos x="635" y="589"/>
                </a:cxn>
                <a:cxn ang="0">
                  <a:pos x="862" y="635"/>
                </a:cxn>
                <a:cxn ang="0">
                  <a:pos x="952" y="725"/>
                </a:cxn>
                <a:cxn ang="0">
                  <a:pos x="998" y="816"/>
                </a:cxn>
                <a:cxn ang="0">
                  <a:pos x="1043" y="771"/>
                </a:cxn>
                <a:cxn ang="0">
                  <a:pos x="1078" y="822"/>
                </a:cxn>
                <a:cxn ang="0">
                  <a:pos x="1126" y="910"/>
                </a:cxn>
                <a:cxn ang="0">
                  <a:pos x="1134" y="998"/>
                </a:cxn>
                <a:cxn ang="0">
                  <a:pos x="1198" y="1006"/>
                </a:cxn>
                <a:cxn ang="0">
                  <a:pos x="1182" y="910"/>
                </a:cxn>
                <a:cxn ang="0">
                  <a:pos x="1158" y="838"/>
                </a:cxn>
                <a:cxn ang="0">
                  <a:pos x="1126" y="774"/>
                </a:cxn>
                <a:cxn ang="0">
                  <a:pos x="1086" y="718"/>
                </a:cxn>
                <a:cxn ang="0">
                  <a:pos x="1043" y="680"/>
                </a:cxn>
                <a:cxn ang="0">
                  <a:pos x="1043" y="635"/>
                </a:cxn>
                <a:cxn ang="0">
                  <a:pos x="1070" y="526"/>
                </a:cxn>
                <a:cxn ang="0">
                  <a:pos x="1134" y="226"/>
                </a:cxn>
                <a:cxn ang="0">
                  <a:pos x="1070" y="158"/>
                </a:cxn>
                <a:cxn ang="0">
                  <a:pos x="1062" y="70"/>
                </a:cxn>
                <a:cxn ang="0">
                  <a:pos x="1088" y="0"/>
                </a:cxn>
              </a:cxnLst>
              <a:rect l="0" t="0" r="r" b="b"/>
              <a:pathLst>
                <a:path w="1198" h="1006">
                  <a:moveTo>
                    <a:pt x="1088" y="0"/>
                  </a:moveTo>
                  <a:lnTo>
                    <a:pt x="790" y="22"/>
                  </a:lnTo>
                  <a:lnTo>
                    <a:pt x="350" y="102"/>
                  </a:lnTo>
                  <a:lnTo>
                    <a:pt x="272" y="136"/>
                  </a:lnTo>
                  <a:lnTo>
                    <a:pt x="206" y="174"/>
                  </a:lnTo>
                  <a:lnTo>
                    <a:pt x="136" y="408"/>
                  </a:lnTo>
                  <a:lnTo>
                    <a:pt x="166" y="502"/>
                  </a:lnTo>
                  <a:lnTo>
                    <a:pt x="0" y="725"/>
                  </a:lnTo>
                  <a:lnTo>
                    <a:pt x="6" y="822"/>
                  </a:lnTo>
                  <a:lnTo>
                    <a:pt x="30" y="846"/>
                  </a:lnTo>
                  <a:lnTo>
                    <a:pt x="91" y="816"/>
                  </a:lnTo>
                  <a:lnTo>
                    <a:pt x="136" y="725"/>
                  </a:lnTo>
                  <a:lnTo>
                    <a:pt x="317" y="725"/>
                  </a:lnTo>
                  <a:lnTo>
                    <a:pt x="390" y="766"/>
                  </a:lnTo>
                  <a:lnTo>
                    <a:pt x="408" y="635"/>
                  </a:lnTo>
                  <a:lnTo>
                    <a:pt x="408" y="725"/>
                  </a:lnTo>
                  <a:lnTo>
                    <a:pt x="499" y="635"/>
                  </a:lnTo>
                  <a:lnTo>
                    <a:pt x="635" y="589"/>
                  </a:lnTo>
                  <a:lnTo>
                    <a:pt x="862" y="635"/>
                  </a:lnTo>
                  <a:lnTo>
                    <a:pt x="952" y="725"/>
                  </a:lnTo>
                  <a:lnTo>
                    <a:pt x="998" y="816"/>
                  </a:lnTo>
                  <a:lnTo>
                    <a:pt x="1043" y="771"/>
                  </a:lnTo>
                  <a:lnTo>
                    <a:pt x="1078" y="822"/>
                  </a:lnTo>
                  <a:lnTo>
                    <a:pt x="1126" y="910"/>
                  </a:lnTo>
                  <a:lnTo>
                    <a:pt x="1134" y="998"/>
                  </a:lnTo>
                  <a:lnTo>
                    <a:pt x="1198" y="1006"/>
                  </a:lnTo>
                  <a:lnTo>
                    <a:pt x="1182" y="910"/>
                  </a:lnTo>
                  <a:lnTo>
                    <a:pt x="1158" y="838"/>
                  </a:lnTo>
                  <a:lnTo>
                    <a:pt x="1126" y="774"/>
                  </a:lnTo>
                  <a:lnTo>
                    <a:pt x="1086" y="718"/>
                  </a:lnTo>
                  <a:lnTo>
                    <a:pt x="1043" y="680"/>
                  </a:lnTo>
                  <a:lnTo>
                    <a:pt x="1043" y="635"/>
                  </a:lnTo>
                  <a:lnTo>
                    <a:pt x="1070" y="526"/>
                  </a:lnTo>
                  <a:lnTo>
                    <a:pt x="1134" y="226"/>
                  </a:lnTo>
                  <a:lnTo>
                    <a:pt x="1070" y="158"/>
                  </a:lnTo>
                  <a:lnTo>
                    <a:pt x="1062" y="70"/>
                  </a:lnTo>
                  <a:lnTo>
                    <a:pt x="108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" name="Freeform 9"/>
            <p:cNvSpPr>
              <a:spLocks/>
            </p:cNvSpPr>
            <p:nvPr/>
          </p:nvSpPr>
          <p:spPr bwMode="auto">
            <a:xfrm>
              <a:off x="1610" y="2931"/>
              <a:ext cx="974" cy="59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50" y="57"/>
                </a:cxn>
                <a:cxn ang="0">
                  <a:pos x="246" y="105"/>
                </a:cxn>
                <a:cxn ang="0">
                  <a:pos x="408" y="136"/>
                </a:cxn>
                <a:cxn ang="0">
                  <a:pos x="726" y="136"/>
                </a:cxn>
                <a:cxn ang="0">
                  <a:pos x="974" y="89"/>
                </a:cxn>
                <a:cxn ang="0">
                  <a:pos x="952" y="363"/>
                </a:cxn>
                <a:cxn ang="0">
                  <a:pos x="862" y="363"/>
                </a:cxn>
                <a:cxn ang="0">
                  <a:pos x="635" y="318"/>
                </a:cxn>
                <a:cxn ang="0">
                  <a:pos x="317" y="272"/>
                </a:cxn>
                <a:cxn ang="0">
                  <a:pos x="91" y="272"/>
                </a:cxn>
                <a:cxn ang="0">
                  <a:pos x="0" y="227"/>
                </a:cxn>
                <a:cxn ang="0">
                  <a:pos x="45" y="363"/>
                </a:cxn>
                <a:cxn ang="0">
                  <a:pos x="227" y="363"/>
                </a:cxn>
                <a:cxn ang="0">
                  <a:pos x="408" y="363"/>
                </a:cxn>
                <a:cxn ang="0">
                  <a:pos x="678" y="369"/>
                </a:cxn>
                <a:cxn ang="0">
                  <a:pos x="806" y="417"/>
                </a:cxn>
                <a:cxn ang="0">
                  <a:pos x="862" y="499"/>
                </a:cxn>
                <a:cxn ang="0">
                  <a:pos x="907" y="590"/>
                </a:cxn>
              </a:cxnLst>
              <a:rect l="0" t="0" r="r" b="b"/>
              <a:pathLst>
                <a:path w="974" h="590">
                  <a:moveTo>
                    <a:pt x="91" y="0"/>
                  </a:moveTo>
                  <a:lnTo>
                    <a:pt x="150" y="57"/>
                  </a:lnTo>
                  <a:lnTo>
                    <a:pt x="246" y="105"/>
                  </a:lnTo>
                  <a:lnTo>
                    <a:pt x="408" y="136"/>
                  </a:lnTo>
                  <a:lnTo>
                    <a:pt x="726" y="136"/>
                  </a:lnTo>
                  <a:lnTo>
                    <a:pt x="974" y="89"/>
                  </a:lnTo>
                  <a:lnTo>
                    <a:pt x="952" y="363"/>
                  </a:lnTo>
                  <a:lnTo>
                    <a:pt x="862" y="363"/>
                  </a:lnTo>
                  <a:lnTo>
                    <a:pt x="635" y="318"/>
                  </a:lnTo>
                  <a:lnTo>
                    <a:pt x="317" y="272"/>
                  </a:lnTo>
                  <a:lnTo>
                    <a:pt x="91" y="272"/>
                  </a:lnTo>
                  <a:lnTo>
                    <a:pt x="0" y="227"/>
                  </a:lnTo>
                  <a:lnTo>
                    <a:pt x="45" y="363"/>
                  </a:lnTo>
                  <a:lnTo>
                    <a:pt x="227" y="363"/>
                  </a:lnTo>
                  <a:lnTo>
                    <a:pt x="408" y="363"/>
                  </a:lnTo>
                  <a:lnTo>
                    <a:pt x="678" y="369"/>
                  </a:lnTo>
                  <a:lnTo>
                    <a:pt x="806" y="417"/>
                  </a:lnTo>
                  <a:lnTo>
                    <a:pt x="862" y="499"/>
                  </a:lnTo>
                  <a:lnTo>
                    <a:pt x="907" y="59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" name="Freeform 10"/>
            <p:cNvSpPr>
              <a:spLocks/>
            </p:cNvSpPr>
            <p:nvPr/>
          </p:nvSpPr>
          <p:spPr bwMode="auto">
            <a:xfrm>
              <a:off x="2544" y="2614"/>
              <a:ext cx="109" cy="342"/>
            </a:xfrm>
            <a:custGeom>
              <a:avLst/>
              <a:gdLst>
                <a:gd name="T0" fmla="*/ 64 w 109"/>
                <a:gd name="T1" fmla="*/ 0 h 342"/>
                <a:gd name="T2" fmla="*/ 109 w 109"/>
                <a:gd name="T3" fmla="*/ 45 h 342"/>
                <a:gd name="T4" fmla="*/ 40 w 109"/>
                <a:gd name="T5" fmla="*/ 342 h 342"/>
                <a:gd name="T6" fmla="*/ 0 w 109"/>
                <a:gd name="T7" fmla="*/ 302 h 342"/>
                <a:gd name="T8" fmla="*/ 0 w 109"/>
                <a:gd name="T9" fmla="*/ 222 h 342"/>
                <a:gd name="T10" fmla="*/ 18 w 109"/>
                <a:gd name="T11" fmla="*/ 136 h 342"/>
                <a:gd name="T12" fmla="*/ 64 w 109"/>
                <a:gd name="T13" fmla="*/ 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342"/>
                <a:gd name="T23" fmla="*/ 109 w 109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342">
                  <a:moveTo>
                    <a:pt x="64" y="0"/>
                  </a:moveTo>
                  <a:lnTo>
                    <a:pt x="109" y="45"/>
                  </a:lnTo>
                  <a:lnTo>
                    <a:pt x="40" y="342"/>
                  </a:lnTo>
                  <a:lnTo>
                    <a:pt x="0" y="302"/>
                  </a:lnTo>
                  <a:lnTo>
                    <a:pt x="0" y="222"/>
                  </a:lnTo>
                  <a:lnTo>
                    <a:pt x="18" y="136"/>
                  </a:lnTo>
                  <a:lnTo>
                    <a:pt x="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7" name="Freeform 11"/>
            <p:cNvSpPr>
              <a:spLocks/>
            </p:cNvSpPr>
            <p:nvPr/>
          </p:nvSpPr>
          <p:spPr bwMode="auto">
            <a:xfrm>
              <a:off x="2699" y="3566"/>
              <a:ext cx="293" cy="166"/>
            </a:xfrm>
            <a:custGeom>
              <a:avLst/>
              <a:gdLst>
                <a:gd name="T0" fmla="*/ 272 w 293"/>
                <a:gd name="T1" fmla="*/ 0 h 166"/>
                <a:gd name="T2" fmla="*/ 0 w 293"/>
                <a:gd name="T3" fmla="*/ 136 h 166"/>
                <a:gd name="T4" fmla="*/ 0 w 293"/>
                <a:gd name="T5" fmla="*/ 0 h 166"/>
                <a:gd name="T6" fmla="*/ 293 w 293"/>
                <a:gd name="T7" fmla="*/ 166 h 166"/>
                <a:gd name="T8" fmla="*/ 272 w 293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66"/>
                <a:gd name="T17" fmla="*/ 293 w 293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66">
                  <a:moveTo>
                    <a:pt x="272" y="0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293" y="166"/>
                  </a:lnTo>
                  <a:lnTo>
                    <a:pt x="272" y="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8" name="Freeform 12"/>
            <p:cNvSpPr>
              <a:spLocks/>
            </p:cNvSpPr>
            <p:nvPr/>
          </p:nvSpPr>
          <p:spPr bwMode="auto">
            <a:xfrm>
              <a:off x="2560" y="2657"/>
              <a:ext cx="500" cy="886"/>
            </a:xfrm>
            <a:custGeom>
              <a:avLst/>
              <a:gdLst/>
              <a:ahLst/>
              <a:cxnLst>
                <a:cxn ang="0">
                  <a:pos x="446" y="880"/>
                </a:cxn>
                <a:cxn ang="0">
                  <a:pos x="270" y="888"/>
                </a:cxn>
                <a:cxn ang="0">
                  <a:pos x="46" y="869"/>
                </a:cxn>
                <a:cxn ang="0">
                  <a:pos x="0" y="778"/>
                </a:cxn>
                <a:cxn ang="0">
                  <a:pos x="46" y="370"/>
                </a:cxn>
                <a:cxn ang="0">
                  <a:pos x="137" y="7"/>
                </a:cxn>
                <a:cxn ang="0">
                  <a:pos x="198" y="0"/>
                </a:cxn>
                <a:cxn ang="0">
                  <a:pos x="273" y="7"/>
                </a:cxn>
                <a:cxn ang="0">
                  <a:pos x="390" y="16"/>
                </a:cxn>
                <a:cxn ang="0">
                  <a:pos x="499" y="52"/>
                </a:cxn>
                <a:cxn ang="0">
                  <a:pos x="499" y="98"/>
                </a:cxn>
                <a:cxn ang="0">
                  <a:pos x="446" y="880"/>
                </a:cxn>
              </a:cxnLst>
              <a:rect l="0" t="0" r="r" b="b"/>
              <a:pathLst>
                <a:path w="499" h="888">
                  <a:moveTo>
                    <a:pt x="446" y="880"/>
                  </a:moveTo>
                  <a:lnTo>
                    <a:pt x="270" y="888"/>
                  </a:lnTo>
                  <a:lnTo>
                    <a:pt x="46" y="869"/>
                  </a:lnTo>
                  <a:lnTo>
                    <a:pt x="0" y="778"/>
                  </a:lnTo>
                  <a:lnTo>
                    <a:pt x="46" y="370"/>
                  </a:lnTo>
                  <a:lnTo>
                    <a:pt x="137" y="7"/>
                  </a:lnTo>
                  <a:lnTo>
                    <a:pt x="198" y="0"/>
                  </a:lnTo>
                  <a:lnTo>
                    <a:pt x="273" y="7"/>
                  </a:lnTo>
                  <a:lnTo>
                    <a:pt x="390" y="16"/>
                  </a:lnTo>
                  <a:lnTo>
                    <a:pt x="499" y="52"/>
                  </a:lnTo>
                  <a:lnTo>
                    <a:pt x="499" y="98"/>
                  </a:lnTo>
                  <a:lnTo>
                    <a:pt x="446" y="88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" name="Freeform 13" descr="Дуб"/>
            <p:cNvSpPr>
              <a:spLocks/>
            </p:cNvSpPr>
            <p:nvPr/>
          </p:nvSpPr>
          <p:spPr bwMode="auto">
            <a:xfrm>
              <a:off x="5464" y="272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" name="Freeform 14" descr="Дуб"/>
            <p:cNvSpPr>
              <a:spLocks/>
            </p:cNvSpPr>
            <p:nvPr/>
          </p:nvSpPr>
          <p:spPr bwMode="auto">
            <a:xfrm>
              <a:off x="3470" y="2913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" name="Freeform 15" descr="Дуб"/>
            <p:cNvSpPr>
              <a:spLocks/>
            </p:cNvSpPr>
            <p:nvPr/>
          </p:nvSpPr>
          <p:spPr bwMode="auto">
            <a:xfrm>
              <a:off x="3470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2" name="Freeform 16" descr="Дуб"/>
            <p:cNvSpPr>
              <a:spLocks/>
            </p:cNvSpPr>
            <p:nvPr/>
          </p:nvSpPr>
          <p:spPr bwMode="auto">
            <a:xfrm>
              <a:off x="3969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3" name="Freeform 17" descr="Дуб"/>
            <p:cNvSpPr>
              <a:spLocks/>
            </p:cNvSpPr>
            <p:nvPr/>
          </p:nvSpPr>
          <p:spPr bwMode="auto">
            <a:xfrm>
              <a:off x="4513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4" name="Freeform 18" descr="Дуб"/>
            <p:cNvSpPr>
              <a:spLocks/>
            </p:cNvSpPr>
            <p:nvPr/>
          </p:nvSpPr>
          <p:spPr bwMode="auto">
            <a:xfrm>
              <a:off x="5012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5" name="Freeform 19" descr="Дуб"/>
            <p:cNvSpPr>
              <a:spLocks/>
            </p:cNvSpPr>
            <p:nvPr/>
          </p:nvSpPr>
          <p:spPr bwMode="auto">
            <a:xfrm>
              <a:off x="3334" y="2448"/>
              <a:ext cx="47" cy="336"/>
            </a:xfrm>
            <a:custGeom>
              <a:avLst/>
              <a:gdLst>
                <a:gd name="T0" fmla="*/ 32 w 47"/>
                <a:gd name="T1" fmla="*/ 336 h 336"/>
                <a:gd name="T2" fmla="*/ 47 w 47"/>
                <a:gd name="T3" fmla="*/ 30 h 336"/>
                <a:gd name="T4" fmla="*/ 16 w 47"/>
                <a:gd name="T5" fmla="*/ 32 h 336"/>
                <a:gd name="T6" fmla="*/ 26 w 47"/>
                <a:gd name="T7" fmla="*/ 0 h 336"/>
                <a:gd name="T8" fmla="*/ 0 w 47"/>
                <a:gd name="T9" fmla="*/ 320 h 336"/>
                <a:gd name="T10" fmla="*/ 32 w 47"/>
                <a:gd name="T11" fmla="*/ 33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36"/>
                <a:gd name="T20" fmla="*/ 47 w 47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36">
                  <a:moveTo>
                    <a:pt x="32" y="336"/>
                  </a:moveTo>
                  <a:lnTo>
                    <a:pt x="47" y="30"/>
                  </a:lnTo>
                  <a:lnTo>
                    <a:pt x="16" y="32"/>
                  </a:lnTo>
                  <a:lnTo>
                    <a:pt x="26" y="0"/>
                  </a:lnTo>
                  <a:lnTo>
                    <a:pt x="0" y="320"/>
                  </a:lnTo>
                  <a:lnTo>
                    <a:pt x="32" y="33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6" name="Freeform 20" descr="Дуб"/>
            <p:cNvSpPr>
              <a:spLocks/>
            </p:cNvSpPr>
            <p:nvPr/>
          </p:nvSpPr>
          <p:spPr bwMode="auto">
            <a:xfrm>
              <a:off x="3360" y="2568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7" name="Freeform 21" descr="Дуб"/>
            <p:cNvSpPr>
              <a:spLocks/>
            </p:cNvSpPr>
            <p:nvPr/>
          </p:nvSpPr>
          <p:spPr bwMode="auto">
            <a:xfrm>
              <a:off x="3360" y="2704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8" name="Freeform 22" descr="Дуб"/>
            <p:cNvSpPr>
              <a:spLocks/>
            </p:cNvSpPr>
            <p:nvPr/>
          </p:nvSpPr>
          <p:spPr bwMode="auto">
            <a:xfrm>
              <a:off x="3379" y="2523"/>
              <a:ext cx="1678" cy="109"/>
            </a:xfrm>
            <a:custGeom>
              <a:avLst/>
              <a:gdLst>
                <a:gd name="T0" fmla="*/ 764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765 w 2042"/>
                <a:gd name="T7" fmla="*/ 109 h 109"/>
                <a:gd name="T8" fmla="*/ 764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" name="Freeform 23" descr="Дуб"/>
            <p:cNvSpPr>
              <a:spLocks/>
            </p:cNvSpPr>
            <p:nvPr/>
          </p:nvSpPr>
          <p:spPr bwMode="auto">
            <a:xfrm>
              <a:off x="3368" y="2440"/>
              <a:ext cx="1689" cy="101"/>
            </a:xfrm>
            <a:custGeom>
              <a:avLst/>
              <a:gdLst>
                <a:gd name="T0" fmla="*/ 1688 w 1689"/>
                <a:gd name="T1" fmla="*/ 37 h 101"/>
                <a:gd name="T2" fmla="*/ 0 w 1689"/>
                <a:gd name="T3" fmla="*/ 0 h 101"/>
                <a:gd name="T4" fmla="*/ 13 w 1689"/>
                <a:gd name="T5" fmla="*/ 45 h 101"/>
                <a:gd name="T6" fmla="*/ 1689 w 1689"/>
                <a:gd name="T7" fmla="*/ 101 h 101"/>
                <a:gd name="T8" fmla="*/ 1688 w 1689"/>
                <a:gd name="T9" fmla="*/ 37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9"/>
                <a:gd name="T16" fmla="*/ 0 h 101"/>
                <a:gd name="T17" fmla="*/ 1689 w 1689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9" h="101">
                  <a:moveTo>
                    <a:pt x="1688" y="37"/>
                  </a:moveTo>
                  <a:lnTo>
                    <a:pt x="0" y="0"/>
                  </a:lnTo>
                  <a:lnTo>
                    <a:pt x="13" y="45"/>
                  </a:lnTo>
                  <a:lnTo>
                    <a:pt x="1689" y="101"/>
                  </a:lnTo>
                  <a:lnTo>
                    <a:pt x="1688" y="37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" name="Freeform 24" descr="Дуб"/>
            <p:cNvSpPr>
              <a:spLocks/>
            </p:cNvSpPr>
            <p:nvPr/>
          </p:nvSpPr>
          <p:spPr bwMode="auto">
            <a:xfrm>
              <a:off x="3833" y="243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" name="Freeform 25" descr="Дуб"/>
            <p:cNvSpPr>
              <a:spLocks/>
            </p:cNvSpPr>
            <p:nvPr/>
          </p:nvSpPr>
          <p:spPr bwMode="auto">
            <a:xfrm>
              <a:off x="5057" y="2478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2" name="Freeform 26" descr="Дуб"/>
            <p:cNvSpPr>
              <a:spLocks/>
            </p:cNvSpPr>
            <p:nvPr/>
          </p:nvSpPr>
          <p:spPr bwMode="auto">
            <a:xfrm>
              <a:off x="4377" y="243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3" name="Freeform 27" descr="Дуб"/>
            <p:cNvSpPr>
              <a:spLocks/>
            </p:cNvSpPr>
            <p:nvPr/>
          </p:nvSpPr>
          <p:spPr bwMode="auto">
            <a:xfrm>
              <a:off x="3470" y="2614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4" name="Freeform 28" descr="Дуб"/>
            <p:cNvSpPr>
              <a:spLocks/>
            </p:cNvSpPr>
            <p:nvPr/>
          </p:nvSpPr>
          <p:spPr bwMode="auto">
            <a:xfrm>
              <a:off x="3470" y="2704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5" name="Freeform 29" descr="Дуб"/>
            <p:cNvSpPr>
              <a:spLocks/>
            </p:cNvSpPr>
            <p:nvPr/>
          </p:nvSpPr>
          <p:spPr bwMode="auto">
            <a:xfrm flipH="1" flipV="1">
              <a:off x="3470" y="2795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6" name="Freeform 30" descr="Дуб"/>
            <p:cNvSpPr>
              <a:spLocks/>
            </p:cNvSpPr>
            <p:nvPr/>
          </p:nvSpPr>
          <p:spPr bwMode="auto">
            <a:xfrm>
              <a:off x="3360" y="2432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7" name="Freeform 31" descr="Каштан"/>
            <p:cNvSpPr>
              <a:spLocks/>
            </p:cNvSpPr>
            <p:nvPr/>
          </p:nvSpPr>
          <p:spPr bwMode="auto">
            <a:xfrm>
              <a:off x="4967" y="3448"/>
              <a:ext cx="181" cy="617"/>
            </a:xfrm>
            <a:custGeom>
              <a:avLst/>
              <a:gdLst>
                <a:gd name="T0" fmla="*/ 181 w 181"/>
                <a:gd name="T1" fmla="*/ 27 h 617"/>
                <a:gd name="T2" fmla="*/ 181 w 181"/>
                <a:gd name="T3" fmla="*/ 345 h 617"/>
                <a:gd name="T4" fmla="*/ 136 w 181"/>
                <a:gd name="T5" fmla="*/ 617 h 617"/>
                <a:gd name="T6" fmla="*/ 45 w 181"/>
                <a:gd name="T7" fmla="*/ 481 h 617"/>
                <a:gd name="T8" fmla="*/ 90 w 181"/>
                <a:gd name="T9" fmla="*/ 254 h 617"/>
                <a:gd name="T10" fmla="*/ 0 w 181"/>
                <a:gd name="T11" fmla="*/ 27 h 617"/>
                <a:gd name="T12" fmla="*/ 25 w 181"/>
                <a:gd name="T13" fmla="*/ 0 h 617"/>
                <a:gd name="T14" fmla="*/ 181 w 181"/>
                <a:gd name="T15" fmla="*/ 27 h 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1"/>
                <a:gd name="T25" fmla="*/ 0 h 617"/>
                <a:gd name="T26" fmla="*/ 181 w 181"/>
                <a:gd name="T27" fmla="*/ 617 h 6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1" h="617">
                  <a:moveTo>
                    <a:pt x="181" y="27"/>
                  </a:moveTo>
                  <a:lnTo>
                    <a:pt x="181" y="345"/>
                  </a:lnTo>
                  <a:lnTo>
                    <a:pt x="136" y="617"/>
                  </a:lnTo>
                  <a:lnTo>
                    <a:pt x="45" y="481"/>
                  </a:lnTo>
                  <a:lnTo>
                    <a:pt x="90" y="254"/>
                  </a:lnTo>
                  <a:lnTo>
                    <a:pt x="0" y="27"/>
                  </a:lnTo>
                  <a:lnTo>
                    <a:pt x="25" y="0"/>
                  </a:lnTo>
                  <a:lnTo>
                    <a:pt x="181" y="27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8" name="Freeform 32"/>
            <p:cNvSpPr>
              <a:spLocks/>
            </p:cNvSpPr>
            <p:nvPr/>
          </p:nvSpPr>
          <p:spPr bwMode="auto">
            <a:xfrm>
              <a:off x="5148" y="3473"/>
              <a:ext cx="226" cy="319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81" y="318"/>
                </a:cxn>
                <a:cxn ang="0">
                  <a:pos x="227" y="227"/>
                </a:cxn>
                <a:cxn ang="0">
                  <a:pos x="136" y="137"/>
                </a:cxn>
                <a:cxn ang="0">
                  <a:pos x="136" y="91"/>
                </a:cxn>
                <a:cxn ang="0">
                  <a:pos x="136" y="46"/>
                </a:cxn>
                <a:cxn ang="0">
                  <a:pos x="181" y="0"/>
                </a:cxn>
                <a:cxn ang="0">
                  <a:pos x="0" y="0"/>
                </a:cxn>
                <a:cxn ang="0">
                  <a:pos x="0" y="91"/>
                </a:cxn>
                <a:cxn ang="0">
                  <a:pos x="0" y="137"/>
                </a:cxn>
              </a:cxnLst>
              <a:rect l="0" t="0" r="r" b="b"/>
              <a:pathLst>
                <a:path w="227" h="318">
                  <a:moveTo>
                    <a:pt x="0" y="137"/>
                  </a:moveTo>
                  <a:lnTo>
                    <a:pt x="181" y="318"/>
                  </a:lnTo>
                  <a:lnTo>
                    <a:pt x="227" y="227"/>
                  </a:lnTo>
                  <a:lnTo>
                    <a:pt x="136" y="137"/>
                  </a:lnTo>
                  <a:lnTo>
                    <a:pt x="136" y="91"/>
                  </a:lnTo>
                  <a:lnTo>
                    <a:pt x="136" y="46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13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" name="Oval 33"/>
            <p:cNvSpPr>
              <a:spLocks noChangeArrowheads="1"/>
            </p:cNvSpPr>
            <p:nvPr/>
          </p:nvSpPr>
          <p:spPr bwMode="auto">
            <a:xfrm rot="-4776019">
              <a:off x="5306" y="3725"/>
              <a:ext cx="91" cy="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" name="Oval 34"/>
            <p:cNvSpPr>
              <a:spLocks noChangeArrowheads="1"/>
            </p:cNvSpPr>
            <p:nvPr/>
          </p:nvSpPr>
          <p:spPr bwMode="auto">
            <a:xfrm>
              <a:off x="2336" y="2659"/>
              <a:ext cx="181" cy="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" name="Freeform 35"/>
            <p:cNvSpPr>
              <a:spLocks/>
            </p:cNvSpPr>
            <p:nvPr/>
          </p:nvSpPr>
          <p:spPr bwMode="auto">
            <a:xfrm>
              <a:off x="2640" y="2704"/>
              <a:ext cx="376" cy="318"/>
            </a:xfrm>
            <a:custGeom>
              <a:avLst/>
              <a:gdLst>
                <a:gd name="T0" fmla="*/ 0 w 376"/>
                <a:gd name="T1" fmla="*/ 284 h 318"/>
                <a:gd name="T2" fmla="*/ 160 w 376"/>
                <a:gd name="T3" fmla="*/ 316 h 318"/>
                <a:gd name="T4" fmla="*/ 331 w 376"/>
                <a:gd name="T5" fmla="*/ 318 h 318"/>
                <a:gd name="T6" fmla="*/ 352 w 376"/>
                <a:gd name="T7" fmla="*/ 188 h 318"/>
                <a:gd name="T8" fmla="*/ 376 w 376"/>
                <a:gd name="T9" fmla="*/ 46 h 318"/>
                <a:gd name="T10" fmla="*/ 264 w 376"/>
                <a:gd name="T11" fmla="*/ 20 h 318"/>
                <a:gd name="T12" fmla="*/ 104 w 376"/>
                <a:gd name="T13" fmla="*/ 0 h 318"/>
                <a:gd name="T14" fmla="*/ 64 w 376"/>
                <a:gd name="T15" fmla="*/ 36 h 318"/>
                <a:gd name="T16" fmla="*/ 16 w 376"/>
                <a:gd name="T17" fmla="*/ 196 h 318"/>
                <a:gd name="T18" fmla="*/ 0 w 376"/>
                <a:gd name="T19" fmla="*/ 284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18"/>
                <a:gd name="T32" fmla="*/ 376 w 376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18">
                  <a:moveTo>
                    <a:pt x="0" y="284"/>
                  </a:moveTo>
                  <a:cubicBezTo>
                    <a:pt x="24" y="284"/>
                    <a:pt x="108" y="309"/>
                    <a:pt x="160" y="316"/>
                  </a:cubicBezTo>
                  <a:lnTo>
                    <a:pt x="331" y="318"/>
                  </a:lnTo>
                  <a:lnTo>
                    <a:pt x="352" y="188"/>
                  </a:lnTo>
                  <a:lnTo>
                    <a:pt x="376" y="46"/>
                  </a:lnTo>
                  <a:lnTo>
                    <a:pt x="264" y="20"/>
                  </a:lnTo>
                  <a:lnTo>
                    <a:pt x="104" y="0"/>
                  </a:lnTo>
                  <a:lnTo>
                    <a:pt x="64" y="36"/>
                  </a:lnTo>
                  <a:lnTo>
                    <a:pt x="16" y="196"/>
                  </a:lnTo>
                  <a:lnTo>
                    <a:pt x="0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" name="Freeform 36"/>
            <p:cNvSpPr>
              <a:spLocks/>
            </p:cNvSpPr>
            <p:nvPr/>
          </p:nvSpPr>
          <p:spPr bwMode="auto">
            <a:xfrm>
              <a:off x="3304" y="2795"/>
              <a:ext cx="176" cy="237"/>
            </a:xfrm>
            <a:custGeom>
              <a:avLst/>
              <a:gdLst>
                <a:gd name="T0" fmla="*/ 176 w 176"/>
                <a:gd name="T1" fmla="*/ 157 h 237"/>
                <a:gd name="T2" fmla="*/ 128 w 176"/>
                <a:gd name="T3" fmla="*/ 237 h 237"/>
                <a:gd name="T4" fmla="*/ 0 w 176"/>
                <a:gd name="T5" fmla="*/ 29 h 237"/>
                <a:gd name="T6" fmla="*/ 30 w 176"/>
                <a:gd name="T7" fmla="*/ 0 h 237"/>
                <a:gd name="T8" fmla="*/ 166 w 176"/>
                <a:gd name="T9" fmla="*/ 136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37"/>
                <a:gd name="T17" fmla="*/ 176 w 17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37">
                  <a:moveTo>
                    <a:pt x="176" y="157"/>
                  </a:moveTo>
                  <a:lnTo>
                    <a:pt x="128" y="237"/>
                  </a:lnTo>
                  <a:lnTo>
                    <a:pt x="0" y="29"/>
                  </a:lnTo>
                  <a:lnTo>
                    <a:pt x="30" y="0"/>
                  </a:lnTo>
                  <a:lnTo>
                    <a:pt x="166" y="136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" name="Freeform 37"/>
            <p:cNvSpPr>
              <a:spLocks/>
            </p:cNvSpPr>
            <p:nvPr/>
          </p:nvSpPr>
          <p:spPr bwMode="auto">
            <a:xfrm>
              <a:off x="3158" y="2983"/>
              <a:ext cx="2322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48"/>
                </a:cxn>
                <a:cxn ang="0">
                  <a:pos x="2320" y="117"/>
                </a:cxn>
                <a:cxn ang="0">
                  <a:pos x="0" y="80"/>
                </a:cxn>
              </a:cxnLst>
              <a:rect l="0" t="0" r="r" b="b"/>
              <a:pathLst>
                <a:path w="2320" h="117">
                  <a:moveTo>
                    <a:pt x="0" y="0"/>
                  </a:moveTo>
                  <a:lnTo>
                    <a:pt x="2304" y="48"/>
                  </a:lnTo>
                  <a:lnTo>
                    <a:pt x="2320" y="117"/>
                  </a:lnTo>
                  <a:lnTo>
                    <a:pt x="0" y="8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" name="Freeform 38"/>
            <p:cNvSpPr>
              <a:spLocks/>
            </p:cNvSpPr>
            <p:nvPr/>
          </p:nvSpPr>
          <p:spPr bwMode="auto">
            <a:xfrm rot="1229960">
              <a:off x="2971" y="3067"/>
              <a:ext cx="49" cy="149"/>
            </a:xfrm>
            <a:custGeom>
              <a:avLst/>
              <a:gdLst>
                <a:gd name="T0" fmla="*/ 0 w 49"/>
                <a:gd name="T1" fmla="*/ 0 h 149"/>
                <a:gd name="T2" fmla="*/ 0 w 49"/>
                <a:gd name="T3" fmla="*/ 91 h 149"/>
                <a:gd name="T4" fmla="*/ 49 w 49"/>
                <a:gd name="T5" fmla="*/ 149 h 149"/>
                <a:gd name="T6" fmla="*/ 0 w 49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49"/>
                <a:gd name="T14" fmla="*/ 49 w 49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49">
                  <a:moveTo>
                    <a:pt x="0" y="0"/>
                  </a:moveTo>
                  <a:lnTo>
                    <a:pt x="0" y="91"/>
                  </a:lnTo>
                  <a:lnTo>
                    <a:pt x="49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" name="Oval 39"/>
            <p:cNvSpPr>
              <a:spLocks noChangeArrowheads="1"/>
            </p:cNvSpPr>
            <p:nvPr/>
          </p:nvSpPr>
          <p:spPr bwMode="auto">
            <a:xfrm>
              <a:off x="1747" y="2976"/>
              <a:ext cx="90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6" name="Group 40"/>
            <p:cNvGrpSpPr>
              <a:grpSpLocks/>
            </p:cNvGrpSpPr>
            <p:nvPr/>
          </p:nvGrpSpPr>
          <p:grpSpPr bwMode="auto">
            <a:xfrm rot="423203">
              <a:off x="5423" y="3253"/>
              <a:ext cx="89" cy="200"/>
              <a:chOff x="4551" y="2197"/>
              <a:chExt cx="38" cy="90"/>
            </a:xfrm>
          </p:grpSpPr>
          <p:sp>
            <p:nvSpPr>
              <p:cNvPr id="428" name="Rectangle 41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9" name="Rectangle 42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" name="Rectangle 43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7" name="Group 44"/>
            <p:cNvGrpSpPr>
              <a:grpSpLocks/>
            </p:cNvGrpSpPr>
            <p:nvPr/>
          </p:nvGrpSpPr>
          <p:grpSpPr bwMode="auto">
            <a:xfrm rot="712727">
              <a:off x="2517" y="2840"/>
              <a:ext cx="227" cy="279"/>
              <a:chOff x="1270" y="1027"/>
              <a:chExt cx="164" cy="188"/>
            </a:xfrm>
          </p:grpSpPr>
          <p:sp>
            <p:nvSpPr>
              <p:cNvPr id="426" name="Freeform 45"/>
              <p:cNvSpPr>
                <a:spLocks/>
              </p:cNvSpPr>
              <p:nvPr/>
            </p:nvSpPr>
            <p:spPr bwMode="auto">
              <a:xfrm rot="423203">
                <a:off x="1270" y="1078"/>
                <a:ext cx="118" cy="137"/>
              </a:xfrm>
              <a:custGeom>
                <a:avLst/>
                <a:gdLst>
                  <a:gd name="T0" fmla="*/ 236 w 96"/>
                  <a:gd name="T1" fmla="*/ 0 h 111"/>
                  <a:gd name="T2" fmla="*/ 0 w 96"/>
                  <a:gd name="T3" fmla="*/ 318 h 111"/>
                  <a:gd name="T4" fmla="*/ 84 w 96"/>
                  <a:gd name="T5" fmla="*/ 300 h 111"/>
                  <a:gd name="T6" fmla="*/ 269 w 96"/>
                  <a:gd name="T7" fmla="*/ 9 h 111"/>
                  <a:gd name="T8" fmla="*/ 236 w 96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1"/>
                  <a:gd name="T17" fmla="*/ 96 w 96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Oval 46"/>
              <p:cNvSpPr>
                <a:spLocks noChangeArrowheads="1"/>
              </p:cNvSpPr>
              <p:nvPr/>
            </p:nvSpPr>
            <p:spPr bwMode="auto">
              <a:xfrm rot="59094">
                <a:off x="1383" y="1027"/>
                <a:ext cx="51" cy="86"/>
              </a:xfrm>
              <a:prstGeom prst="ellipse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8" name="Group 47"/>
            <p:cNvGrpSpPr>
              <a:grpSpLocks/>
            </p:cNvGrpSpPr>
            <p:nvPr/>
          </p:nvGrpSpPr>
          <p:grpSpPr bwMode="auto">
            <a:xfrm rot="423203">
              <a:off x="3110" y="3545"/>
              <a:ext cx="89" cy="200"/>
              <a:chOff x="4551" y="2197"/>
              <a:chExt cx="38" cy="90"/>
            </a:xfrm>
          </p:grpSpPr>
          <p:sp>
            <p:nvSpPr>
              <p:cNvPr id="423" name="Rectangle 48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" name="Rectangle 49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5" name="Rectangle 50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9" name="Group 51"/>
            <p:cNvGrpSpPr>
              <a:grpSpLocks/>
            </p:cNvGrpSpPr>
            <p:nvPr/>
          </p:nvGrpSpPr>
          <p:grpSpPr bwMode="auto">
            <a:xfrm rot="-4976797">
              <a:off x="1690" y="3144"/>
              <a:ext cx="89" cy="200"/>
              <a:chOff x="4551" y="2197"/>
              <a:chExt cx="38" cy="90"/>
            </a:xfrm>
          </p:grpSpPr>
          <p:sp>
            <p:nvSpPr>
              <p:cNvPr id="420" name="Rectangle 52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" name="Rectangle 53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" name="Rectangle 54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31" name="Group 55"/>
          <p:cNvGrpSpPr>
            <a:grpSpLocks/>
          </p:cNvGrpSpPr>
          <p:nvPr/>
        </p:nvGrpSpPr>
        <p:grpSpPr bwMode="auto">
          <a:xfrm rot="-169725">
            <a:off x="14518873" y="5860940"/>
            <a:ext cx="792163" cy="792162"/>
            <a:chOff x="2880" y="2016"/>
            <a:chExt cx="2016" cy="2016"/>
          </a:xfrm>
        </p:grpSpPr>
        <p:sp>
          <p:nvSpPr>
            <p:cNvPr id="432" name="Oval 56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" name="Oval 57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434" name="Oval 58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5" name="Oval 59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6" name="Oval 60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7" name="Oval 61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8" name="Oval 62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9" name="Oval 63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" name="Oval 64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" name="Oval 65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2" name="Oval 66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3" name="Group 67"/>
          <p:cNvGrpSpPr>
            <a:grpSpLocks/>
          </p:cNvGrpSpPr>
          <p:nvPr/>
        </p:nvGrpSpPr>
        <p:grpSpPr bwMode="auto">
          <a:xfrm rot="-169725">
            <a:off x="11608987" y="5789503"/>
            <a:ext cx="796925" cy="792163"/>
            <a:chOff x="2880" y="2016"/>
            <a:chExt cx="2016" cy="2016"/>
          </a:xfrm>
        </p:grpSpPr>
        <p:sp>
          <p:nvSpPr>
            <p:cNvPr id="444" name="Oval 68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5" name="Oval 69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446" name="Oval 70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7" name="Oval 71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8" name="Oval 72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9" name="Oval 73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" name="Oval 74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" name="Oval 75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2" name="Oval 76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3" name="Oval 77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4" name="Oval 78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5" name="Group 79"/>
          <p:cNvGrpSpPr>
            <a:grpSpLocks/>
          </p:cNvGrpSpPr>
          <p:nvPr/>
        </p:nvGrpSpPr>
        <p:grpSpPr bwMode="auto">
          <a:xfrm rot="-169725">
            <a:off x="15382473" y="5860940"/>
            <a:ext cx="796925" cy="792162"/>
            <a:chOff x="2880" y="2016"/>
            <a:chExt cx="2016" cy="2016"/>
          </a:xfrm>
        </p:grpSpPr>
        <p:sp>
          <p:nvSpPr>
            <p:cNvPr id="456" name="Oval 80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7" name="Oval 81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458" name="Oval 82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9" name="Oval 83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" name="Oval 84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" name="Oval 85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2" name="Oval 86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3" name="Oval 87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" name="Oval 88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5" name="Oval 89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6" name="Oval 90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123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6615 0 " pathEditMode="relative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6615 0 " pathEditMode="relative" ptsTypes="AA">
                                      <p:cBhvr>
                                        <p:cTn id="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6615 0 " pathEditMode="relative" ptsTypes="AA">
                                      <p:cBhvr>
                                        <p:cTn id="1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6615 0 " pathEditMode="relative" ptsTypes="AA">
                                      <p:cBhvr>
                                        <p:cTn id="16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863E-6 -4.42045E-6 L -0.90318 0.0046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573E-6 6.61084E-8 L -0.92895 -0.0147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00" y="-7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966E-6 -4.24857E-6 L -0.9379 -0.0088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00" y="-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0171E-7 2.0141E-6 L -0.90785 -0.00882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-4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701E-6 -4.24857E-6 L -0.92 -0.00881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0" y="-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906E-6 -6.8312E-7 L -0.95433 0.00463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Text Box 133"/>
          <p:cNvSpPr txBox="1">
            <a:spLocks noChangeArrowheads="1"/>
          </p:cNvSpPr>
          <p:nvPr/>
        </p:nvSpPr>
        <p:spPr bwMode="auto">
          <a:xfrm>
            <a:off x="757198" y="87586"/>
            <a:ext cx="10715700" cy="94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033" tIns="54517" rIns="109033" bIns="5451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5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altLang="ru-RU" sz="5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198" y="1028682"/>
            <a:ext cx="11215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Bog‘  48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maydonga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.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Uning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qismi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olmazor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qismi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olchazor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nokzor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bog‘ning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qolgan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qismini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egallagan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Nokzor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gektar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maydonni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egallagan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  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11029" r="64072" b="-4780"/>
          <a:stretch>
            <a:fillRect/>
          </a:stretch>
        </p:blipFill>
        <p:spPr bwMode="auto">
          <a:xfrm>
            <a:off x="933692" y="1671624"/>
            <a:ext cx="53788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/>
          <a:srcRect l="58384" t="11029" b="735"/>
          <a:stretch>
            <a:fillRect/>
          </a:stretch>
        </p:blipFill>
        <p:spPr bwMode="auto">
          <a:xfrm>
            <a:off x="6353176" y="1743062"/>
            <a:ext cx="61912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https://avatars.mds.yandex.net/get-pdb/33827/96403bcc-11b4-4d38-9fc7-6e8d8a12966a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5" y="4100516"/>
            <a:ext cx="3980117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9497144" y="1490636"/>
            <a:ext cx="2569964" cy="279667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68152" y="360090"/>
            <a:ext cx="12754937" cy="615553"/>
          </a:xfrm>
        </p:spPr>
        <p:txBody>
          <a:bodyPr/>
          <a:lstStyle/>
          <a:p>
            <a:r>
              <a:rPr lang="en-US" sz="4000" b="1" dirty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52128" y="1728242"/>
            <a:ext cx="9836292" cy="301422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401" b="1" dirty="0" err="1">
                <a:solidFill>
                  <a:schemeClr val="tx1"/>
                </a:solidFill>
              </a:rPr>
              <a:t>Darslikdagi</a:t>
            </a:r>
            <a:r>
              <a:rPr lang="en-US" sz="4401" b="1" dirty="0">
                <a:solidFill>
                  <a:schemeClr val="tx1"/>
                </a:solidFill>
              </a:rPr>
              <a:t> 1187-, 1188-, 1189- </a:t>
            </a:r>
            <a:r>
              <a:rPr lang="en-US" sz="4401" b="1" dirty="0" err="1">
                <a:solidFill>
                  <a:schemeClr val="tx1"/>
                </a:solidFill>
              </a:rPr>
              <a:t>masalalarni</a:t>
            </a:r>
            <a:r>
              <a:rPr lang="en-US" sz="4401" b="1" dirty="0">
                <a:solidFill>
                  <a:schemeClr val="tx1"/>
                </a:solidFill>
              </a:rPr>
              <a:t>  </a:t>
            </a:r>
            <a:r>
              <a:rPr lang="en-US" sz="4401" b="1" dirty="0" err="1">
                <a:solidFill>
                  <a:schemeClr val="tx1"/>
                </a:solidFill>
              </a:rPr>
              <a:t>yechish</a:t>
            </a:r>
            <a:r>
              <a:rPr lang="en-US" sz="4401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1" b="1" dirty="0">
                <a:solidFill>
                  <a:schemeClr val="tx1"/>
                </a:solidFill>
              </a:rPr>
              <a:t>(228-sahifa).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4"/>
          <p:cNvSpPr>
            <a:spLocks noChangeArrowheads="1"/>
          </p:cNvSpPr>
          <p:nvPr/>
        </p:nvSpPr>
        <p:spPr bwMode="auto">
          <a:xfrm>
            <a:off x="0" y="3379548"/>
            <a:ext cx="237325" cy="7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483" tIns="58742" rIns="117483" bIns="58742" anchor="ctr">
            <a:spAutoFit/>
          </a:bodyPr>
          <a:lstStyle/>
          <a:p>
            <a:endParaRPr lang="ru-RU" sz="4202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0715" y="3728271"/>
            <a:ext cx="5816518" cy="24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37325" y="174323"/>
            <a:ext cx="1252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Kasrlarni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ko‘paytiriladi</a:t>
            </a:r>
            <a:r>
              <a:rPr lang="ru-RU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4136" y="1666749"/>
            <a:ext cx="121197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81713"/>
            <a:r>
              <a:rPr lang="en-US" sz="4400" dirty="0" err="1">
                <a:latin typeface="Arial" pitchFamily="34" charset="0"/>
                <a:cs typeface="Arial" pitchFamily="34" charset="0"/>
              </a:rPr>
              <a:t>Kasrlarning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suratlari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ko‘paytmasini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suratga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maxrajlari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ko‘paytmasini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maxrajga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yozish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552" t="48296" r="24823" b="-3297"/>
          <a:stretch>
            <a:fillRect/>
          </a:stretch>
        </p:blipFill>
        <p:spPr bwMode="auto">
          <a:xfrm>
            <a:off x="4955054" y="4017149"/>
            <a:ext cx="2775823" cy="241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79996" b="51666"/>
          <a:stretch>
            <a:fillRect/>
          </a:stretch>
        </p:blipFill>
        <p:spPr bwMode="auto">
          <a:xfrm>
            <a:off x="7280248" y="1638741"/>
            <a:ext cx="1304448" cy="182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3243" r="22060" b="51888"/>
          <a:stretch>
            <a:fillRect/>
          </a:stretch>
        </p:blipFill>
        <p:spPr bwMode="auto">
          <a:xfrm>
            <a:off x="4784339" y="1638741"/>
            <a:ext cx="2341058" cy="18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r="58813" b="48777"/>
          <a:stretch>
            <a:fillRect/>
          </a:stretch>
        </p:blipFill>
        <p:spPr bwMode="auto">
          <a:xfrm>
            <a:off x="1747707" y="1611252"/>
            <a:ext cx="2866014" cy="206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48296" r="61448" b="-6630"/>
          <a:stretch>
            <a:fillRect/>
          </a:stretch>
        </p:blipFill>
        <p:spPr bwMode="auto">
          <a:xfrm>
            <a:off x="1981631" y="4092489"/>
            <a:ext cx="2911312" cy="254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76141" t="48296" b="1703"/>
          <a:stretch>
            <a:fillRect/>
          </a:stretch>
        </p:blipFill>
        <p:spPr bwMode="auto">
          <a:xfrm>
            <a:off x="7747644" y="3985321"/>
            <a:ext cx="1778454" cy="21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475107" y="4364239"/>
            <a:ext cx="769743" cy="7697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552082" y="5601783"/>
            <a:ext cx="769743" cy="7697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091570" y="4293219"/>
            <a:ext cx="769743" cy="7697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167899" y="5586063"/>
            <a:ext cx="692769" cy="6927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82339" y="3908347"/>
            <a:ext cx="538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4339" y="6063629"/>
            <a:ext cx="538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3616" y="5956027"/>
            <a:ext cx="538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0390" y="3754399"/>
            <a:ext cx="538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5518" y="-23661"/>
            <a:ext cx="3400290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6" name="Object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621070" y="4299117"/>
            <a:ext cx="720080" cy="1860204"/>
          </a:xfr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70669" name="Object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6344" y="4032498"/>
            <a:ext cx="1008112" cy="136815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 l="3169" r="83315" b="-13227"/>
          <a:stretch>
            <a:fillRect/>
          </a:stretch>
        </p:blipFill>
        <p:spPr bwMode="auto">
          <a:xfrm>
            <a:off x="424136" y="1296194"/>
            <a:ext cx="4486505" cy="307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/>
          <a:srcRect l="23219" r="61831" b="2000"/>
          <a:stretch>
            <a:fillRect/>
          </a:stretch>
        </p:blipFill>
        <p:spPr bwMode="auto">
          <a:xfrm>
            <a:off x="6472808" y="1338396"/>
            <a:ext cx="5016604" cy="269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2260" y="240780"/>
            <a:ext cx="3877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HISOBLANG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2260" y="240780"/>
            <a:ext cx="3877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HISOBLANG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ject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806" y="3399848"/>
            <a:ext cx="716951" cy="149726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 l="44362" r="40224" b="-20033"/>
          <a:stretch>
            <a:fillRect/>
          </a:stretch>
        </p:blipFill>
        <p:spPr bwMode="auto">
          <a:xfrm>
            <a:off x="228220" y="1071777"/>
            <a:ext cx="4155075" cy="265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ject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87430" y="3399848"/>
            <a:ext cx="871035" cy="15678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/>
          <a:srcRect l="66947" r="19482" b="1833"/>
          <a:stretch>
            <a:fillRect/>
          </a:stretch>
        </p:blipFill>
        <p:spPr bwMode="auto">
          <a:xfrm>
            <a:off x="7480920" y="1071777"/>
            <a:ext cx="3813020" cy="225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 l="87457" r="1280" b="3132"/>
          <a:stretch>
            <a:fillRect/>
          </a:stretch>
        </p:blipFill>
        <p:spPr bwMode="auto">
          <a:xfrm>
            <a:off x="4396936" y="3353793"/>
            <a:ext cx="3384376" cy="238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8052" y="5904706"/>
            <a:ext cx="951072" cy="99698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7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4"/>
          <p:cNvSpPr>
            <a:spLocks noChangeArrowheads="1"/>
          </p:cNvSpPr>
          <p:nvPr/>
        </p:nvSpPr>
        <p:spPr bwMode="auto">
          <a:xfrm>
            <a:off x="0" y="3379548"/>
            <a:ext cx="237325" cy="7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483" tIns="58742" rIns="117483" bIns="58742" anchor="ctr">
            <a:spAutoFit/>
          </a:bodyPr>
          <a:lstStyle/>
          <a:p>
            <a:endParaRPr lang="ru-RU" sz="4202"/>
          </a:p>
        </p:txBody>
      </p:sp>
      <p:sp>
        <p:nvSpPr>
          <p:cNvPr id="8" name="Прямоугольник 7"/>
          <p:cNvSpPr/>
          <p:nvPr/>
        </p:nvSpPr>
        <p:spPr>
          <a:xfrm>
            <a:off x="697027" y="1584226"/>
            <a:ext cx="121197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81713"/>
            <a:r>
              <a:rPr lang="en-US" sz="5400" dirty="0" err="1">
                <a:latin typeface="Arial" pitchFamily="34" charset="0"/>
                <a:cs typeface="Arial" pitchFamily="34" charset="0"/>
              </a:rPr>
              <a:t>Aralash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sonlarni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avval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noto‘g‘ri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kasrga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aylantirib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kasrlarni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qoidasiga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ko‘ra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ko‘paytiriladi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.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168" y="304016"/>
            <a:ext cx="12089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Aralash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ko‘paytiriladi</a:t>
            </a:r>
            <a:r>
              <a:rPr lang="ru-RU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6" name="Object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422" y="1936191"/>
            <a:ext cx="2181303" cy="2253800"/>
          </a:xfrm>
          <a:prstGeom prst="rect">
            <a:avLst/>
          </a:prstGeom>
          <a:noFill/>
        </p:spPr>
      </p:pic>
      <p:pic>
        <p:nvPicPr>
          <p:cNvPr id="36887" name="Object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398" y="1936192"/>
            <a:ext cx="1893245" cy="2134045"/>
          </a:xfrm>
          <a:prstGeom prst="rect">
            <a:avLst/>
          </a:prstGeom>
          <a:noFill/>
        </p:spPr>
      </p:pic>
      <p:pic>
        <p:nvPicPr>
          <p:cNvPr id="36888" name="Object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6033" y="1775446"/>
            <a:ext cx="1759135" cy="2294791"/>
          </a:xfrm>
          <a:prstGeom prst="rect">
            <a:avLst/>
          </a:prstGeom>
          <a:noFill/>
        </p:spPr>
      </p:pic>
      <p:pic>
        <p:nvPicPr>
          <p:cNvPr id="36889" name="Object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55378" y="1772008"/>
            <a:ext cx="2058195" cy="2316228"/>
          </a:xfrm>
          <a:prstGeom prst="rect">
            <a:avLst/>
          </a:prstGeom>
          <a:noFill/>
        </p:spPr>
      </p:pic>
      <p:pic>
        <p:nvPicPr>
          <p:cNvPr id="70669" name="Object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41588" y="4229010"/>
            <a:ext cx="1414796" cy="203655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" name="Object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7788" y="4234648"/>
            <a:ext cx="1380671" cy="203092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3" name="Object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54067" y="4219305"/>
            <a:ext cx="1391101" cy="2046264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4" name="Object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30776" y="4223805"/>
            <a:ext cx="1307397" cy="206839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12" name="Прямоугольник 11"/>
          <p:cNvSpPr/>
          <p:nvPr/>
        </p:nvSpPr>
        <p:spPr>
          <a:xfrm>
            <a:off x="-251723" y="1274472"/>
            <a:ext cx="11665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Aralash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sonlarni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noto‘g‘ri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kasrga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aylantiring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7264" y="-23661"/>
            <a:ext cx="2816797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4"/>
          <p:cNvSpPr>
            <a:spLocks noChangeArrowheads="1"/>
          </p:cNvSpPr>
          <p:nvPr/>
        </p:nvSpPr>
        <p:spPr bwMode="auto">
          <a:xfrm>
            <a:off x="-755717" y="3270312"/>
            <a:ext cx="175948" cy="56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483" tIns="58742" rIns="117483" bIns="58742" anchor="ctr">
            <a:spAutoFit/>
          </a:bodyPr>
          <a:lstStyle/>
          <a:p>
            <a:endParaRPr lang="ru-RU" sz="4202"/>
          </a:p>
        </p:txBody>
      </p:sp>
      <p:pic>
        <p:nvPicPr>
          <p:cNvPr id="6146" name="Object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2334" y="1982507"/>
            <a:ext cx="3309897" cy="1623083"/>
          </a:xfrm>
          <a:prstGeom prst="rect">
            <a:avLst/>
          </a:prstGeom>
          <a:noFill/>
        </p:spPr>
      </p:pic>
      <p:pic>
        <p:nvPicPr>
          <p:cNvPr id="77850" name="Object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1915" y="2105677"/>
            <a:ext cx="2831397" cy="1540814"/>
          </a:xfrm>
          <a:prstGeom prst="rect">
            <a:avLst/>
          </a:prstGeom>
          <a:noFill/>
        </p:spPr>
      </p:pic>
      <p:pic>
        <p:nvPicPr>
          <p:cNvPr id="77851" name="Object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3423" y="2028702"/>
            <a:ext cx="2853359" cy="1622569"/>
          </a:xfrm>
          <a:prstGeom prst="rect">
            <a:avLst/>
          </a:prstGeom>
          <a:noFill/>
        </p:spPr>
      </p:pic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9612833" y="3060122"/>
            <a:ext cx="672268" cy="420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17483" tIns="58742" rIns="117483" bIns="58742"/>
          <a:lstStyle/>
          <a:p>
            <a:endParaRPr lang="ru-RU" sz="4202"/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>
            <a:off x="8724019" y="2122624"/>
            <a:ext cx="672268" cy="4203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17483" tIns="58742" rIns="117483" bIns="58742"/>
          <a:lstStyle/>
          <a:p>
            <a:endParaRPr lang="ru-RU" sz="4202"/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8204363" y="1772760"/>
            <a:ext cx="598120" cy="6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56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10264233" y="3169527"/>
            <a:ext cx="598120" cy="6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483" tIns="58742" rIns="117483" bIns="5874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56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7859" name="Object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5030" y="3904118"/>
            <a:ext cx="2705556" cy="1780243"/>
          </a:xfrm>
          <a:prstGeom prst="rect">
            <a:avLst/>
          </a:prstGeom>
          <a:noFill/>
        </p:spPr>
      </p:pic>
      <p:pic>
        <p:nvPicPr>
          <p:cNvPr id="77860" name="Object 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49776" y="3835359"/>
            <a:ext cx="1995674" cy="1849002"/>
          </a:xfrm>
          <a:prstGeom prst="rect">
            <a:avLst/>
          </a:prstGeom>
          <a:noFill/>
        </p:spPr>
      </p:pic>
      <p:pic>
        <p:nvPicPr>
          <p:cNvPr id="77861" name="Object 3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55547" y="3784275"/>
            <a:ext cx="1682605" cy="182970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08312" y="4248091"/>
            <a:ext cx="846718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11" dirty="0">
                <a:latin typeface="Cambria" pitchFamily="18" charset="0"/>
                <a:ea typeface="Cambria" pitchFamily="18" charset="0"/>
                <a:cs typeface="Arial" pitchFamily="34" charset="0"/>
              </a:rPr>
              <a:t>=</a:t>
            </a:r>
            <a:endParaRPr lang="ru-RU" sz="7111" dirty="0"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5226" y="222043"/>
            <a:ext cx="11600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ARALASH SONLARNI KO‘PAYTIRISH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5" grpId="0" animBg="1"/>
      <p:bldP spid="77856" grpId="0" animBg="1"/>
      <p:bldP spid="77857" grpId="0"/>
      <p:bldP spid="7785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198545" y="4133672"/>
                <a:ext cx="2891625" cy="154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6600" dirty="0"/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/>
                  <a:t> </a:t>
                </a:r>
                <a:endParaRPr lang="ru-RU" sz="6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45" y="4133672"/>
                <a:ext cx="2891625" cy="1548565"/>
              </a:xfrm>
              <a:prstGeom prst="rect">
                <a:avLst/>
              </a:prstGeom>
              <a:blipFill rotWithShape="0">
                <a:blip r:embed="rId3"/>
                <a:stretch>
                  <a:fillRect b="-15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6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67753" y="1295646"/>
                <a:ext cx="12360135" cy="1469707"/>
              </a:xfrm>
              <a:prstGeom prst="rect">
                <a:avLst/>
              </a:prstGeom>
            </p:spPr>
            <p:txBody>
              <a:bodyPr wrap="square" lIns="117483" tIns="58742" rIns="117483" bIns="58742">
                <a:spAutoFit/>
              </a:bodyPr>
              <a:lstStyle/>
              <a:p>
                <a:pPr eaLnBrk="1" hangingPunct="1">
                  <a:lnSpc>
                    <a:spcPts val="5500"/>
                  </a:lnSpc>
                </a:pPr>
                <a:r>
                  <a:rPr lang="en-US" sz="4633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Velosipedchi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</m:t>
                    </m:r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km/h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tezlik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soat 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yurdi</a:t>
                </a:r>
                <a:r>
                  <a:rPr lang="ru-RU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U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qanday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masofani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bosib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o‘tdi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r>
                  <a:rPr lang="ru-RU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5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67753" y="1295646"/>
                <a:ext cx="12360135" cy="1469707"/>
              </a:xfrm>
              <a:prstGeom prst="rect">
                <a:avLst/>
              </a:prstGeom>
              <a:blipFill rotWithShape="0">
                <a:blip r:embed="rId4"/>
                <a:stretch>
                  <a:fillRect l="-1529" t="-7469" b="-16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044" name="Picture 12" descr="3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941141" y="4146298"/>
            <a:ext cx="2847278" cy="1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614457" y="3564321"/>
            <a:ext cx="2922587" cy="1629023"/>
            <a:chOff x="1429" y="2614"/>
            <a:chExt cx="1315" cy="907"/>
          </a:xfrm>
        </p:grpSpPr>
        <p:sp>
          <p:nvSpPr>
            <p:cNvPr id="513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429" y="2614"/>
              <a:ext cx="1315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633" kern="10" dirty="0"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S=v t</a:t>
              </a:r>
              <a:endParaRPr lang="ru-RU" sz="4633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513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472" y="3113"/>
              <a:ext cx="45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633" kern="10" dirty="0"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.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-21704" y="303271"/>
            <a:ext cx="12558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793" y="2986298"/>
            <a:ext cx="2082814" cy="726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6161" y="3103626"/>
            <a:ext cx="2478564" cy="797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dirty="0">
                <a:latin typeface="Arial" pitchFamily="34" charset="0"/>
                <a:cs typeface="Arial" pitchFamily="34" charset="0"/>
              </a:rPr>
              <a:t>S =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vt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= 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2244922" y="5193344"/>
            <a:ext cx="474769" cy="4386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17483" tIns="58742" rIns="117483" bIns="58742"/>
          <a:lstStyle/>
          <a:p>
            <a:endParaRPr lang="ru-RU" sz="4400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>
            <a:off x="3436632" y="4294788"/>
            <a:ext cx="327647" cy="429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17483" tIns="58742" rIns="117483" bIns="58742"/>
          <a:lstStyle/>
          <a:p>
            <a:endParaRPr lang="ru-RU" sz="5400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807153" y="3778717"/>
            <a:ext cx="261328" cy="6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36704" y="2860546"/>
                <a:ext cx="2794355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  <a:cs typeface="Arial" pitchFamily="34" charset="0"/>
                      </a:rPr>
                      <m:t>10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dirty="0"/>
                  <a:t> ∙ 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endParaRPr lang="ru-RU" sz="5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704" y="2860546"/>
                <a:ext cx="2794355" cy="1283813"/>
              </a:xfrm>
              <a:prstGeom prst="rect">
                <a:avLst/>
              </a:prstGeom>
              <a:blipFill rotWithShape="0">
                <a:blip r:embed="rId6"/>
                <a:stretch>
                  <a:fillRect b="-14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730535" y="5295701"/>
            <a:ext cx="261328" cy="6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3861990" y="5269599"/>
            <a:ext cx="261328" cy="6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371872" y="3797378"/>
            <a:ext cx="1069547" cy="7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415290" y="5194452"/>
            <a:ext cx="391863" cy="4422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17483" tIns="58742" rIns="117483" bIns="58742"/>
          <a:lstStyle/>
          <a:p>
            <a:endParaRPr lang="ru-RU" sz="5400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2244922" y="4235947"/>
            <a:ext cx="607476" cy="545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17483" tIns="58742" rIns="117483" bIns="58742"/>
          <a:lstStyle/>
          <a:p>
            <a:endParaRPr lang="ru-RU" sz="5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145007" y="4492230"/>
                <a:ext cx="31192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480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9 (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km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07" y="4492230"/>
                <a:ext cx="311925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2482306" y="6093461"/>
            <a:ext cx="3185487" cy="797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19 km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73E-6 -4.42681E-6 C 0.12946 0.10208 0.2598 0.20437 0.39918 0.1508 C 0.53856 0.09899 0.76141 -0.23699 0.8347 -0.31349 " pathEditMode="relative" rAng="0" ptsTypes="AAA">
                                      <p:cBhvr>
                                        <p:cTn id="6" dur="32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29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7" grpId="0"/>
      <p:bldP spid="21" grpId="0" animBg="1"/>
      <p:bldP spid="22" grpId="0" animBg="1"/>
      <p:bldP spid="23" grpId="0"/>
      <p:bldP spid="25" grpId="0"/>
      <p:bldP spid="26" grpId="0"/>
      <p:bldP spid="27" grpId="0"/>
      <p:bldP spid="29" grpId="0" animBg="1"/>
      <p:bldP spid="30" grpId="0" animBg="1"/>
      <p:bldP spid="9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</TotalTime>
  <Words>191</Words>
  <Application>Microsoft Office PowerPoint</Application>
  <PresentationFormat>Произвольный</PresentationFormat>
  <Paragraphs>55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Impact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315</cp:revision>
  <dcterms:created xsi:type="dcterms:W3CDTF">2020-04-09T07:32:19Z</dcterms:created>
  <dcterms:modified xsi:type="dcterms:W3CDTF">2021-03-29T11:00:08Z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