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341" r:id="rId2"/>
    <p:sldId id="338" r:id="rId3"/>
    <p:sldId id="339" r:id="rId4"/>
    <p:sldId id="328" r:id="rId5"/>
    <p:sldId id="340" r:id="rId6"/>
    <p:sldId id="332" r:id="rId7"/>
    <p:sldId id="330" r:id="rId8"/>
    <p:sldId id="337" r:id="rId9"/>
    <p:sldId id="331" r:id="rId10"/>
    <p:sldId id="344" r:id="rId11"/>
    <p:sldId id="345" r:id="rId12"/>
    <p:sldId id="343" r:id="rId13"/>
    <p:sldId id="346" r:id="rId14"/>
    <p:sldId id="342" r:id="rId15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18" autoAdjust="0"/>
    <p:restoredTop sz="94624" autoAdjust="0"/>
  </p:normalViewPr>
  <p:slideViewPr>
    <p:cSldViewPr>
      <p:cViewPr varScale="1">
        <p:scale>
          <a:sx n="58" d="100"/>
          <a:sy n="58" d="100"/>
        </p:scale>
        <p:origin x="844" y="60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3265953" y="3082044"/>
            <a:ext cx="2498513" cy="162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 anchor="b"/>
          <a:lstStyle/>
          <a:p>
            <a:pPr algn="r"/>
            <a:fld id="{7DF0E09C-6033-454C-B2E8-6893A13B1BC7}" type="slidenum">
              <a:rPr lang="ru-RU" sz="700"/>
              <a:pPr algn="r"/>
              <a:t>2</a:t>
            </a:fld>
            <a:endParaRPr lang="ru-RU" sz="700" dirty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521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673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789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3265953" y="3082044"/>
            <a:ext cx="2498513" cy="162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 anchor="b"/>
          <a:lstStyle/>
          <a:p>
            <a:pPr algn="r"/>
            <a:fld id="{7DF0E09C-6033-454C-B2E8-6893A13B1BC7}" type="slidenum">
              <a:rPr lang="ru-RU" sz="700"/>
              <a:pPr algn="r"/>
              <a:t>6</a:t>
            </a:fld>
            <a:endParaRPr lang="ru-RU" sz="700" dirty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721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448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3265953" y="3082044"/>
            <a:ext cx="2498513" cy="162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 anchor="b"/>
          <a:lstStyle/>
          <a:p>
            <a:pPr algn="r"/>
            <a:fld id="{7DF0E09C-6033-454C-B2E8-6893A13B1BC7}" type="slidenum">
              <a:rPr lang="ru-RU" sz="700"/>
              <a:pPr algn="r"/>
              <a:t>8</a:t>
            </a:fld>
            <a:endParaRPr lang="ru-RU" sz="700" dirty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221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9630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6" Type="http://schemas.openxmlformats.org/officeDocument/2006/relationships/image" Target="../media/image7.wmf"/><Relationship Id="rId5" Type="http://schemas.openxmlformats.org/officeDocument/2006/relationships/image" Target="../media/image5.wmf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openxmlformats.org/officeDocument/2006/relationships/image" Target="../media/image11.wmf"/><Relationship Id="rId11" Type="http://schemas.openxmlformats.org/officeDocument/2006/relationships/image" Target="../media/image16.wmf"/><Relationship Id="rId5" Type="http://schemas.openxmlformats.org/officeDocument/2006/relationships/image" Target="../media/image10.wmf"/><Relationship Id="rId10" Type="http://schemas.openxmlformats.org/officeDocument/2006/relationships/image" Target="../media/image15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Relationship Id="rId9" Type="http://schemas.openxmlformats.org/officeDocument/2006/relationships/image" Target="../media/image22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3.gif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3" y="1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8" y="270313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200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378190" y="2329894"/>
            <a:ext cx="10876197" cy="4909963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2017" algn="ctr">
              <a:lnSpc>
                <a:spcPct val="150000"/>
              </a:lnSpc>
              <a:spcBef>
                <a:spcPts val="250"/>
              </a:spcBef>
            </a:pP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r>
              <a:rPr lang="en-US" sz="6600" b="1" dirty="0">
                <a:solidFill>
                  <a:srgbClr val="002060"/>
                </a:solidFill>
                <a:latin typeface="Arial"/>
                <a:cs typeface="Arial"/>
              </a:rPr>
              <a:t>KASRLARNI KO‘PAYTIRISH</a:t>
            </a:r>
          </a:p>
          <a:p>
            <a:pPr marL="42017" algn="ctr">
              <a:lnSpc>
                <a:spcPts val="6681"/>
              </a:lnSpc>
              <a:spcBef>
                <a:spcPts val="250"/>
              </a:spcBef>
            </a:pP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2017" algn="ctr">
              <a:spcBef>
                <a:spcPts val="250"/>
              </a:spcBef>
            </a:pPr>
            <a:endParaRPr lang="en-US" sz="5819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81161" y="403046"/>
            <a:ext cx="11094394" cy="876937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377958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39" b="1" dirty="0">
                  <a:latin typeface="Arial" panose="020B0604020202020204" pitchFamily="34" charset="0"/>
                  <a:cs typeface="Arial" panose="020B0604020202020204" pitchFamily="34" charset="0"/>
                </a:rPr>
                <a:t>6-sinf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94460" y="2504830"/>
            <a:ext cx="809797" cy="187743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en-US" sz="2900" dirty="0"/>
          </a:p>
          <a:p>
            <a:endParaRPr lang="en-US" sz="2900" dirty="0"/>
          </a:p>
          <a:p>
            <a:endParaRPr lang="en-US" sz="2900" dirty="0"/>
          </a:p>
          <a:p>
            <a:endParaRPr lang="ru-RU" sz="2900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6" y="4680572"/>
            <a:ext cx="789421" cy="187743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en-US" sz="2900" dirty="0"/>
          </a:p>
          <a:p>
            <a:pPr algn="ctr"/>
            <a:endParaRPr lang="en-US" sz="2900" dirty="0"/>
          </a:p>
          <a:p>
            <a:pPr algn="ctr"/>
            <a:endParaRPr lang="en-US" sz="2900" dirty="0"/>
          </a:p>
          <a:p>
            <a:pPr algn="ctr"/>
            <a:endParaRPr lang="ru-RU" sz="2900" dirty="0"/>
          </a:p>
        </p:txBody>
      </p:sp>
    </p:spTree>
    <p:extLst>
      <p:ext uri="{BB962C8B-B14F-4D97-AF65-F5344CB8AC3E}">
        <p14:creationId xmlns:p14="http://schemas.microsoft.com/office/powerpoint/2010/main" val="125048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4136" y="288082"/>
            <a:ext cx="116554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SONNING QISMINI  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TOPISH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https://img2.freepng.ru/20180218/krw/kisspng-teacher-mathematics-estudante-math-class-teacher-and-student-5a899eff114ae6.30818210151896857507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33048" y="3312418"/>
            <a:ext cx="3728302" cy="257176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84176" y="1728242"/>
            <a:ext cx="812816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S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onning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qismini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topish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shu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sonni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uni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ifodalovchi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kasrga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ko‘paytirish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kerak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75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/>
          <a:srcRect t="45238" r="68142" b="-931"/>
          <a:stretch>
            <a:fillRect/>
          </a:stretch>
        </p:blipFill>
        <p:spPr bwMode="auto">
          <a:xfrm>
            <a:off x="1471578" y="3529012"/>
            <a:ext cx="257176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253" name="Text Box 133"/>
          <p:cNvSpPr txBox="1">
            <a:spLocks noChangeArrowheads="1"/>
          </p:cNvSpPr>
          <p:nvPr/>
        </p:nvSpPr>
        <p:spPr bwMode="auto">
          <a:xfrm>
            <a:off x="685760" y="78830"/>
            <a:ext cx="11398640" cy="103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033" tIns="54517" rIns="109033" bIns="54517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257264" y="1743062"/>
            <a:ext cx="102870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Arial" pitchFamily="34" charset="0"/>
                <a:cs typeface="Arial" pitchFamily="34" charset="0"/>
              </a:rPr>
              <a:t>    315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ning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    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qismini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 toping    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>
            <a:off x="1828768" y="4100516"/>
            <a:ext cx="1143008" cy="71438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1042950" y="3386137"/>
            <a:ext cx="92869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45</a:t>
            </a:r>
            <a:endParaRPr lang="ru-RU" b="1" dirty="0"/>
          </a:p>
        </p:txBody>
      </p:sp>
      <p:sp>
        <p:nvSpPr>
          <p:cNvPr id="74" name="TextBox 73"/>
          <p:cNvSpPr txBox="1"/>
          <p:nvPr/>
        </p:nvSpPr>
        <p:spPr>
          <a:xfrm>
            <a:off x="4043346" y="5029211"/>
            <a:ext cx="50006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</a:t>
            </a:r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44620" r="46674" b="62625"/>
          <a:stretch>
            <a:fillRect/>
          </a:stretch>
        </p:blipFill>
        <p:spPr bwMode="auto">
          <a:xfrm>
            <a:off x="4891078" y="1600186"/>
            <a:ext cx="723905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l="69911" t="58090" b="9779"/>
          <a:stretch>
            <a:fillRect/>
          </a:stretch>
        </p:blipFill>
        <p:spPr bwMode="auto">
          <a:xfrm>
            <a:off x="6829428" y="3957640"/>
            <a:ext cx="242889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/>
          <a:srcRect l="33510" t="45238" r="32862" b="10065"/>
          <a:stretch>
            <a:fillRect/>
          </a:stretch>
        </p:blipFill>
        <p:spPr bwMode="auto">
          <a:xfrm>
            <a:off x="4043346" y="3529012"/>
            <a:ext cx="2714644" cy="1490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0" name="Прямая соединительная линия 69"/>
          <p:cNvCxnSpPr/>
          <p:nvPr/>
        </p:nvCxnSpPr>
        <p:spPr>
          <a:xfrm>
            <a:off x="3328966" y="4672020"/>
            <a:ext cx="714380" cy="50006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9" descr="C:\Users\Елена\AppData\Local\Microsoft\Windows\Temporary Internet Files\Content.IE5\8281P4EY\MC900290652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01196" y="4314830"/>
            <a:ext cx="2683204" cy="2305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1633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4" name="Группа 313"/>
          <p:cNvGrpSpPr/>
          <p:nvPr/>
        </p:nvGrpSpPr>
        <p:grpSpPr>
          <a:xfrm>
            <a:off x="8401065" y="4100517"/>
            <a:ext cx="2928957" cy="1238241"/>
            <a:chOff x="1368393" y="4029078"/>
            <a:chExt cx="2928957" cy="1238241"/>
          </a:xfrm>
        </p:grpSpPr>
        <p:grpSp>
          <p:nvGrpSpPr>
            <p:cNvPr id="133" name="Группа 132"/>
            <p:cNvGrpSpPr/>
            <p:nvPr/>
          </p:nvGrpSpPr>
          <p:grpSpPr>
            <a:xfrm>
              <a:off x="1368393" y="4029078"/>
              <a:ext cx="1857387" cy="1238241"/>
              <a:chOff x="8083565" y="2957508"/>
              <a:chExt cx="2428875" cy="2524125"/>
            </a:xfrm>
          </p:grpSpPr>
          <p:grpSp>
            <p:nvGrpSpPr>
              <p:cNvPr id="134" name="Group 88"/>
              <p:cNvGrpSpPr>
                <a:grpSpLocks/>
              </p:cNvGrpSpPr>
              <p:nvPr/>
            </p:nvGrpSpPr>
            <p:grpSpPr bwMode="auto">
              <a:xfrm>
                <a:off x="8083567" y="2957510"/>
                <a:ext cx="1509712" cy="2024062"/>
                <a:chOff x="192" y="3360"/>
                <a:chExt cx="816" cy="960"/>
              </a:xfrm>
            </p:grpSpPr>
            <p:grpSp>
              <p:nvGrpSpPr>
                <p:cNvPr id="155" name="Group 89"/>
                <p:cNvGrpSpPr>
                  <a:grpSpLocks/>
                </p:cNvGrpSpPr>
                <p:nvPr/>
              </p:nvGrpSpPr>
              <p:grpSpPr bwMode="auto">
                <a:xfrm>
                  <a:off x="240" y="3360"/>
                  <a:ext cx="576" cy="864"/>
                  <a:chOff x="328" y="3208"/>
                  <a:chExt cx="656" cy="984"/>
                </a:xfrm>
              </p:grpSpPr>
              <p:sp>
                <p:nvSpPr>
                  <p:cNvPr id="162" name="Freeform 90" descr="Циновка"/>
                  <p:cNvSpPr>
                    <a:spLocks/>
                  </p:cNvSpPr>
                  <p:nvPr/>
                </p:nvSpPr>
                <p:spPr bwMode="auto">
                  <a:xfrm>
                    <a:off x="328" y="3304"/>
                    <a:ext cx="656" cy="888"/>
                  </a:xfrm>
                  <a:custGeom>
                    <a:avLst/>
                    <a:gdLst>
                      <a:gd name="T0" fmla="*/ 344 w 656"/>
                      <a:gd name="T1" fmla="*/ 872 h 888"/>
                      <a:gd name="T2" fmla="*/ 152 w 656"/>
                      <a:gd name="T3" fmla="*/ 872 h 888"/>
                      <a:gd name="T4" fmla="*/ 48 w 656"/>
                      <a:gd name="T5" fmla="*/ 824 h 888"/>
                      <a:gd name="T6" fmla="*/ 56 w 656"/>
                      <a:gd name="T7" fmla="*/ 680 h 888"/>
                      <a:gd name="T8" fmla="*/ 56 w 656"/>
                      <a:gd name="T9" fmla="*/ 584 h 888"/>
                      <a:gd name="T10" fmla="*/ 56 w 656"/>
                      <a:gd name="T11" fmla="*/ 488 h 888"/>
                      <a:gd name="T12" fmla="*/ 8 w 656"/>
                      <a:gd name="T13" fmla="*/ 248 h 888"/>
                      <a:gd name="T14" fmla="*/ 8 w 656"/>
                      <a:gd name="T15" fmla="*/ 104 h 888"/>
                      <a:gd name="T16" fmla="*/ 56 w 656"/>
                      <a:gd name="T17" fmla="*/ 56 h 888"/>
                      <a:gd name="T18" fmla="*/ 200 w 656"/>
                      <a:gd name="T19" fmla="*/ 8 h 888"/>
                      <a:gd name="T20" fmla="*/ 392 w 656"/>
                      <a:gd name="T21" fmla="*/ 8 h 888"/>
                      <a:gd name="T22" fmla="*/ 536 w 656"/>
                      <a:gd name="T23" fmla="*/ 56 h 888"/>
                      <a:gd name="T24" fmla="*/ 584 w 656"/>
                      <a:gd name="T25" fmla="*/ 200 h 888"/>
                      <a:gd name="T26" fmla="*/ 632 w 656"/>
                      <a:gd name="T27" fmla="*/ 536 h 888"/>
                      <a:gd name="T28" fmla="*/ 632 w 656"/>
                      <a:gd name="T29" fmla="*/ 680 h 888"/>
                      <a:gd name="T30" fmla="*/ 624 w 656"/>
                      <a:gd name="T31" fmla="*/ 856 h 888"/>
                      <a:gd name="T32" fmla="*/ 440 w 656"/>
                      <a:gd name="T33" fmla="*/ 872 h 888"/>
                      <a:gd name="T34" fmla="*/ 344 w 656"/>
                      <a:gd name="T35" fmla="*/ 872 h 888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656"/>
                      <a:gd name="T55" fmla="*/ 0 h 888"/>
                      <a:gd name="T56" fmla="*/ 656 w 656"/>
                      <a:gd name="T57" fmla="*/ 888 h 888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656" h="888">
                        <a:moveTo>
                          <a:pt x="344" y="872"/>
                        </a:moveTo>
                        <a:cubicBezTo>
                          <a:pt x="296" y="872"/>
                          <a:pt x="201" y="880"/>
                          <a:pt x="152" y="872"/>
                        </a:cubicBezTo>
                        <a:cubicBezTo>
                          <a:pt x="103" y="864"/>
                          <a:pt x="64" y="856"/>
                          <a:pt x="48" y="824"/>
                        </a:cubicBezTo>
                        <a:cubicBezTo>
                          <a:pt x="32" y="792"/>
                          <a:pt x="55" y="720"/>
                          <a:pt x="56" y="680"/>
                        </a:cubicBezTo>
                        <a:cubicBezTo>
                          <a:pt x="57" y="640"/>
                          <a:pt x="56" y="616"/>
                          <a:pt x="56" y="584"/>
                        </a:cubicBezTo>
                        <a:cubicBezTo>
                          <a:pt x="56" y="552"/>
                          <a:pt x="64" y="544"/>
                          <a:pt x="56" y="488"/>
                        </a:cubicBezTo>
                        <a:cubicBezTo>
                          <a:pt x="48" y="432"/>
                          <a:pt x="16" y="312"/>
                          <a:pt x="8" y="248"/>
                        </a:cubicBezTo>
                        <a:cubicBezTo>
                          <a:pt x="0" y="184"/>
                          <a:pt x="0" y="136"/>
                          <a:pt x="8" y="104"/>
                        </a:cubicBezTo>
                        <a:cubicBezTo>
                          <a:pt x="16" y="72"/>
                          <a:pt x="24" y="72"/>
                          <a:pt x="56" y="56"/>
                        </a:cubicBezTo>
                        <a:cubicBezTo>
                          <a:pt x="88" y="40"/>
                          <a:pt x="144" y="16"/>
                          <a:pt x="200" y="8"/>
                        </a:cubicBezTo>
                        <a:cubicBezTo>
                          <a:pt x="256" y="0"/>
                          <a:pt x="336" y="0"/>
                          <a:pt x="392" y="8"/>
                        </a:cubicBezTo>
                        <a:cubicBezTo>
                          <a:pt x="448" y="16"/>
                          <a:pt x="504" y="24"/>
                          <a:pt x="536" y="56"/>
                        </a:cubicBezTo>
                        <a:cubicBezTo>
                          <a:pt x="568" y="88"/>
                          <a:pt x="568" y="120"/>
                          <a:pt x="584" y="200"/>
                        </a:cubicBezTo>
                        <a:cubicBezTo>
                          <a:pt x="600" y="280"/>
                          <a:pt x="624" y="456"/>
                          <a:pt x="632" y="536"/>
                        </a:cubicBezTo>
                        <a:cubicBezTo>
                          <a:pt x="640" y="616"/>
                          <a:pt x="633" y="627"/>
                          <a:pt x="632" y="680"/>
                        </a:cubicBezTo>
                        <a:cubicBezTo>
                          <a:pt x="631" y="733"/>
                          <a:pt x="656" y="824"/>
                          <a:pt x="624" y="856"/>
                        </a:cubicBezTo>
                        <a:cubicBezTo>
                          <a:pt x="592" y="888"/>
                          <a:pt x="487" y="869"/>
                          <a:pt x="440" y="872"/>
                        </a:cubicBezTo>
                        <a:cubicBezTo>
                          <a:pt x="393" y="875"/>
                          <a:pt x="392" y="872"/>
                          <a:pt x="344" y="872"/>
                        </a:cubicBezTo>
                        <a:close/>
                      </a:path>
                    </a:pathLst>
                  </a:custGeom>
                  <a:blipFill dpi="0" rotWithShape="1">
                    <a:blip r:embed="rId2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63" name="Freeform 91" descr="Циновка"/>
                  <p:cNvSpPr>
                    <a:spLocks/>
                  </p:cNvSpPr>
                  <p:nvPr/>
                </p:nvSpPr>
                <p:spPr bwMode="auto">
                  <a:xfrm>
                    <a:off x="496" y="3208"/>
                    <a:ext cx="284" cy="291"/>
                  </a:xfrm>
                  <a:custGeom>
                    <a:avLst/>
                    <a:gdLst>
                      <a:gd name="T0" fmla="*/ 32 w 284"/>
                      <a:gd name="T1" fmla="*/ 104 h 291"/>
                      <a:gd name="T2" fmla="*/ 80 w 284"/>
                      <a:gd name="T3" fmla="*/ 8 h 291"/>
                      <a:gd name="T4" fmla="*/ 176 w 284"/>
                      <a:gd name="T5" fmla="*/ 56 h 291"/>
                      <a:gd name="T6" fmla="*/ 272 w 284"/>
                      <a:gd name="T7" fmla="*/ 200 h 291"/>
                      <a:gd name="T8" fmla="*/ 248 w 284"/>
                      <a:gd name="T9" fmla="*/ 184 h 291"/>
                      <a:gd name="T10" fmla="*/ 216 w 284"/>
                      <a:gd name="T11" fmla="*/ 184 h 291"/>
                      <a:gd name="T12" fmla="*/ 152 w 284"/>
                      <a:gd name="T13" fmla="*/ 232 h 291"/>
                      <a:gd name="T14" fmla="*/ 176 w 284"/>
                      <a:gd name="T15" fmla="*/ 200 h 291"/>
                      <a:gd name="T16" fmla="*/ 72 w 284"/>
                      <a:gd name="T17" fmla="*/ 280 h 291"/>
                      <a:gd name="T18" fmla="*/ 8 w 284"/>
                      <a:gd name="T19" fmla="*/ 264 h 291"/>
                      <a:gd name="T20" fmla="*/ 24 w 284"/>
                      <a:gd name="T21" fmla="*/ 168 h 291"/>
                      <a:gd name="T22" fmla="*/ 32 w 284"/>
                      <a:gd name="T23" fmla="*/ 104 h 2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84"/>
                      <a:gd name="T37" fmla="*/ 0 h 291"/>
                      <a:gd name="T38" fmla="*/ 284 w 284"/>
                      <a:gd name="T39" fmla="*/ 291 h 2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84" h="291">
                        <a:moveTo>
                          <a:pt x="32" y="104"/>
                        </a:moveTo>
                        <a:cubicBezTo>
                          <a:pt x="32" y="80"/>
                          <a:pt x="56" y="16"/>
                          <a:pt x="80" y="8"/>
                        </a:cubicBezTo>
                        <a:cubicBezTo>
                          <a:pt x="104" y="0"/>
                          <a:pt x="144" y="24"/>
                          <a:pt x="176" y="56"/>
                        </a:cubicBezTo>
                        <a:cubicBezTo>
                          <a:pt x="208" y="88"/>
                          <a:pt x="260" y="179"/>
                          <a:pt x="272" y="200"/>
                        </a:cubicBezTo>
                        <a:cubicBezTo>
                          <a:pt x="284" y="221"/>
                          <a:pt x="257" y="187"/>
                          <a:pt x="248" y="184"/>
                        </a:cubicBezTo>
                        <a:cubicBezTo>
                          <a:pt x="239" y="181"/>
                          <a:pt x="232" y="176"/>
                          <a:pt x="216" y="184"/>
                        </a:cubicBezTo>
                        <a:cubicBezTo>
                          <a:pt x="200" y="192"/>
                          <a:pt x="159" y="229"/>
                          <a:pt x="152" y="232"/>
                        </a:cubicBezTo>
                        <a:cubicBezTo>
                          <a:pt x="145" y="235"/>
                          <a:pt x="189" y="192"/>
                          <a:pt x="176" y="200"/>
                        </a:cubicBezTo>
                        <a:cubicBezTo>
                          <a:pt x="163" y="208"/>
                          <a:pt x="100" y="269"/>
                          <a:pt x="72" y="280"/>
                        </a:cubicBezTo>
                        <a:cubicBezTo>
                          <a:pt x="44" y="291"/>
                          <a:pt x="16" y="283"/>
                          <a:pt x="8" y="264"/>
                        </a:cubicBezTo>
                        <a:cubicBezTo>
                          <a:pt x="0" y="245"/>
                          <a:pt x="20" y="195"/>
                          <a:pt x="24" y="168"/>
                        </a:cubicBezTo>
                        <a:cubicBezTo>
                          <a:pt x="28" y="141"/>
                          <a:pt x="30" y="117"/>
                          <a:pt x="32" y="104"/>
                        </a:cubicBezTo>
                        <a:close/>
                      </a:path>
                    </a:pathLst>
                  </a:custGeom>
                  <a:blipFill dpi="0" rotWithShape="1">
                    <a:blip r:embed="rId2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56" name="Freeform 92"/>
                <p:cNvSpPr>
                  <a:spLocks/>
                </p:cNvSpPr>
                <p:nvPr/>
              </p:nvSpPr>
              <p:spPr bwMode="auto">
                <a:xfrm>
                  <a:off x="624" y="4176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7" name="Freeform 93"/>
                <p:cNvSpPr>
                  <a:spLocks/>
                </p:cNvSpPr>
                <p:nvPr/>
              </p:nvSpPr>
              <p:spPr bwMode="auto">
                <a:xfrm>
                  <a:off x="768" y="4176"/>
                  <a:ext cx="240" cy="144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8" name="Freeform 94"/>
                <p:cNvSpPr>
                  <a:spLocks/>
                </p:cNvSpPr>
                <p:nvPr/>
              </p:nvSpPr>
              <p:spPr bwMode="auto">
                <a:xfrm>
                  <a:off x="480" y="4224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9" name="Freeform 95"/>
                <p:cNvSpPr>
                  <a:spLocks/>
                </p:cNvSpPr>
                <p:nvPr/>
              </p:nvSpPr>
              <p:spPr bwMode="auto">
                <a:xfrm>
                  <a:off x="192" y="4128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0" name="Freeform 96"/>
                <p:cNvSpPr>
                  <a:spLocks/>
                </p:cNvSpPr>
                <p:nvPr/>
              </p:nvSpPr>
              <p:spPr bwMode="auto">
                <a:xfrm>
                  <a:off x="336" y="4224"/>
                  <a:ext cx="144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1" name="Freeform 97"/>
                <p:cNvSpPr>
                  <a:spLocks/>
                </p:cNvSpPr>
                <p:nvPr/>
              </p:nvSpPr>
              <p:spPr bwMode="auto">
                <a:xfrm>
                  <a:off x="192" y="4224"/>
                  <a:ext cx="96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35" name="Group 88"/>
              <p:cNvGrpSpPr>
                <a:grpSpLocks/>
              </p:cNvGrpSpPr>
              <p:nvPr/>
            </p:nvGrpSpPr>
            <p:grpSpPr bwMode="auto">
              <a:xfrm>
                <a:off x="8726502" y="3100376"/>
                <a:ext cx="1785938" cy="1881185"/>
                <a:chOff x="192" y="3360"/>
                <a:chExt cx="816" cy="960"/>
              </a:xfrm>
            </p:grpSpPr>
            <p:grpSp>
              <p:nvGrpSpPr>
                <p:cNvPr id="146" name="Group 89"/>
                <p:cNvGrpSpPr>
                  <a:grpSpLocks/>
                </p:cNvGrpSpPr>
                <p:nvPr/>
              </p:nvGrpSpPr>
              <p:grpSpPr bwMode="auto">
                <a:xfrm>
                  <a:off x="240" y="3360"/>
                  <a:ext cx="576" cy="864"/>
                  <a:chOff x="328" y="3208"/>
                  <a:chExt cx="656" cy="984"/>
                </a:xfrm>
              </p:grpSpPr>
              <p:sp>
                <p:nvSpPr>
                  <p:cNvPr id="153" name="Freeform 90" descr="Циновка"/>
                  <p:cNvSpPr>
                    <a:spLocks/>
                  </p:cNvSpPr>
                  <p:nvPr/>
                </p:nvSpPr>
                <p:spPr bwMode="auto">
                  <a:xfrm>
                    <a:off x="328" y="3304"/>
                    <a:ext cx="656" cy="888"/>
                  </a:xfrm>
                  <a:custGeom>
                    <a:avLst/>
                    <a:gdLst>
                      <a:gd name="T0" fmla="*/ 344 w 656"/>
                      <a:gd name="T1" fmla="*/ 872 h 888"/>
                      <a:gd name="T2" fmla="*/ 152 w 656"/>
                      <a:gd name="T3" fmla="*/ 872 h 888"/>
                      <a:gd name="T4" fmla="*/ 48 w 656"/>
                      <a:gd name="T5" fmla="*/ 824 h 888"/>
                      <a:gd name="T6" fmla="*/ 56 w 656"/>
                      <a:gd name="T7" fmla="*/ 680 h 888"/>
                      <a:gd name="T8" fmla="*/ 56 w 656"/>
                      <a:gd name="T9" fmla="*/ 584 h 888"/>
                      <a:gd name="T10" fmla="*/ 56 w 656"/>
                      <a:gd name="T11" fmla="*/ 488 h 888"/>
                      <a:gd name="T12" fmla="*/ 8 w 656"/>
                      <a:gd name="T13" fmla="*/ 248 h 888"/>
                      <a:gd name="T14" fmla="*/ 8 w 656"/>
                      <a:gd name="T15" fmla="*/ 104 h 888"/>
                      <a:gd name="T16" fmla="*/ 56 w 656"/>
                      <a:gd name="T17" fmla="*/ 56 h 888"/>
                      <a:gd name="T18" fmla="*/ 200 w 656"/>
                      <a:gd name="T19" fmla="*/ 8 h 888"/>
                      <a:gd name="T20" fmla="*/ 392 w 656"/>
                      <a:gd name="T21" fmla="*/ 8 h 888"/>
                      <a:gd name="T22" fmla="*/ 536 w 656"/>
                      <a:gd name="T23" fmla="*/ 56 h 888"/>
                      <a:gd name="T24" fmla="*/ 584 w 656"/>
                      <a:gd name="T25" fmla="*/ 200 h 888"/>
                      <a:gd name="T26" fmla="*/ 632 w 656"/>
                      <a:gd name="T27" fmla="*/ 536 h 888"/>
                      <a:gd name="T28" fmla="*/ 632 w 656"/>
                      <a:gd name="T29" fmla="*/ 680 h 888"/>
                      <a:gd name="T30" fmla="*/ 624 w 656"/>
                      <a:gd name="T31" fmla="*/ 856 h 888"/>
                      <a:gd name="T32" fmla="*/ 440 w 656"/>
                      <a:gd name="T33" fmla="*/ 872 h 888"/>
                      <a:gd name="T34" fmla="*/ 344 w 656"/>
                      <a:gd name="T35" fmla="*/ 872 h 888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656"/>
                      <a:gd name="T55" fmla="*/ 0 h 888"/>
                      <a:gd name="T56" fmla="*/ 656 w 656"/>
                      <a:gd name="T57" fmla="*/ 888 h 888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656" h="888">
                        <a:moveTo>
                          <a:pt x="344" y="872"/>
                        </a:moveTo>
                        <a:cubicBezTo>
                          <a:pt x="296" y="872"/>
                          <a:pt x="201" y="880"/>
                          <a:pt x="152" y="872"/>
                        </a:cubicBezTo>
                        <a:cubicBezTo>
                          <a:pt x="103" y="864"/>
                          <a:pt x="64" y="856"/>
                          <a:pt x="48" y="824"/>
                        </a:cubicBezTo>
                        <a:cubicBezTo>
                          <a:pt x="32" y="792"/>
                          <a:pt x="55" y="720"/>
                          <a:pt x="56" y="680"/>
                        </a:cubicBezTo>
                        <a:cubicBezTo>
                          <a:pt x="57" y="640"/>
                          <a:pt x="56" y="616"/>
                          <a:pt x="56" y="584"/>
                        </a:cubicBezTo>
                        <a:cubicBezTo>
                          <a:pt x="56" y="552"/>
                          <a:pt x="64" y="544"/>
                          <a:pt x="56" y="488"/>
                        </a:cubicBezTo>
                        <a:cubicBezTo>
                          <a:pt x="48" y="432"/>
                          <a:pt x="16" y="312"/>
                          <a:pt x="8" y="248"/>
                        </a:cubicBezTo>
                        <a:cubicBezTo>
                          <a:pt x="0" y="184"/>
                          <a:pt x="0" y="136"/>
                          <a:pt x="8" y="104"/>
                        </a:cubicBezTo>
                        <a:cubicBezTo>
                          <a:pt x="16" y="72"/>
                          <a:pt x="24" y="72"/>
                          <a:pt x="56" y="56"/>
                        </a:cubicBezTo>
                        <a:cubicBezTo>
                          <a:pt x="88" y="40"/>
                          <a:pt x="144" y="16"/>
                          <a:pt x="200" y="8"/>
                        </a:cubicBezTo>
                        <a:cubicBezTo>
                          <a:pt x="256" y="0"/>
                          <a:pt x="336" y="0"/>
                          <a:pt x="392" y="8"/>
                        </a:cubicBezTo>
                        <a:cubicBezTo>
                          <a:pt x="448" y="16"/>
                          <a:pt x="504" y="24"/>
                          <a:pt x="536" y="56"/>
                        </a:cubicBezTo>
                        <a:cubicBezTo>
                          <a:pt x="568" y="88"/>
                          <a:pt x="568" y="120"/>
                          <a:pt x="584" y="200"/>
                        </a:cubicBezTo>
                        <a:cubicBezTo>
                          <a:pt x="600" y="280"/>
                          <a:pt x="624" y="456"/>
                          <a:pt x="632" y="536"/>
                        </a:cubicBezTo>
                        <a:cubicBezTo>
                          <a:pt x="640" y="616"/>
                          <a:pt x="633" y="627"/>
                          <a:pt x="632" y="680"/>
                        </a:cubicBezTo>
                        <a:cubicBezTo>
                          <a:pt x="631" y="733"/>
                          <a:pt x="656" y="824"/>
                          <a:pt x="624" y="856"/>
                        </a:cubicBezTo>
                        <a:cubicBezTo>
                          <a:pt x="592" y="888"/>
                          <a:pt x="487" y="869"/>
                          <a:pt x="440" y="872"/>
                        </a:cubicBezTo>
                        <a:cubicBezTo>
                          <a:pt x="393" y="875"/>
                          <a:pt x="392" y="872"/>
                          <a:pt x="344" y="872"/>
                        </a:cubicBezTo>
                        <a:close/>
                      </a:path>
                    </a:pathLst>
                  </a:custGeom>
                  <a:blipFill dpi="0" rotWithShape="1">
                    <a:blip r:embed="rId2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54" name="Freeform 91" descr="Циновка"/>
                  <p:cNvSpPr>
                    <a:spLocks/>
                  </p:cNvSpPr>
                  <p:nvPr/>
                </p:nvSpPr>
                <p:spPr bwMode="auto">
                  <a:xfrm>
                    <a:off x="496" y="3208"/>
                    <a:ext cx="284" cy="291"/>
                  </a:xfrm>
                  <a:custGeom>
                    <a:avLst/>
                    <a:gdLst>
                      <a:gd name="T0" fmla="*/ 32 w 284"/>
                      <a:gd name="T1" fmla="*/ 104 h 291"/>
                      <a:gd name="T2" fmla="*/ 80 w 284"/>
                      <a:gd name="T3" fmla="*/ 8 h 291"/>
                      <a:gd name="T4" fmla="*/ 176 w 284"/>
                      <a:gd name="T5" fmla="*/ 56 h 291"/>
                      <a:gd name="T6" fmla="*/ 272 w 284"/>
                      <a:gd name="T7" fmla="*/ 200 h 291"/>
                      <a:gd name="T8" fmla="*/ 248 w 284"/>
                      <a:gd name="T9" fmla="*/ 184 h 291"/>
                      <a:gd name="T10" fmla="*/ 216 w 284"/>
                      <a:gd name="T11" fmla="*/ 184 h 291"/>
                      <a:gd name="T12" fmla="*/ 152 w 284"/>
                      <a:gd name="T13" fmla="*/ 232 h 291"/>
                      <a:gd name="T14" fmla="*/ 176 w 284"/>
                      <a:gd name="T15" fmla="*/ 200 h 291"/>
                      <a:gd name="T16" fmla="*/ 72 w 284"/>
                      <a:gd name="T17" fmla="*/ 280 h 291"/>
                      <a:gd name="T18" fmla="*/ 8 w 284"/>
                      <a:gd name="T19" fmla="*/ 264 h 291"/>
                      <a:gd name="T20" fmla="*/ 24 w 284"/>
                      <a:gd name="T21" fmla="*/ 168 h 291"/>
                      <a:gd name="T22" fmla="*/ 32 w 284"/>
                      <a:gd name="T23" fmla="*/ 104 h 2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84"/>
                      <a:gd name="T37" fmla="*/ 0 h 291"/>
                      <a:gd name="T38" fmla="*/ 284 w 284"/>
                      <a:gd name="T39" fmla="*/ 291 h 2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84" h="291">
                        <a:moveTo>
                          <a:pt x="32" y="104"/>
                        </a:moveTo>
                        <a:cubicBezTo>
                          <a:pt x="32" y="80"/>
                          <a:pt x="56" y="16"/>
                          <a:pt x="80" y="8"/>
                        </a:cubicBezTo>
                        <a:cubicBezTo>
                          <a:pt x="104" y="0"/>
                          <a:pt x="144" y="24"/>
                          <a:pt x="176" y="56"/>
                        </a:cubicBezTo>
                        <a:cubicBezTo>
                          <a:pt x="208" y="88"/>
                          <a:pt x="260" y="179"/>
                          <a:pt x="272" y="200"/>
                        </a:cubicBezTo>
                        <a:cubicBezTo>
                          <a:pt x="284" y="221"/>
                          <a:pt x="257" y="187"/>
                          <a:pt x="248" y="184"/>
                        </a:cubicBezTo>
                        <a:cubicBezTo>
                          <a:pt x="239" y="181"/>
                          <a:pt x="232" y="176"/>
                          <a:pt x="216" y="184"/>
                        </a:cubicBezTo>
                        <a:cubicBezTo>
                          <a:pt x="200" y="192"/>
                          <a:pt x="159" y="229"/>
                          <a:pt x="152" y="232"/>
                        </a:cubicBezTo>
                        <a:cubicBezTo>
                          <a:pt x="145" y="235"/>
                          <a:pt x="189" y="192"/>
                          <a:pt x="176" y="200"/>
                        </a:cubicBezTo>
                        <a:cubicBezTo>
                          <a:pt x="163" y="208"/>
                          <a:pt x="100" y="269"/>
                          <a:pt x="72" y="280"/>
                        </a:cubicBezTo>
                        <a:cubicBezTo>
                          <a:pt x="44" y="291"/>
                          <a:pt x="16" y="283"/>
                          <a:pt x="8" y="264"/>
                        </a:cubicBezTo>
                        <a:cubicBezTo>
                          <a:pt x="0" y="245"/>
                          <a:pt x="20" y="195"/>
                          <a:pt x="24" y="168"/>
                        </a:cubicBezTo>
                        <a:cubicBezTo>
                          <a:pt x="28" y="141"/>
                          <a:pt x="30" y="117"/>
                          <a:pt x="32" y="104"/>
                        </a:cubicBezTo>
                        <a:close/>
                      </a:path>
                    </a:pathLst>
                  </a:custGeom>
                  <a:blipFill dpi="0" rotWithShape="1">
                    <a:blip r:embed="rId2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47" name="Freeform 92"/>
                <p:cNvSpPr>
                  <a:spLocks/>
                </p:cNvSpPr>
                <p:nvPr/>
              </p:nvSpPr>
              <p:spPr bwMode="auto">
                <a:xfrm>
                  <a:off x="624" y="4176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8" name="Freeform 93"/>
                <p:cNvSpPr>
                  <a:spLocks/>
                </p:cNvSpPr>
                <p:nvPr/>
              </p:nvSpPr>
              <p:spPr bwMode="auto">
                <a:xfrm>
                  <a:off x="768" y="4176"/>
                  <a:ext cx="240" cy="144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9" name="Freeform 94"/>
                <p:cNvSpPr>
                  <a:spLocks/>
                </p:cNvSpPr>
                <p:nvPr/>
              </p:nvSpPr>
              <p:spPr bwMode="auto">
                <a:xfrm>
                  <a:off x="480" y="4224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0" name="Freeform 95"/>
                <p:cNvSpPr>
                  <a:spLocks/>
                </p:cNvSpPr>
                <p:nvPr/>
              </p:nvSpPr>
              <p:spPr bwMode="auto">
                <a:xfrm>
                  <a:off x="192" y="4128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1" name="Freeform 96"/>
                <p:cNvSpPr>
                  <a:spLocks/>
                </p:cNvSpPr>
                <p:nvPr/>
              </p:nvSpPr>
              <p:spPr bwMode="auto">
                <a:xfrm>
                  <a:off x="336" y="4224"/>
                  <a:ext cx="144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2" name="Freeform 97"/>
                <p:cNvSpPr>
                  <a:spLocks/>
                </p:cNvSpPr>
                <p:nvPr/>
              </p:nvSpPr>
              <p:spPr bwMode="auto">
                <a:xfrm>
                  <a:off x="192" y="4224"/>
                  <a:ext cx="96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36" name="Group 88"/>
              <p:cNvGrpSpPr>
                <a:grpSpLocks/>
              </p:cNvGrpSpPr>
              <p:nvPr/>
            </p:nvGrpSpPr>
            <p:grpSpPr bwMode="auto">
              <a:xfrm>
                <a:off x="8155004" y="3671893"/>
                <a:ext cx="1928813" cy="1809753"/>
                <a:chOff x="192" y="3360"/>
                <a:chExt cx="816" cy="960"/>
              </a:xfrm>
            </p:grpSpPr>
            <p:grpSp>
              <p:nvGrpSpPr>
                <p:cNvPr id="137" name="Group 89"/>
                <p:cNvGrpSpPr>
                  <a:grpSpLocks/>
                </p:cNvGrpSpPr>
                <p:nvPr/>
              </p:nvGrpSpPr>
              <p:grpSpPr bwMode="auto">
                <a:xfrm>
                  <a:off x="240" y="3360"/>
                  <a:ext cx="576" cy="864"/>
                  <a:chOff x="328" y="3208"/>
                  <a:chExt cx="656" cy="984"/>
                </a:xfrm>
              </p:grpSpPr>
              <p:sp>
                <p:nvSpPr>
                  <p:cNvPr id="144" name="Freeform 90" descr="Циновка"/>
                  <p:cNvSpPr>
                    <a:spLocks/>
                  </p:cNvSpPr>
                  <p:nvPr/>
                </p:nvSpPr>
                <p:spPr bwMode="auto">
                  <a:xfrm>
                    <a:off x="328" y="3304"/>
                    <a:ext cx="656" cy="888"/>
                  </a:xfrm>
                  <a:custGeom>
                    <a:avLst/>
                    <a:gdLst>
                      <a:gd name="T0" fmla="*/ 344 w 656"/>
                      <a:gd name="T1" fmla="*/ 872 h 888"/>
                      <a:gd name="T2" fmla="*/ 152 w 656"/>
                      <a:gd name="T3" fmla="*/ 872 h 888"/>
                      <a:gd name="T4" fmla="*/ 48 w 656"/>
                      <a:gd name="T5" fmla="*/ 824 h 888"/>
                      <a:gd name="T6" fmla="*/ 56 w 656"/>
                      <a:gd name="T7" fmla="*/ 680 h 888"/>
                      <a:gd name="T8" fmla="*/ 56 w 656"/>
                      <a:gd name="T9" fmla="*/ 584 h 888"/>
                      <a:gd name="T10" fmla="*/ 56 w 656"/>
                      <a:gd name="T11" fmla="*/ 488 h 888"/>
                      <a:gd name="T12" fmla="*/ 8 w 656"/>
                      <a:gd name="T13" fmla="*/ 248 h 888"/>
                      <a:gd name="T14" fmla="*/ 8 w 656"/>
                      <a:gd name="T15" fmla="*/ 104 h 888"/>
                      <a:gd name="T16" fmla="*/ 56 w 656"/>
                      <a:gd name="T17" fmla="*/ 56 h 888"/>
                      <a:gd name="T18" fmla="*/ 200 w 656"/>
                      <a:gd name="T19" fmla="*/ 8 h 888"/>
                      <a:gd name="T20" fmla="*/ 392 w 656"/>
                      <a:gd name="T21" fmla="*/ 8 h 888"/>
                      <a:gd name="T22" fmla="*/ 536 w 656"/>
                      <a:gd name="T23" fmla="*/ 56 h 888"/>
                      <a:gd name="T24" fmla="*/ 584 w 656"/>
                      <a:gd name="T25" fmla="*/ 200 h 888"/>
                      <a:gd name="T26" fmla="*/ 632 w 656"/>
                      <a:gd name="T27" fmla="*/ 536 h 888"/>
                      <a:gd name="T28" fmla="*/ 632 w 656"/>
                      <a:gd name="T29" fmla="*/ 680 h 888"/>
                      <a:gd name="T30" fmla="*/ 624 w 656"/>
                      <a:gd name="T31" fmla="*/ 856 h 888"/>
                      <a:gd name="T32" fmla="*/ 440 w 656"/>
                      <a:gd name="T33" fmla="*/ 872 h 888"/>
                      <a:gd name="T34" fmla="*/ 344 w 656"/>
                      <a:gd name="T35" fmla="*/ 872 h 888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656"/>
                      <a:gd name="T55" fmla="*/ 0 h 888"/>
                      <a:gd name="T56" fmla="*/ 656 w 656"/>
                      <a:gd name="T57" fmla="*/ 888 h 888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656" h="888">
                        <a:moveTo>
                          <a:pt x="344" y="872"/>
                        </a:moveTo>
                        <a:cubicBezTo>
                          <a:pt x="296" y="872"/>
                          <a:pt x="201" y="880"/>
                          <a:pt x="152" y="872"/>
                        </a:cubicBezTo>
                        <a:cubicBezTo>
                          <a:pt x="103" y="864"/>
                          <a:pt x="64" y="856"/>
                          <a:pt x="48" y="824"/>
                        </a:cubicBezTo>
                        <a:cubicBezTo>
                          <a:pt x="32" y="792"/>
                          <a:pt x="55" y="720"/>
                          <a:pt x="56" y="680"/>
                        </a:cubicBezTo>
                        <a:cubicBezTo>
                          <a:pt x="57" y="640"/>
                          <a:pt x="56" y="616"/>
                          <a:pt x="56" y="584"/>
                        </a:cubicBezTo>
                        <a:cubicBezTo>
                          <a:pt x="56" y="552"/>
                          <a:pt x="64" y="544"/>
                          <a:pt x="56" y="488"/>
                        </a:cubicBezTo>
                        <a:cubicBezTo>
                          <a:pt x="48" y="432"/>
                          <a:pt x="16" y="312"/>
                          <a:pt x="8" y="248"/>
                        </a:cubicBezTo>
                        <a:cubicBezTo>
                          <a:pt x="0" y="184"/>
                          <a:pt x="0" y="136"/>
                          <a:pt x="8" y="104"/>
                        </a:cubicBezTo>
                        <a:cubicBezTo>
                          <a:pt x="16" y="72"/>
                          <a:pt x="24" y="72"/>
                          <a:pt x="56" y="56"/>
                        </a:cubicBezTo>
                        <a:cubicBezTo>
                          <a:pt x="88" y="40"/>
                          <a:pt x="144" y="16"/>
                          <a:pt x="200" y="8"/>
                        </a:cubicBezTo>
                        <a:cubicBezTo>
                          <a:pt x="256" y="0"/>
                          <a:pt x="336" y="0"/>
                          <a:pt x="392" y="8"/>
                        </a:cubicBezTo>
                        <a:cubicBezTo>
                          <a:pt x="448" y="16"/>
                          <a:pt x="504" y="24"/>
                          <a:pt x="536" y="56"/>
                        </a:cubicBezTo>
                        <a:cubicBezTo>
                          <a:pt x="568" y="88"/>
                          <a:pt x="568" y="120"/>
                          <a:pt x="584" y="200"/>
                        </a:cubicBezTo>
                        <a:cubicBezTo>
                          <a:pt x="600" y="280"/>
                          <a:pt x="624" y="456"/>
                          <a:pt x="632" y="536"/>
                        </a:cubicBezTo>
                        <a:cubicBezTo>
                          <a:pt x="640" y="616"/>
                          <a:pt x="633" y="627"/>
                          <a:pt x="632" y="680"/>
                        </a:cubicBezTo>
                        <a:cubicBezTo>
                          <a:pt x="631" y="733"/>
                          <a:pt x="656" y="824"/>
                          <a:pt x="624" y="856"/>
                        </a:cubicBezTo>
                        <a:cubicBezTo>
                          <a:pt x="592" y="888"/>
                          <a:pt x="487" y="869"/>
                          <a:pt x="440" y="872"/>
                        </a:cubicBezTo>
                        <a:cubicBezTo>
                          <a:pt x="393" y="875"/>
                          <a:pt x="392" y="872"/>
                          <a:pt x="344" y="872"/>
                        </a:cubicBezTo>
                        <a:close/>
                      </a:path>
                    </a:pathLst>
                  </a:custGeom>
                  <a:blipFill dpi="0" rotWithShape="1">
                    <a:blip r:embed="rId2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5" name="Freeform 91" descr="Циновка"/>
                  <p:cNvSpPr>
                    <a:spLocks/>
                  </p:cNvSpPr>
                  <p:nvPr/>
                </p:nvSpPr>
                <p:spPr bwMode="auto">
                  <a:xfrm>
                    <a:off x="496" y="3208"/>
                    <a:ext cx="284" cy="291"/>
                  </a:xfrm>
                  <a:custGeom>
                    <a:avLst/>
                    <a:gdLst>
                      <a:gd name="T0" fmla="*/ 32 w 284"/>
                      <a:gd name="T1" fmla="*/ 104 h 291"/>
                      <a:gd name="T2" fmla="*/ 80 w 284"/>
                      <a:gd name="T3" fmla="*/ 8 h 291"/>
                      <a:gd name="T4" fmla="*/ 176 w 284"/>
                      <a:gd name="T5" fmla="*/ 56 h 291"/>
                      <a:gd name="T6" fmla="*/ 272 w 284"/>
                      <a:gd name="T7" fmla="*/ 200 h 291"/>
                      <a:gd name="T8" fmla="*/ 248 w 284"/>
                      <a:gd name="T9" fmla="*/ 184 h 291"/>
                      <a:gd name="T10" fmla="*/ 216 w 284"/>
                      <a:gd name="T11" fmla="*/ 184 h 291"/>
                      <a:gd name="T12" fmla="*/ 152 w 284"/>
                      <a:gd name="T13" fmla="*/ 232 h 291"/>
                      <a:gd name="T14" fmla="*/ 176 w 284"/>
                      <a:gd name="T15" fmla="*/ 200 h 291"/>
                      <a:gd name="T16" fmla="*/ 72 w 284"/>
                      <a:gd name="T17" fmla="*/ 280 h 291"/>
                      <a:gd name="T18" fmla="*/ 8 w 284"/>
                      <a:gd name="T19" fmla="*/ 264 h 291"/>
                      <a:gd name="T20" fmla="*/ 24 w 284"/>
                      <a:gd name="T21" fmla="*/ 168 h 291"/>
                      <a:gd name="T22" fmla="*/ 32 w 284"/>
                      <a:gd name="T23" fmla="*/ 104 h 2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84"/>
                      <a:gd name="T37" fmla="*/ 0 h 291"/>
                      <a:gd name="T38" fmla="*/ 284 w 284"/>
                      <a:gd name="T39" fmla="*/ 291 h 2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84" h="291">
                        <a:moveTo>
                          <a:pt x="32" y="104"/>
                        </a:moveTo>
                        <a:cubicBezTo>
                          <a:pt x="32" y="80"/>
                          <a:pt x="56" y="16"/>
                          <a:pt x="80" y="8"/>
                        </a:cubicBezTo>
                        <a:cubicBezTo>
                          <a:pt x="104" y="0"/>
                          <a:pt x="144" y="24"/>
                          <a:pt x="176" y="56"/>
                        </a:cubicBezTo>
                        <a:cubicBezTo>
                          <a:pt x="208" y="88"/>
                          <a:pt x="260" y="179"/>
                          <a:pt x="272" y="200"/>
                        </a:cubicBezTo>
                        <a:cubicBezTo>
                          <a:pt x="284" y="221"/>
                          <a:pt x="257" y="187"/>
                          <a:pt x="248" y="184"/>
                        </a:cubicBezTo>
                        <a:cubicBezTo>
                          <a:pt x="239" y="181"/>
                          <a:pt x="232" y="176"/>
                          <a:pt x="216" y="184"/>
                        </a:cubicBezTo>
                        <a:cubicBezTo>
                          <a:pt x="200" y="192"/>
                          <a:pt x="159" y="229"/>
                          <a:pt x="152" y="232"/>
                        </a:cubicBezTo>
                        <a:cubicBezTo>
                          <a:pt x="145" y="235"/>
                          <a:pt x="189" y="192"/>
                          <a:pt x="176" y="200"/>
                        </a:cubicBezTo>
                        <a:cubicBezTo>
                          <a:pt x="163" y="208"/>
                          <a:pt x="100" y="269"/>
                          <a:pt x="72" y="280"/>
                        </a:cubicBezTo>
                        <a:cubicBezTo>
                          <a:pt x="44" y="291"/>
                          <a:pt x="16" y="283"/>
                          <a:pt x="8" y="264"/>
                        </a:cubicBezTo>
                        <a:cubicBezTo>
                          <a:pt x="0" y="245"/>
                          <a:pt x="20" y="195"/>
                          <a:pt x="24" y="168"/>
                        </a:cubicBezTo>
                        <a:cubicBezTo>
                          <a:pt x="28" y="141"/>
                          <a:pt x="30" y="117"/>
                          <a:pt x="32" y="104"/>
                        </a:cubicBezTo>
                        <a:close/>
                      </a:path>
                    </a:pathLst>
                  </a:custGeom>
                  <a:blipFill dpi="0" rotWithShape="1">
                    <a:blip r:embed="rId2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38" name="Freeform 92"/>
                <p:cNvSpPr>
                  <a:spLocks/>
                </p:cNvSpPr>
                <p:nvPr/>
              </p:nvSpPr>
              <p:spPr bwMode="auto">
                <a:xfrm>
                  <a:off x="624" y="4176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9" name="Freeform 93"/>
                <p:cNvSpPr>
                  <a:spLocks/>
                </p:cNvSpPr>
                <p:nvPr/>
              </p:nvSpPr>
              <p:spPr bwMode="auto">
                <a:xfrm>
                  <a:off x="768" y="4176"/>
                  <a:ext cx="240" cy="144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0" name="Freeform 94"/>
                <p:cNvSpPr>
                  <a:spLocks/>
                </p:cNvSpPr>
                <p:nvPr/>
              </p:nvSpPr>
              <p:spPr bwMode="auto">
                <a:xfrm>
                  <a:off x="480" y="4224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1" name="Freeform 95"/>
                <p:cNvSpPr>
                  <a:spLocks/>
                </p:cNvSpPr>
                <p:nvPr/>
              </p:nvSpPr>
              <p:spPr bwMode="auto">
                <a:xfrm>
                  <a:off x="192" y="4128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2" name="Freeform 96"/>
                <p:cNvSpPr>
                  <a:spLocks/>
                </p:cNvSpPr>
                <p:nvPr/>
              </p:nvSpPr>
              <p:spPr bwMode="auto">
                <a:xfrm>
                  <a:off x="336" y="4224"/>
                  <a:ext cx="144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3" name="Freeform 97"/>
                <p:cNvSpPr>
                  <a:spLocks/>
                </p:cNvSpPr>
                <p:nvPr/>
              </p:nvSpPr>
              <p:spPr bwMode="auto">
                <a:xfrm>
                  <a:off x="192" y="4224"/>
                  <a:ext cx="96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132" name="Группа 131"/>
            <p:cNvGrpSpPr/>
            <p:nvPr/>
          </p:nvGrpSpPr>
          <p:grpSpPr>
            <a:xfrm>
              <a:off x="2439963" y="4029078"/>
              <a:ext cx="1857387" cy="1238241"/>
              <a:chOff x="8083565" y="2957508"/>
              <a:chExt cx="2428875" cy="2524125"/>
            </a:xfrm>
          </p:grpSpPr>
          <p:grpSp>
            <p:nvGrpSpPr>
              <p:cNvPr id="102" name="Group 88"/>
              <p:cNvGrpSpPr>
                <a:grpSpLocks/>
              </p:cNvGrpSpPr>
              <p:nvPr/>
            </p:nvGrpSpPr>
            <p:grpSpPr bwMode="auto">
              <a:xfrm>
                <a:off x="8083565" y="2957508"/>
                <a:ext cx="1509712" cy="2024062"/>
                <a:chOff x="192" y="3360"/>
                <a:chExt cx="816" cy="960"/>
              </a:xfrm>
            </p:grpSpPr>
            <p:grpSp>
              <p:nvGrpSpPr>
                <p:cNvPr id="103" name="Group 89"/>
                <p:cNvGrpSpPr>
                  <a:grpSpLocks/>
                </p:cNvGrpSpPr>
                <p:nvPr/>
              </p:nvGrpSpPr>
              <p:grpSpPr bwMode="auto">
                <a:xfrm>
                  <a:off x="240" y="3360"/>
                  <a:ext cx="576" cy="864"/>
                  <a:chOff x="328" y="3208"/>
                  <a:chExt cx="656" cy="984"/>
                </a:xfrm>
              </p:grpSpPr>
              <p:sp>
                <p:nvSpPr>
                  <p:cNvPr id="110" name="Freeform 90" descr="Циновка"/>
                  <p:cNvSpPr>
                    <a:spLocks/>
                  </p:cNvSpPr>
                  <p:nvPr/>
                </p:nvSpPr>
                <p:spPr bwMode="auto">
                  <a:xfrm>
                    <a:off x="328" y="3304"/>
                    <a:ext cx="656" cy="888"/>
                  </a:xfrm>
                  <a:custGeom>
                    <a:avLst/>
                    <a:gdLst>
                      <a:gd name="T0" fmla="*/ 344 w 656"/>
                      <a:gd name="T1" fmla="*/ 872 h 888"/>
                      <a:gd name="T2" fmla="*/ 152 w 656"/>
                      <a:gd name="T3" fmla="*/ 872 h 888"/>
                      <a:gd name="T4" fmla="*/ 48 w 656"/>
                      <a:gd name="T5" fmla="*/ 824 h 888"/>
                      <a:gd name="T6" fmla="*/ 56 w 656"/>
                      <a:gd name="T7" fmla="*/ 680 h 888"/>
                      <a:gd name="T8" fmla="*/ 56 w 656"/>
                      <a:gd name="T9" fmla="*/ 584 h 888"/>
                      <a:gd name="T10" fmla="*/ 56 w 656"/>
                      <a:gd name="T11" fmla="*/ 488 h 888"/>
                      <a:gd name="T12" fmla="*/ 8 w 656"/>
                      <a:gd name="T13" fmla="*/ 248 h 888"/>
                      <a:gd name="T14" fmla="*/ 8 w 656"/>
                      <a:gd name="T15" fmla="*/ 104 h 888"/>
                      <a:gd name="T16" fmla="*/ 56 w 656"/>
                      <a:gd name="T17" fmla="*/ 56 h 888"/>
                      <a:gd name="T18" fmla="*/ 200 w 656"/>
                      <a:gd name="T19" fmla="*/ 8 h 888"/>
                      <a:gd name="T20" fmla="*/ 392 w 656"/>
                      <a:gd name="T21" fmla="*/ 8 h 888"/>
                      <a:gd name="T22" fmla="*/ 536 w 656"/>
                      <a:gd name="T23" fmla="*/ 56 h 888"/>
                      <a:gd name="T24" fmla="*/ 584 w 656"/>
                      <a:gd name="T25" fmla="*/ 200 h 888"/>
                      <a:gd name="T26" fmla="*/ 632 w 656"/>
                      <a:gd name="T27" fmla="*/ 536 h 888"/>
                      <a:gd name="T28" fmla="*/ 632 w 656"/>
                      <a:gd name="T29" fmla="*/ 680 h 888"/>
                      <a:gd name="T30" fmla="*/ 624 w 656"/>
                      <a:gd name="T31" fmla="*/ 856 h 888"/>
                      <a:gd name="T32" fmla="*/ 440 w 656"/>
                      <a:gd name="T33" fmla="*/ 872 h 888"/>
                      <a:gd name="T34" fmla="*/ 344 w 656"/>
                      <a:gd name="T35" fmla="*/ 872 h 888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656"/>
                      <a:gd name="T55" fmla="*/ 0 h 888"/>
                      <a:gd name="T56" fmla="*/ 656 w 656"/>
                      <a:gd name="T57" fmla="*/ 888 h 888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656" h="888">
                        <a:moveTo>
                          <a:pt x="344" y="872"/>
                        </a:moveTo>
                        <a:cubicBezTo>
                          <a:pt x="296" y="872"/>
                          <a:pt x="201" y="880"/>
                          <a:pt x="152" y="872"/>
                        </a:cubicBezTo>
                        <a:cubicBezTo>
                          <a:pt x="103" y="864"/>
                          <a:pt x="64" y="856"/>
                          <a:pt x="48" y="824"/>
                        </a:cubicBezTo>
                        <a:cubicBezTo>
                          <a:pt x="32" y="792"/>
                          <a:pt x="55" y="720"/>
                          <a:pt x="56" y="680"/>
                        </a:cubicBezTo>
                        <a:cubicBezTo>
                          <a:pt x="57" y="640"/>
                          <a:pt x="56" y="616"/>
                          <a:pt x="56" y="584"/>
                        </a:cubicBezTo>
                        <a:cubicBezTo>
                          <a:pt x="56" y="552"/>
                          <a:pt x="64" y="544"/>
                          <a:pt x="56" y="488"/>
                        </a:cubicBezTo>
                        <a:cubicBezTo>
                          <a:pt x="48" y="432"/>
                          <a:pt x="16" y="312"/>
                          <a:pt x="8" y="248"/>
                        </a:cubicBezTo>
                        <a:cubicBezTo>
                          <a:pt x="0" y="184"/>
                          <a:pt x="0" y="136"/>
                          <a:pt x="8" y="104"/>
                        </a:cubicBezTo>
                        <a:cubicBezTo>
                          <a:pt x="16" y="72"/>
                          <a:pt x="24" y="72"/>
                          <a:pt x="56" y="56"/>
                        </a:cubicBezTo>
                        <a:cubicBezTo>
                          <a:pt x="88" y="40"/>
                          <a:pt x="144" y="16"/>
                          <a:pt x="200" y="8"/>
                        </a:cubicBezTo>
                        <a:cubicBezTo>
                          <a:pt x="256" y="0"/>
                          <a:pt x="336" y="0"/>
                          <a:pt x="392" y="8"/>
                        </a:cubicBezTo>
                        <a:cubicBezTo>
                          <a:pt x="448" y="16"/>
                          <a:pt x="504" y="24"/>
                          <a:pt x="536" y="56"/>
                        </a:cubicBezTo>
                        <a:cubicBezTo>
                          <a:pt x="568" y="88"/>
                          <a:pt x="568" y="120"/>
                          <a:pt x="584" y="200"/>
                        </a:cubicBezTo>
                        <a:cubicBezTo>
                          <a:pt x="600" y="280"/>
                          <a:pt x="624" y="456"/>
                          <a:pt x="632" y="536"/>
                        </a:cubicBezTo>
                        <a:cubicBezTo>
                          <a:pt x="640" y="616"/>
                          <a:pt x="633" y="627"/>
                          <a:pt x="632" y="680"/>
                        </a:cubicBezTo>
                        <a:cubicBezTo>
                          <a:pt x="631" y="733"/>
                          <a:pt x="656" y="824"/>
                          <a:pt x="624" y="856"/>
                        </a:cubicBezTo>
                        <a:cubicBezTo>
                          <a:pt x="592" y="888"/>
                          <a:pt x="487" y="869"/>
                          <a:pt x="440" y="872"/>
                        </a:cubicBezTo>
                        <a:cubicBezTo>
                          <a:pt x="393" y="875"/>
                          <a:pt x="392" y="872"/>
                          <a:pt x="344" y="872"/>
                        </a:cubicBezTo>
                        <a:close/>
                      </a:path>
                    </a:pathLst>
                  </a:custGeom>
                  <a:blipFill dpi="0" rotWithShape="1">
                    <a:blip r:embed="rId2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1" name="Freeform 91" descr="Циновка"/>
                  <p:cNvSpPr>
                    <a:spLocks/>
                  </p:cNvSpPr>
                  <p:nvPr/>
                </p:nvSpPr>
                <p:spPr bwMode="auto">
                  <a:xfrm>
                    <a:off x="496" y="3208"/>
                    <a:ext cx="284" cy="291"/>
                  </a:xfrm>
                  <a:custGeom>
                    <a:avLst/>
                    <a:gdLst>
                      <a:gd name="T0" fmla="*/ 32 w 284"/>
                      <a:gd name="T1" fmla="*/ 104 h 291"/>
                      <a:gd name="T2" fmla="*/ 80 w 284"/>
                      <a:gd name="T3" fmla="*/ 8 h 291"/>
                      <a:gd name="T4" fmla="*/ 176 w 284"/>
                      <a:gd name="T5" fmla="*/ 56 h 291"/>
                      <a:gd name="T6" fmla="*/ 272 w 284"/>
                      <a:gd name="T7" fmla="*/ 200 h 291"/>
                      <a:gd name="T8" fmla="*/ 248 w 284"/>
                      <a:gd name="T9" fmla="*/ 184 h 291"/>
                      <a:gd name="T10" fmla="*/ 216 w 284"/>
                      <a:gd name="T11" fmla="*/ 184 h 291"/>
                      <a:gd name="T12" fmla="*/ 152 w 284"/>
                      <a:gd name="T13" fmla="*/ 232 h 291"/>
                      <a:gd name="T14" fmla="*/ 176 w 284"/>
                      <a:gd name="T15" fmla="*/ 200 h 291"/>
                      <a:gd name="T16" fmla="*/ 72 w 284"/>
                      <a:gd name="T17" fmla="*/ 280 h 291"/>
                      <a:gd name="T18" fmla="*/ 8 w 284"/>
                      <a:gd name="T19" fmla="*/ 264 h 291"/>
                      <a:gd name="T20" fmla="*/ 24 w 284"/>
                      <a:gd name="T21" fmla="*/ 168 h 291"/>
                      <a:gd name="T22" fmla="*/ 32 w 284"/>
                      <a:gd name="T23" fmla="*/ 104 h 2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84"/>
                      <a:gd name="T37" fmla="*/ 0 h 291"/>
                      <a:gd name="T38" fmla="*/ 284 w 284"/>
                      <a:gd name="T39" fmla="*/ 291 h 2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84" h="291">
                        <a:moveTo>
                          <a:pt x="32" y="104"/>
                        </a:moveTo>
                        <a:cubicBezTo>
                          <a:pt x="32" y="80"/>
                          <a:pt x="56" y="16"/>
                          <a:pt x="80" y="8"/>
                        </a:cubicBezTo>
                        <a:cubicBezTo>
                          <a:pt x="104" y="0"/>
                          <a:pt x="144" y="24"/>
                          <a:pt x="176" y="56"/>
                        </a:cubicBezTo>
                        <a:cubicBezTo>
                          <a:pt x="208" y="88"/>
                          <a:pt x="260" y="179"/>
                          <a:pt x="272" y="200"/>
                        </a:cubicBezTo>
                        <a:cubicBezTo>
                          <a:pt x="284" y="221"/>
                          <a:pt x="257" y="187"/>
                          <a:pt x="248" y="184"/>
                        </a:cubicBezTo>
                        <a:cubicBezTo>
                          <a:pt x="239" y="181"/>
                          <a:pt x="232" y="176"/>
                          <a:pt x="216" y="184"/>
                        </a:cubicBezTo>
                        <a:cubicBezTo>
                          <a:pt x="200" y="192"/>
                          <a:pt x="159" y="229"/>
                          <a:pt x="152" y="232"/>
                        </a:cubicBezTo>
                        <a:cubicBezTo>
                          <a:pt x="145" y="235"/>
                          <a:pt x="189" y="192"/>
                          <a:pt x="176" y="200"/>
                        </a:cubicBezTo>
                        <a:cubicBezTo>
                          <a:pt x="163" y="208"/>
                          <a:pt x="100" y="269"/>
                          <a:pt x="72" y="280"/>
                        </a:cubicBezTo>
                        <a:cubicBezTo>
                          <a:pt x="44" y="291"/>
                          <a:pt x="16" y="283"/>
                          <a:pt x="8" y="264"/>
                        </a:cubicBezTo>
                        <a:cubicBezTo>
                          <a:pt x="0" y="245"/>
                          <a:pt x="20" y="195"/>
                          <a:pt x="24" y="168"/>
                        </a:cubicBezTo>
                        <a:cubicBezTo>
                          <a:pt x="28" y="141"/>
                          <a:pt x="30" y="117"/>
                          <a:pt x="32" y="104"/>
                        </a:cubicBezTo>
                        <a:close/>
                      </a:path>
                    </a:pathLst>
                  </a:custGeom>
                  <a:blipFill dpi="0" rotWithShape="1">
                    <a:blip r:embed="rId2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04" name="Freeform 92"/>
                <p:cNvSpPr>
                  <a:spLocks/>
                </p:cNvSpPr>
                <p:nvPr/>
              </p:nvSpPr>
              <p:spPr bwMode="auto">
                <a:xfrm>
                  <a:off x="624" y="4176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" name="Freeform 93"/>
                <p:cNvSpPr>
                  <a:spLocks/>
                </p:cNvSpPr>
                <p:nvPr/>
              </p:nvSpPr>
              <p:spPr bwMode="auto">
                <a:xfrm>
                  <a:off x="768" y="4176"/>
                  <a:ext cx="240" cy="144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6" name="Freeform 94"/>
                <p:cNvSpPr>
                  <a:spLocks/>
                </p:cNvSpPr>
                <p:nvPr/>
              </p:nvSpPr>
              <p:spPr bwMode="auto">
                <a:xfrm>
                  <a:off x="480" y="4224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" name="Freeform 95"/>
                <p:cNvSpPr>
                  <a:spLocks/>
                </p:cNvSpPr>
                <p:nvPr/>
              </p:nvSpPr>
              <p:spPr bwMode="auto">
                <a:xfrm>
                  <a:off x="192" y="4128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8" name="Freeform 96"/>
                <p:cNvSpPr>
                  <a:spLocks/>
                </p:cNvSpPr>
                <p:nvPr/>
              </p:nvSpPr>
              <p:spPr bwMode="auto">
                <a:xfrm>
                  <a:off x="336" y="4224"/>
                  <a:ext cx="144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9" name="Freeform 97"/>
                <p:cNvSpPr>
                  <a:spLocks/>
                </p:cNvSpPr>
                <p:nvPr/>
              </p:nvSpPr>
              <p:spPr bwMode="auto">
                <a:xfrm>
                  <a:off x="192" y="4224"/>
                  <a:ext cx="96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12" name="Group 88"/>
              <p:cNvGrpSpPr>
                <a:grpSpLocks/>
              </p:cNvGrpSpPr>
              <p:nvPr/>
            </p:nvGrpSpPr>
            <p:grpSpPr bwMode="auto">
              <a:xfrm>
                <a:off x="8726502" y="3100383"/>
                <a:ext cx="1785938" cy="1881187"/>
                <a:chOff x="192" y="3360"/>
                <a:chExt cx="816" cy="960"/>
              </a:xfrm>
            </p:grpSpPr>
            <p:grpSp>
              <p:nvGrpSpPr>
                <p:cNvPr id="113" name="Group 89"/>
                <p:cNvGrpSpPr>
                  <a:grpSpLocks/>
                </p:cNvGrpSpPr>
                <p:nvPr/>
              </p:nvGrpSpPr>
              <p:grpSpPr bwMode="auto">
                <a:xfrm>
                  <a:off x="240" y="3360"/>
                  <a:ext cx="576" cy="864"/>
                  <a:chOff x="328" y="3208"/>
                  <a:chExt cx="656" cy="984"/>
                </a:xfrm>
              </p:grpSpPr>
              <p:sp>
                <p:nvSpPr>
                  <p:cNvPr id="120" name="Freeform 90" descr="Циновка"/>
                  <p:cNvSpPr>
                    <a:spLocks/>
                  </p:cNvSpPr>
                  <p:nvPr/>
                </p:nvSpPr>
                <p:spPr bwMode="auto">
                  <a:xfrm>
                    <a:off x="328" y="3304"/>
                    <a:ext cx="656" cy="888"/>
                  </a:xfrm>
                  <a:custGeom>
                    <a:avLst/>
                    <a:gdLst>
                      <a:gd name="T0" fmla="*/ 344 w 656"/>
                      <a:gd name="T1" fmla="*/ 872 h 888"/>
                      <a:gd name="T2" fmla="*/ 152 w 656"/>
                      <a:gd name="T3" fmla="*/ 872 h 888"/>
                      <a:gd name="T4" fmla="*/ 48 w 656"/>
                      <a:gd name="T5" fmla="*/ 824 h 888"/>
                      <a:gd name="T6" fmla="*/ 56 w 656"/>
                      <a:gd name="T7" fmla="*/ 680 h 888"/>
                      <a:gd name="T8" fmla="*/ 56 w 656"/>
                      <a:gd name="T9" fmla="*/ 584 h 888"/>
                      <a:gd name="T10" fmla="*/ 56 w 656"/>
                      <a:gd name="T11" fmla="*/ 488 h 888"/>
                      <a:gd name="T12" fmla="*/ 8 w 656"/>
                      <a:gd name="T13" fmla="*/ 248 h 888"/>
                      <a:gd name="T14" fmla="*/ 8 w 656"/>
                      <a:gd name="T15" fmla="*/ 104 h 888"/>
                      <a:gd name="T16" fmla="*/ 56 w 656"/>
                      <a:gd name="T17" fmla="*/ 56 h 888"/>
                      <a:gd name="T18" fmla="*/ 200 w 656"/>
                      <a:gd name="T19" fmla="*/ 8 h 888"/>
                      <a:gd name="T20" fmla="*/ 392 w 656"/>
                      <a:gd name="T21" fmla="*/ 8 h 888"/>
                      <a:gd name="T22" fmla="*/ 536 w 656"/>
                      <a:gd name="T23" fmla="*/ 56 h 888"/>
                      <a:gd name="T24" fmla="*/ 584 w 656"/>
                      <a:gd name="T25" fmla="*/ 200 h 888"/>
                      <a:gd name="T26" fmla="*/ 632 w 656"/>
                      <a:gd name="T27" fmla="*/ 536 h 888"/>
                      <a:gd name="T28" fmla="*/ 632 w 656"/>
                      <a:gd name="T29" fmla="*/ 680 h 888"/>
                      <a:gd name="T30" fmla="*/ 624 w 656"/>
                      <a:gd name="T31" fmla="*/ 856 h 888"/>
                      <a:gd name="T32" fmla="*/ 440 w 656"/>
                      <a:gd name="T33" fmla="*/ 872 h 888"/>
                      <a:gd name="T34" fmla="*/ 344 w 656"/>
                      <a:gd name="T35" fmla="*/ 872 h 888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656"/>
                      <a:gd name="T55" fmla="*/ 0 h 888"/>
                      <a:gd name="T56" fmla="*/ 656 w 656"/>
                      <a:gd name="T57" fmla="*/ 888 h 888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656" h="888">
                        <a:moveTo>
                          <a:pt x="344" y="872"/>
                        </a:moveTo>
                        <a:cubicBezTo>
                          <a:pt x="296" y="872"/>
                          <a:pt x="201" y="880"/>
                          <a:pt x="152" y="872"/>
                        </a:cubicBezTo>
                        <a:cubicBezTo>
                          <a:pt x="103" y="864"/>
                          <a:pt x="64" y="856"/>
                          <a:pt x="48" y="824"/>
                        </a:cubicBezTo>
                        <a:cubicBezTo>
                          <a:pt x="32" y="792"/>
                          <a:pt x="55" y="720"/>
                          <a:pt x="56" y="680"/>
                        </a:cubicBezTo>
                        <a:cubicBezTo>
                          <a:pt x="57" y="640"/>
                          <a:pt x="56" y="616"/>
                          <a:pt x="56" y="584"/>
                        </a:cubicBezTo>
                        <a:cubicBezTo>
                          <a:pt x="56" y="552"/>
                          <a:pt x="64" y="544"/>
                          <a:pt x="56" y="488"/>
                        </a:cubicBezTo>
                        <a:cubicBezTo>
                          <a:pt x="48" y="432"/>
                          <a:pt x="16" y="312"/>
                          <a:pt x="8" y="248"/>
                        </a:cubicBezTo>
                        <a:cubicBezTo>
                          <a:pt x="0" y="184"/>
                          <a:pt x="0" y="136"/>
                          <a:pt x="8" y="104"/>
                        </a:cubicBezTo>
                        <a:cubicBezTo>
                          <a:pt x="16" y="72"/>
                          <a:pt x="24" y="72"/>
                          <a:pt x="56" y="56"/>
                        </a:cubicBezTo>
                        <a:cubicBezTo>
                          <a:pt x="88" y="40"/>
                          <a:pt x="144" y="16"/>
                          <a:pt x="200" y="8"/>
                        </a:cubicBezTo>
                        <a:cubicBezTo>
                          <a:pt x="256" y="0"/>
                          <a:pt x="336" y="0"/>
                          <a:pt x="392" y="8"/>
                        </a:cubicBezTo>
                        <a:cubicBezTo>
                          <a:pt x="448" y="16"/>
                          <a:pt x="504" y="24"/>
                          <a:pt x="536" y="56"/>
                        </a:cubicBezTo>
                        <a:cubicBezTo>
                          <a:pt x="568" y="88"/>
                          <a:pt x="568" y="120"/>
                          <a:pt x="584" y="200"/>
                        </a:cubicBezTo>
                        <a:cubicBezTo>
                          <a:pt x="600" y="280"/>
                          <a:pt x="624" y="456"/>
                          <a:pt x="632" y="536"/>
                        </a:cubicBezTo>
                        <a:cubicBezTo>
                          <a:pt x="640" y="616"/>
                          <a:pt x="633" y="627"/>
                          <a:pt x="632" y="680"/>
                        </a:cubicBezTo>
                        <a:cubicBezTo>
                          <a:pt x="631" y="733"/>
                          <a:pt x="656" y="824"/>
                          <a:pt x="624" y="856"/>
                        </a:cubicBezTo>
                        <a:cubicBezTo>
                          <a:pt x="592" y="888"/>
                          <a:pt x="487" y="869"/>
                          <a:pt x="440" y="872"/>
                        </a:cubicBezTo>
                        <a:cubicBezTo>
                          <a:pt x="393" y="875"/>
                          <a:pt x="392" y="872"/>
                          <a:pt x="344" y="872"/>
                        </a:cubicBezTo>
                        <a:close/>
                      </a:path>
                    </a:pathLst>
                  </a:custGeom>
                  <a:blipFill dpi="0" rotWithShape="1">
                    <a:blip r:embed="rId2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21" name="Freeform 91" descr="Циновка"/>
                  <p:cNvSpPr>
                    <a:spLocks/>
                  </p:cNvSpPr>
                  <p:nvPr/>
                </p:nvSpPr>
                <p:spPr bwMode="auto">
                  <a:xfrm>
                    <a:off x="496" y="3208"/>
                    <a:ext cx="284" cy="291"/>
                  </a:xfrm>
                  <a:custGeom>
                    <a:avLst/>
                    <a:gdLst>
                      <a:gd name="T0" fmla="*/ 32 w 284"/>
                      <a:gd name="T1" fmla="*/ 104 h 291"/>
                      <a:gd name="T2" fmla="*/ 80 w 284"/>
                      <a:gd name="T3" fmla="*/ 8 h 291"/>
                      <a:gd name="T4" fmla="*/ 176 w 284"/>
                      <a:gd name="T5" fmla="*/ 56 h 291"/>
                      <a:gd name="T6" fmla="*/ 272 w 284"/>
                      <a:gd name="T7" fmla="*/ 200 h 291"/>
                      <a:gd name="T8" fmla="*/ 248 w 284"/>
                      <a:gd name="T9" fmla="*/ 184 h 291"/>
                      <a:gd name="T10" fmla="*/ 216 w 284"/>
                      <a:gd name="T11" fmla="*/ 184 h 291"/>
                      <a:gd name="T12" fmla="*/ 152 w 284"/>
                      <a:gd name="T13" fmla="*/ 232 h 291"/>
                      <a:gd name="T14" fmla="*/ 176 w 284"/>
                      <a:gd name="T15" fmla="*/ 200 h 291"/>
                      <a:gd name="T16" fmla="*/ 72 w 284"/>
                      <a:gd name="T17" fmla="*/ 280 h 291"/>
                      <a:gd name="T18" fmla="*/ 8 w 284"/>
                      <a:gd name="T19" fmla="*/ 264 h 291"/>
                      <a:gd name="T20" fmla="*/ 24 w 284"/>
                      <a:gd name="T21" fmla="*/ 168 h 291"/>
                      <a:gd name="T22" fmla="*/ 32 w 284"/>
                      <a:gd name="T23" fmla="*/ 104 h 2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84"/>
                      <a:gd name="T37" fmla="*/ 0 h 291"/>
                      <a:gd name="T38" fmla="*/ 284 w 284"/>
                      <a:gd name="T39" fmla="*/ 291 h 2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84" h="291">
                        <a:moveTo>
                          <a:pt x="32" y="104"/>
                        </a:moveTo>
                        <a:cubicBezTo>
                          <a:pt x="32" y="80"/>
                          <a:pt x="56" y="16"/>
                          <a:pt x="80" y="8"/>
                        </a:cubicBezTo>
                        <a:cubicBezTo>
                          <a:pt x="104" y="0"/>
                          <a:pt x="144" y="24"/>
                          <a:pt x="176" y="56"/>
                        </a:cubicBezTo>
                        <a:cubicBezTo>
                          <a:pt x="208" y="88"/>
                          <a:pt x="260" y="179"/>
                          <a:pt x="272" y="200"/>
                        </a:cubicBezTo>
                        <a:cubicBezTo>
                          <a:pt x="284" y="221"/>
                          <a:pt x="257" y="187"/>
                          <a:pt x="248" y="184"/>
                        </a:cubicBezTo>
                        <a:cubicBezTo>
                          <a:pt x="239" y="181"/>
                          <a:pt x="232" y="176"/>
                          <a:pt x="216" y="184"/>
                        </a:cubicBezTo>
                        <a:cubicBezTo>
                          <a:pt x="200" y="192"/>
                          <a:pt x="159" y="229"/>
                          <a:pt x="152" y="232"/>
                        </a:cubicBezTo>
                        <a:cubicBezTo>
                          <a:pt x="145" y="235"/>
                          <a:pt x="189" y="192"/>
                          <a:pt x="176" y="200"/>
                        </a:cubicBezTo>
                        <a:cubicBezTo>
                          <a:pt x="163" y="208"/>
                          <a:pt x="100" y="269"/>
                          <a:pt x="72" y="280"/>
                        </a:cubicBezTo>
                        <a:cubicBezTo>
                          <a:pt x="44" y="291"/>
                          <a:pt x="16" y="283"/>
                          <a:pt x="8" y="264"/>
                        </a:cubicBezTo>
                        <a:cubicBezTo>
                          <a:pt x="0" y="245"/>
                          <a:pt x="20" y="195"/>
                          <a:pt x="24" y="168"/>
                        </a:cubicBezTo>
                        <a:cubicBezTo>
                          <a:pt x="28" y="141"/>
                          <a:pt x="30" y="117"/>
                          <a:pt x="32" y="104"/>
                        </a:cubicBezTo>
                        <a:close/>
                      </a:path>
                    </a:pathLst>
                  </a:custGeom>
                  <a:blipFill dpi="0" rotWithShape="1">
                    <a:blip r:embed="rId2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14" name="Freeform 92"/>
                <p:cNvSpPr>
                  <a:spLocks/>
                </p:cNvSpPr>
                <p:nvPr/>
              </p:nvSpPr>
              <p:spPr bwMode="auto">
                <a:xfrm>
                  <a:off x="624" y="4176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5" name="Freeform 93"/>
                <p:cNvSpPr>
                  <a:spLocks/>
                </p:cNvSpPr>
                <p:nvPr/>
              </p:nvSpPr>
              <p:spPr bwMode="auto">
                <a:xfrm>
                  <a:off x="768" y="4176"/>
                  <a:ext cx="240" cy="144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6" name="Freeform 94"/>
                <p:cNvSpPr>
                  <a:spLocks/>
                </p:cNvSpPr>
                <p:nvPr/>
              </p:nvSpPr>
              <p:spPr bwMode="auto">
                <a:xfrm>
                  <a:off x="480" y="4224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7" name="Freeform 95"/>
                <p:cNvSpPr>
                  <a:spLocks/>
                </p:cNvSpPr>
                <p:nvPr/>
              </p:nvSpPr>
              <p:spPr bwMode="auto">
                <a:xfrm>
                  <a:off x="192" y="4128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8" name="Freeform 96"/>
                <p:cNvSpPr>
                  <a:spLocks/>
                </p:cNvSpPr>
                <p:nvPr/>
              </p:nvSpPr>
              <p:spPr bwMode="auto">
                <a:xfrm>
                  <a:off x="336" y="4224"/>
                  <a:ext cx="144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9" name="Freeform 97"/>
                <p:cNvSpPr>
                  <a:spLocks/>
                </p:cNvSpPr>
                <p:nvPr/>
              </p:nvSpPr>
              <p:spPr bwMode="auto">
                <a:xfrm>
                  <a:off x="192" y="4224"/>
                  <a:ext cx="96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22" name="Group 88"/>
              <p:cNvGrpSpPr>
                <a:grpSpLocks/>
              </p:cNvGrpSpPr>
              <p:nvPr/>
            </p:nvGrpSpPr>
            <p:grpSpPr bwMode="auto">
              <a:xfrm>
                <a:off x="8155002" y="3671883"/>
                <a:ext cx="1928813" cy="1809750"/>
                <a:chOff x="192" y="3360"/>
                <a:chExt cx="816" cy="960"/>
              </a:xfrm>
            </p:grpSpPr>
            <p:grpSp>
              <p:nvGrpSpPr>
                <p:cNvPr id="123" name="Group 89"/>
                <p:cNvGrpSpPr>
                  <a:grpSpLocks/>
                </p:cNvGrpSpPr>
                <p:nvPr/>
              </p:nvGrpSpPr>
              <p:grpSpPr bwMode="auto">
                <a:xfrm>
                  <a:off x="240" y="3360"/>
                  <a:ext cx="576" cy="864"/>
                  <a:chOff x="328" y="3208"/>
                  <a:chExt cx="656" cy="984"/>
                </a:xfrm>
              </p:grpSpPr>
              <p:sp>
                <p:nvSpPr>
                  <p:cNvPr id="130" name="Freeform 90" descr="Циновка"/>
                  <p:cNvSpPr>
                    <a:spLocks/>
                  </p:cNvSpPr>
                  <p:nvPr/>
                </p:nvSpPr>
                <p:spPr bwMode="auto">
                  <a:xfrm>
                    <a:off x="328" y="3304"/>
                    <a:ext cx="656" cy="888"/>
                  </a:xfrm>
                  <a:custGeom>
                    <a:avLst/>
                    <a:gdLst>
                      <a:gd name="T0" fmla="*/ 344 w 656"/>
                      <a:gd name="T1" fmla="*/ 872 h 888"/>
                      <a:gd name="T2" fmla="*/ 152 w 656"/>
                      <a:gd name="T3" fmla="*/ 872 h 888"/>
                      <a:gd name="T4" fmla="*/ 48 w 656"/>
                      <a:gd name="T5" fmla="*/ 824 h 888"/>
                      <a:gd name="T6" fmla="*/ 56 w 656"/>
                      <a:gd name="T7" fmla="*/ 680 h 888"/>
                      <a:gd name="T8" fmla="*/ 56 w 656"/>
                      <a:gd name="T9" fmla="*/ 584 h 888"/>
                      <a:gd name="T10" fmla="*/ 56 w 656"/>
                      <a:gd name="T11" fmla="*/ 488 h 888"/>
                      <a:gd name="T12" fmla="*/ 8 w 656"/>
                      <a:gd name="T13" fmla="*/ 248 h 888"/>
                      <a:gd name="T14" fmla="*/ 8 w 656"/>
                      <a:gd name="T15" fmla="*/ 104 h 888"/>
                      <a:gd name="T16" fmla="*/ 56 w 656"/>
                      <a:gd name="T17" fmla="*/ 56 h 888"/>
                      <a:gd name="T18" fmla="*/ 200 w 656"/>
                      <a:gd name="T19" fmla="*/ 8 h 888"/>
                      <a:gd name="T20" fmla="*/ 392 w 656"/>
                      <a:gd name="T21" fmla="*/ 8 h 888"/>
                      <a:gd name="T22" fmla="*/ 536 w 656"/>
                      <a:gd name="T23" fmla="*/ 56 h 888"/>
                      <a:gd name="T24" fmla="*/ 584 w 656"/>
                      <a:gd name="T25" fmla="*/ 200 h 888"/>
                      <a:gd name="T26" fmla="*/ 632 w 656"/>
                      <a:gd name="T27" fmla="*/ 536 h 888"/>
                      <a:gd name="T28" fmla="*/ 632 w 656"/>
                      <a:gd name="T29" fmla="*/ 680 h 888"/>
                      <a:gd name="T30" fmla="*/ 624 w 656"/>
                      <a:gd name="T31" fmla="*/ 856 h 888"/>
                      <a:gd name="T32" fmla="*/ 440 w 656"/>
                      <a:gd name="T33" fmla="*/ 872 h 888"/>
                      <a:gd name="T34" fmla="*/ 344 w 656"/>
                      <a:gd name="T35" fmla="*/ 872 h 888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656"/>
                      <a:gd name="T55" fmla="*/ 0 h 888"/>
                      <a:gd name="T56" fmla="*/ 656 w 656"/>
                      <a:gd name="T57" fmla="*/ 888 h 888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656" h="888">
                        <a:moveTo>
                          <a:pt x="344" y="872"/>
                        </a:moveTo>
                        <a:cubicBezTo>
                          <a:pt x="296" y="872"/>
                          <a:pt x="201" y="880"/>
                          <a:pt x="152" y="872"/>
                        </a:cubicBezTo>
                        <a:cubicBezTo>
                          <a:pt x="103" y="864"/>
                          <a:pt x="64" y="856"/>
                          <a:pt x="48" y="824"/>
                        </a:cubicBezTo>
                        <a:cubicBezTo>
                          <a:pt x="32" y="792"/>
                          <a:pt x="55" y="720"/>
                          <a:pt x="56" y="680"/>
                        </a:cubicBezTo>
                        <a:cubicBezTo>
                          <a:pt x="57" y="640"/>
                          <a:pt x="56" y="616"/>
                          <a:pt x="56" y="584"/>
                        </a:cubicBezTo>
                        <a:cubicBezTo>
                          <a:pt x="56" y="552"/>
                          <a:pt x="64" y="544"/>
                          <a:pt x="56" y="488"/>
                        </a:cubicBezTo>
                        <a:cubicBezTo>
                          <a:pt x="48" y="432"/>
                          <a:pt x="16" y="312"/>
                          <a:pt x="8" y="248"/>
                        </a:cubicBezTo>
                        <a:cubicBezTo>
                          <a:pt x="0" y="184"/>
                          <a:pt x="0" y="136"/>
                          <a:pt x="8" y="104"/>
                        </a:cubicBezTo>
                        <a:cubicBezTo>
                          <a:pt x="16" y="72"/>
                          <a:pt x="24" y="72"/>
                          <a:pt x="56" y="56"/>
                        </a:cubicBezTo>
                        <a:cubicBezTo>
                          <a:pt x="88" y="40"/>
                          <a:pt x="144" y="16"/>
                          <a:pt x="200" y="8"/>
                        </a:cubicBezTo>
                        <a:cubicBezTo>
                          <a:pt x="256" y="0"/>
                          <a:pt x="336" y="0"/>
                          <a:pt x="392" y="8"/>
                        </a:cubicBezTo>
                        <a:cubicBezTo>
                          <a:pt x="448" y="16"/>
                          <a:pt x="504" y="24"/>
                          <a:pt x="536" y="56"/>
                        </a:cubicBezTo>
                        <a:cubicBezTo>
                          <a:pt x="568" y="88"/>
                          <a:pt x="568" y="120"/>
                          <a:pt x="584" y="200"/>
                        </a:cubicBezTo>
                        <a:cubicBezTo>
                          <a:pt x="600" y="280"/>
                          <a:pt x="624" y="456"/>
                          <a:pt x="632" y="536"/>
                        </a:cubicBezTo>
                        <a:cubicBezTo>
                          <a:pt x="640" y="616"/>
                          <a:pt x="633" y="627"/>
                          <a:pt x="632" y="680"/>
                        </a:cubicBezTo>
                        <a:cubicBezTo>
                          <a:pt x="631" y="733"/>
                          <a:pt x="656" y="824"/>
                          <a:pt x="624" y="856"/>
                        </a:cubicBezTo>
                        <a:cubicBezTo>
                          <a:pt x="592" y="888"/>
                          <a:pt x="487" y="869"/>
                          <a:pt x="440" y="872"/>
                        </a:cubicBezTo>
                        <a:cubicBezTo>
                          <a:pt x="393" y="875"/>
                          <a:pt x="392" y="872"/>
                          <a:pt x="344" y="872"/>
                        </a:cubicBezTo>
                        <a:close/>
                      </a:path>
                    </a:pathLst>
                  </a:custGeom>
                  <a:blipFill dpi="0" rotWithShape="1">
                    <a:blip r:embed="rId2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1" name="Freeform 91" descr="Циновка"/>
                  <p:cNvSpPr>
                    <a:spLocks/>
                  </p:cNvSpPr>
                  <p:nvPr/>
                </p:nvSpPr>
                <p:spPr bwMode="auto">
                  <a:xfrm>
                    <a:off x="496" y="3208"/>
                    <a:ext cx="284" cy="291"/>
                  </a:xfrm>
                  <a:custGeom>
                    <a:avLst/>
                    <a:gdLst>
                      <a:gd name="T0" fmla="*/ 32 w 284"/>
                      <a:gd name="T1" fmla="*/ 104 h 291"/>
                      <a:gd name="T2" fmla="*/ 80 w 284"/>
                      <a:gd name="T3" fmla="*/ 8 h 291"/>
                      <a:gd name="T4" fmla="*/ 176 w 284"/>
                      <a:gd name="T5" fmla="*/ 56 h 291"/>
                      <a:gd name="T6" fmla="*/ 272 w 284"/>
                      <a:gd name="T7" fmla="*/ 200 h 291"/>
                      <a:gd name="T8" fmla="*/ 248 w 284"/>
                      <a:gd name="T9" fmla="*/ 184 h 291"/>
                      <a:gd name="T10" fmla="*/ 216 w 284"/>
                      <a:gd name="T11" fmla="*/ 184 h 291"/>
                      <a:gd name="T12" fmla="*/ 152 w 284"/>
                      <a:gd name="T13" fmla="*/ 232 h 291"/>
                      <a:gd name="T14" fmla="*/ 176 w 284"/>
                      <a:gd name="T15" fmla="*/ 200 h 291"/>
                      <a:gd name="T16" fmla="*/ 72 w 284"/>
                      <a:gd name="T17" fmla="*/ 280 h 291"/>
                      <a:gd name="T18" fmla="*/ 8 w 284"/>
                      <a:gd name="T19" fmla="*/ 264 h 291"/>
                      <a:gd name="T20" fmla="*/ 24 w 284"/>
                      <a:gd name="T21" fmla="*/ 168 h 291"/>
                      <a:gd name="T22" fmla="*/ 32 w 284"/>
                      <a:gd name="T23" fmla="*/ 104 h 2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84"/>
                      <a:gd name="T37" fmla="*/ 0 h 291"/>
                      <a:gd name="T38" fmla="*/ 284 w 284"/>
                      <a:gd name="T39" fmla="*/ 291 h 2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84" h="291">
                        <a:moveTo>
                          <a:pt x="32" y="104"/>
                        </a:moveTo>
                        <a:cubicBezTo>
                          <a:pt x="32" y="80"/>
                          <a:pt x="56" y="16"/>
                          <a:pt x="80" y="8"/>
                        </a:cubicBezTo>
                        <a:cubicBezTo>
                          <a:pt x="104" y="0"/>
                          <a:pt x="144" y="24"/>
                          <a:pt x="176" y="56"/>
                        </a:cubicBezTo>
                        <a:cubicBezTo>
                          <a:pt x="208" y="88"/>
                          <a:pt x="260" y="179"/>
                          <a:pt x="272" y="200"/>
                        </a:cubicBezTo>
                        <a:cubicBezTo>
                          <a:pt x="284" y="221"/>
                          <a:pt x="257" y="187"/>
                          <a:pt x="248" y="184"/>
                        </a:cubicBezTo>
                        <a:cubicBezTo>
                          <a:pt x="239" y="181"/>
                          <a:pt x="232" y="176"/>
                          <a:pt x="216" y="184"/>
                        </a:cubicBezTo>
                        <a:cubicBezTo>
                          <a:pt x="200" y="192"/>
                          <a:pt x="159" y="229"/>
                          <a:pt x="152" y="232"/>
                        </a:cubicBezTo>
                        <a:cubicBezTo>
                          <a:pt x="145" y="235"/>
                          <a:pt x="189" y="192"/>
                          <a:pt x="176" y="200"/>
                        </a:cubicBezTo>
                        <a:cubicBezTo>
                          <a:pt x="163" y="208"/>
                          <a:pt x="100" y="269"/>
                          <a:pt x="72" y="280"/>
                        </a:cubicBezTo>
                        <a:cubicBezTo>
                          <a:pt x="44" y="291"/>
                          <a:pt x="16" y="283"/>
                          <a:pt x="8" y="264"/>
                        </a:cubicBezTo>
                        <a:cubicBezTo>
                          <a:pt x="0" y="245"/>
                          <a:pt x="20" y="195"/>
                          <a:pt x="24" y="168"/>
                        </a:cubicBezTo>
                        <a:cubicBezTo>
                          <a:pt x="28" y="141"/>
                          <a:pt x="30" y="117"/>
                          <a:pt x="32" y="104"/>
                        </a:cubicBezTo>
                        <a:close/>
                      </a:path>
                    </a:pathLst>
                  </a:custGeom>
                  <a:blipFill dpi="0" rotWithShape="1">
                    <a:blip r:embed="rId2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24" name="Freeform 92"/>
                <p:cNvSpPr>
                  <a:spLocks/>
                </p:cNvSpPr>
                <p:nvPr/>
              </p:nvSpPr>
              <p:spPr bwMode="auto">
                <a:xfrm>
                  <a:off x="624" y="4176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5" name="Freeform 93"/>
                <p:cNvSpPr>
                  <a:spLocks/>
                </p:cNvSpPr>
                <p:nvPr/>
              </p:nvSpPr>
              <p:spPr bwMode="auto">
                <a:xfrm>
                  <a:off x="768" y="4176"/>
                  <a:ext cx="240" cy="144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6" name="Freeform 94"/>
                <p:cNvSpPr>
                  <a:spLocks/>
                </p:cNvSpPr>
                <p:nvPr/>
              </p:nvSpPr>
              <p:spPr bwMode="auto">
                <a:xfrm>
                  <a:off x="480" y="4224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7" name="Freeform 95"/>
                <p:cNvSpPr>
                  <a:spLocks/>
                </p:cNvSpPr>
                <p:nvPr/>
              </p:nvSpPr>
              <p:spPr bwMode="auto">
                <a:xfrm>
                  <a:off x="192" y="4128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8" name="Freeform 96"/>
                <p:cNvSpPr>
                  <a:spLocks/>
                </p:cNvSpPr>
                <p:nvPr/>
              </p:nvSpPr>
              <p:spPr bwMode="auto">
                <a:xfrm>
                  <a:off x="336" y="4224"/>
                  <a:ext cx="144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9" name="Freeform 97"/>
                <p:cNvSpPr>
                  <a:spLocks/>
                </p:cNvSpPr>
                <p:nvPr/>
              </p:nvSpPr>
              <p:spPr bwMode="auto">
                <a:xfrm>
                  <a:off x="192" y="4224"/>
                  <a:ext cx="96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3" name="TextBox 2"/>
          <p:cNvSpPr txBox="1"/>
          <p:nvPr/>
        </p:nvSpPr>
        <p:spPr>
          <a:xfrm>
            <a:off x="900074" y="171426"/>
            <a:ext cx="11001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28636" y="1136708"/>
            <a:ext cx="111443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dirty="0">
                <a:latin typeface="Arial" pitchFamily="34" charset="0"/>
                <a:cs typeface="Arial" pitchFamily="34" charset="0"/>
              </a:rPr>
              <a:t>   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Omborda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 204 t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kartoshka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bor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edi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Avval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uning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  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qismi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keyin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esa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qolgan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kartoshkaning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 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qismi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olib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ketildi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Omborda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necha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tonna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kartoshka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qoldi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?  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 r="71774" b="2671"/>
          <a:stretch>
            <a:fillRect/>
          </a:stretch>
        </p:blipFill>
        <p:spPr bwMode="auto">
          <a:xfrm>
            <a:off x="4543412" y="1814501"/>
            <a:ext cx="395656" cy="857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 l="56452" b="2671"/>
          <a:stretch>
            <a:fillRect/>
          </a:stretch>
        </p:blipFill>
        <p:spPr bwMode="auto">
          <a:xfrm>
            <a:off x="5464696" y="2545417"/>
            <a:ext cx="500066" cy="787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1" name="Group 3"/>
          <p:cNvGrpSpPr>
            <a:grpSpLocks/>
          </p:cNvGrpSpPr>
          <p:nvPr/>
        </p:nvGrpSpPr>
        <p:grpSpPr bwMode="auto">
          <a:xfrm rot="-155749">
            <a:off x="6320989" y="4565540"/>
            <a:ext cx="4897437" cy="1884363"/>
            <a:chOff x="1474" y="2432"/>
            <a:chExt cx="4038" cy="1633"/>
          </a:xfrm>
        </p:grpSpPr>
        <p:sp>
          <p:nvSpPr>
            <p:cNvPr id="12" name="Freeform 4"/>
            <p:cNvSpPr>
              <a:spLocks/>
            </p:cNvSpPr>
            <p:nvPr/>
          </p:nvSpPr>
          <p:spPr bwMode="auto">
            <a:xfrm>
              <a:off x="3560" y="3339"/>
              <a:ext cx="1406" cy="454"/>
            </a:xfrm>
            <a:custGeom>
              <a:avLst/>
              <a:gdLst>
                <a:gd name="T0" fmla="*/ 0 w 1406"/>
                <a:gd name="T1" fmla="*/ 454 h 454"/>
                <a:gd name="T2" fmla="*/ 317 w 1406"/>
                <a:gd name="T3" fmla="*/ 227 h 454"/>
                <a:gd name="T4" fmla="*/ 771 w 1406"/>
                <a:gd name="T5" fmla="*/ 318 h 454"/>
                <a:gd name="T6" fmla="*/ 1406 w 1406"/>
                <a:gd name="T7" fmla="*/ 273 h 454"/>
                <a:gd name="T8" fmla="*/ 1406 w 1406"/>
                <a:gd name="T9" fmla="*/ 91 h 454"/>
                <a:gd name="T10" fmla="*/ 952 w 1406"/>
                <a:gd name="T11" fmla="*/ 0 h 454"/>
                <a:gd name="T12" fmla="*/ 45 w 1406"/>
                <a:gd name="T13" fmla="*/ 46 h 454"/>
                <a:gd name="T14" fmla="*/ 45 w 1406"/>
                <a:gd name="T15" fmla="*/ 409 h 4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06"/>
                <a:gd name="T25" fmla="*/ 0 h 454"/>
                <a:gd name="T26" fmla="*/ 1406 w 1406"/>
                <a:gd name="T27" fmla="*/ 454 h 4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06" h="454">
                  <a:moveTo>
                    <a:pt x="0" y="454"/>
                  </a:moveTo>
                  <a:lnTo>
                    <a:pt x="317" y="227"/>
                  </a:lnTo>
                  <a:lnTo>
                    <a:pt x="771" y="318"/>
                  </a:lnTo>
                  <a:lnTo>
                    <a:pt x="1406" y="273"/>
                  </a:lnTo>
                  <a:lnTo>
                    <a:pt x="1406" y="91"/>
                  </a:lnTo>
                  <a:lnTo>
                    <a:pt x="952" y="0"/>
                  </a:lnTo>
                  <a:lnTo>
                    <a:pt x="45" y="46"/>
                  </a:lnTo>
                  <a:lnTo>
                    <a:pt x="45" y="409"/>
                  </a:lnTo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tx2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2320" y="2614"/>
              <a:ext cx="216" cy="146"/>
            </a:xfrm>
            <a:custGeom>
              <a:avLst/>
              <a:gdLst>
                <a:gd name="T0" fmla="*/ 106 w 216"/>
                <a:gd name="T1" fmla="*/ 136 h 146"/>
                <a:gd name="T2" fmla="*/ 72 w 216"/>
                <a:gd name="T3" fmla="*/ 146 h 146"/>
                <a:gd name="T4" fmla="*/ 0 w 216"/>
                <a:gd name="T5" fmla="*/ 58 h 146"/>
                <a:gd name="T6" fmla="*/ 106 w 216"/>
                <a:gd name="T7" fmla="*/ 0 h 146"/>
                <a:gd name="T8" fmla="*/ 216 w 216"/>
                <a:gd name="T9" fmla="*/ 74 h 146"/>
                <a:gd name="T10" fmla="*/ 136 w 216"/>
                <a:gd name="T11" fmla="*/ 146 h 146"/>
                <a:gd name="T12" fmla="*/ 106 w 216"/>
                <a:gd name="T13" fmla="*/ 136 h 1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6"/>
                <a:gd name="T22" fmla="*/ 0 h 146"/>
                <a:gd name="T23" fmla="*/ 216 w 216"/>
                <a:gd name="T24" fmla="*/ 146 h 14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6" h="146">
                  <a:moveTo>
                    <a:pt x="106" y="136"/>
                  </a:moveTo>
                  <a:lnTo>
                    <a:pt x="72" y="146"/>
                  </a:lnTo>
                  <a:lnTo>
                    <a:pt x="0" y="58"/>
                  </a:lnTo>
                  <a:lnTo>
                    <a:pt x="106" y="0"/>
                  </a:lnTo>
                  <a:lnTo>
                    <a:pt x="216" y="74"/>
                  </a:lnTo>
                  <a:lnTo>
                    <a:pt x="136" y="146"/>
                  </a:lnTo>
                  <a:lnTo>
                    <a:pt x="106" y="136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3107" y="2704"/>
              <a:ext cx="2389" cy="1088"/>
            </a:xfrm>
            <a:custGeom>
              <a:avLst/>
              <a:gdLst/>
              <a:ahLst/>
              <a:cxnLst>
                <a:cxn ang="0">
                  <a:pos x="0" y="1089"/>
                </a:cxn>
                <a:cxn ang="0">
                  <a:pos x="499" y="1089"/>
                </a:cxn>
                <a:cxn ang="0">
                  <a:pos x="509" y="684"/>
                </a:cxn>
                <a:cxn ang="0">
                  <a:pos x="2358" y="771"/>
                </a:cxn>
                <a:cxn ang="0">
                  <a:pos x="2389" y="316"/>
                </a:cxn>
                <a:cxn ang="0">
                  <a:pos x="309" y="252"/>
                </a:cxn>
                <a:cxn ang="0">
                  <a:pos x="325" y="296"/>
                </a:cxn>
                <a:cxn ang="0">
                  <a:pos x="325" y="312"/>
                </a:cxn>
                <a:cxn ang="0">
                  <a:pos x="309" y="296"/>
                </a:cxn>
                <a:cxn ang="0">
                  <a:pos x="227" y="91"/>
                </a:cxn>
                <a:cxn ang="0">
                  <a:pos x="227" y="0"/>
                </a:cxn>
                <a:cxn ang="0">
                  <a:pos x="227" y="136"/>
                </a:cxn>
                <a:cxn ang="0">
                  <a:pos x="45" y="136"/>
                </a:cxn>
                <a:cxn ang="0">
                  <a:pos x="45" y="454"/>
                </a:cxn>
                <a:cxn ang="0">
                  <a:pos x="0" y="1089"/>
                </a:cxn>
              </a:cxnLst>
              <a:rect l="0" t="0" r="r" b="b"/>
              <a:pathLst>
                <a:path w="2389" h="1089">
                  <a:moveTo>
                    <a:pt x="0" y="1089"/>
                  </a:moveTo>
                  <a:lnTo>
                    <a:pt x="499" y="1089"/>
                  </a:lnTo>
                  <a:lnTo>
                    <a:pt x="509" y="684"/>
                  </a:lnTo>
                  <a:lnTo>
                    <a:pt x="2358" y="771"/>
                  </a:lnTo>
                  <a:lnTo>
                    <a:pt x="2389" y="316"/>
                  </a:lnTo>
                  <a:lnTo>
                    <a:pt x="309" y="252"/>
                  </a:lnTo>
                  <a:lnTo>
                    <a:pt x="325" y="296"/>
                  </a:lnTo>
                  <a:lnTo>
                    <a:pt x="325" y="312"/>
                  </a:lnTo>
                  <a:lnTo>
                    <a:pt x="309" y="296"/>
                  </a:lnTo>
                  <a:lnTo>
                    <a:pt x="227" y="91"/>
                  </a:lnTo>
                  <a:lnTo>
                    <a:pt x="227" y="0"/>
                  </a:lnTo>
                  <a:lnTo>
                    <a:pt x="227" y="136"/>
                  </a:lnTo>
                  <a:lnTo>
                    <a:pt x="45" y="136"/>
                  </a:lnTo>
                  <a:lnTo>
                    <a:pt x="45" y="454"/>
                  </a:lnTo>
                  <a:lnTo>
                    <a:pt x="0" y="108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tx2"/>
                </a:gs>
                <a:gs pos="100000">
                  <a:schemeClr val="bg2"/>
                </a:gs>
              </a:gsLst>
              <a:lin ang="18900000" scaled="1"/>
            </a:gradFill>
            <a:ln w="952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7"/>
            <p:cNvSpPr>
              <a:spLocks/>
            </p:cNvSpPr>
            <p:nvPr/>
          </p:nvSpPr>
          <p:spPr bwMode="auto">
            <a:xfrm>
              <a:off x="2529" y="2429"/>
              <a:ext cx="615" cy="1299"/>
            </a:xfrm>
            <a:custGeom>
              <a:avLst/>
              <a:gdLst/>
              <a:ahLst/>
              <a:cxnLst>
                <a:cxn ang="0">
                  <a:pos x="56" y="116"/>
                </a:cxn>
                <a:cxn ang="0">
                  <a:pos x="117" y="46"/>
                </a:cxn>
                <a:cxn ang="0">
                  <a:pos x="184" y="20"/>
                </a:cxn>
                <a:cxn ang="0">
                  <a:pos x="299" y="0"/>
                </a:cxn>
                <a:cxn ang="0">
                  <a:pos x="504" y="28"/>
                </a:cxn>
                <a:cxn ang="0">
                  <a:pos x="560" y="36"/>
                </a:cxn>
                <a:cxn ang="0">
                  <a:pos x="600" y="92"/>
                </a:cxn>
                <a:cxn ang="0">
                  <a:pos x="616" y="272"/>
                </a:cxn>
                <a:cxn ang="0">
                  <a:pos x="571" y="1089"/>
                </a:cxn>
                <a:cxn ang="0">
                  <a:pos x="480" y="1134"/>
                </a:cxn>
                <a:cxn ang="0">
                  <a:pos x="464" y="1300"/>
                </a:cxn>
                <a:cxn ang="0">
                  <a:pos x="152" y="1284"/>
                </a:cxn>
                <a:cxn ang="0">
                  <a:pos x="104" y="1116"/>
                </a:cxn>
                <a:cxn ang="0">
                  <a:pos x="24" y="988"/>
                </a:cxn>
                <a:cxn ang="0">
                  <a:pos x="0" y="980"/>
                </a:cxn>
                <a:cxn ang="0">
                  <a:pos x="72" y="544"/>
                </a:cxn>
                <a:cxn ang="0">
                  <a:pos x="16" y="492"/>
                </a:cxn>
                <a:cxn ang="0">
                  <a:pos x="0" y="412"/>
                </a:cxn>
                <a:cxn ang="0">
                  <a:pos x="24" y="332"/>
                </a:cxn>
                <a:cxn ang="0">
                  <a:pos x="64" y="180"/>
                </a:cxn>
                <a:cxn ang="0">
                  <a:pos x="56" y="116"/>
                </a:cxn>
              </a:cxnLst>
              <a:rect l="0" t="0" r="r" b="b"/>
              <a:pathLst>
                <a:path w="616" h="1300">
                  <a:moveTo>
                    <a:pt x="56" y="116"/>
                  </a:moveTo>
                  <a:lnTo>
                    <a:pt x="117" y="46"/>
                  </a:lnTo>
                  <a:lnTo>
                    <a:pt x="184" y="20"/>
                  </a:lnTo>
                  <a:lnTo>
                    <a:pt x="299" y="0"/>
                  </a:lnTo>
                  <a:lnTo>
                    <a:pt x="504" y="28"/>
                  </a:lnTo>
                  <a:lnTo>
                    <a:pt x="560" y="36"/>
                  </a:lnTo>
                  <a:lnTo>
                    <a:pt x="600" y="92"/>
                  </a:lnTo>
                  <a:lnTo>
                    <a:pt x="616" y="272"/>
                  </a:lnTo>
                  <a:lnTo>
                    <a:pt x="571" y="1089"/>
                  </a:lnTo>
                  <a:lnTo>
                    <a:pt x="480" y="1134"/>
                  </a:lnTo>
                  <a:lnTo>
                    <a:pt x="464" y="1300"/>
                  </a:lnTo>
                  <a:lnTo>
                    <a:pt x="152" y="1284"/>
                  </a:lnTo>
                  <a:lnTo>
                    <a:pt x="104" y="1116"/>
                  </a:lnTo>
                  <a:lnTo>
                    <a:pt x="24" y="988"/>
                  </a:lnTo>
                  <a:lnTo>
                    <a:pt x="0" y="980"/>
                  </a:lnTo>
                  <a:lnTo>
                    <a:pt x="72" y="544"/>
                  </a:lnTo>
                  <a:lnTo>
                    <a:pt x="16" y="492"/>
                  </a:lnTo>
                  <a:lnTo>
                    <a:pt x="0" y="412"/>
                  </a:lnTo>
                  <a:lnTo>
                    <a:pt x="24" y="332"/>
                  </a:lnTo>
                  <a:lnTo>
                    <a:pt x="64" y="180"/>
                  </a:lnTo>
                  <a:lnTo>
                    <a:pt x="56" y="116"/>
                  </a:lnTo>
                  <a:close/>
                </a:path>
              </a:pathLst>
            </a:custGeom>
            <a:gradFill rotWithShape="1">
              <a:gsLst>
                <a:gs pos="0">
                  <a:schemeClr val="tx2"/>
                </a:gs>
                <a:gs pos="50000">
                  <a:schemeClr val="bg2"/>
                </a:gs>
                <a:gs pos="100000">
                  <a:schemeClr val="tx2"/>
                </a:gs>
              </a:gsLst>
              <a:lin ang="18900000" scaled="1"/>
            </a:gradFill>
            <a:ln w="952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8"/>
            <p:cNvSpPr>
              <a:spLocks/>
            </p:cNvSpPr>
            <p:nvPr/>
          </p:nvSpPr>
          <p:spPr bwMode="auto">
            <a:xfrm>
              <a:off x="1474" y="2750"/>
              <a:ext cx="1198" cy="1006"/>
            </a:xfrm>
            <a:custGeom>
              <a:avLst/>
              <a:gdLst/>
              <a:ahLst/>
              <a:cxnLst>
                <a:cxn ang="0">
                  <a:pos x="1088" y="0"/>
                </a:cxn>
                <a:cxn ang="0">
                  <a:pos x="790" y="22"/>
                </a:cxn>
                <a:cxn ang="0">
                  <a:pos x="350" y="102"/>
                </a:cxn>
                <a:cxn ang="0">
                  <a:pos x="272" y="136"/>
                </a:cxn>
                <a:cxn ang="0">
                  <a:pos x="206" y="174"/>
                </a:cxn>
                <a:cxn ang="0">
                  <a:pos x="136" y="408"/>
                </a:cxn>
                <a:cxn ang="0">
                  <a:pos x="166" y="502"/>
                </a:cxn>
                <a:cxn ang="0">
                  <a:pos x="0" y="725"/>
                </a:cxn>
                <a:cxn ang="0">
                  <a:pos x="6" y="822"/>
                </a:cxn>
                <a:cxn ang="0">
                  <a:pos x="30" y="846"/>
                </a:cxn>
                <a:cxn ang="0">
                  <a:pos x="91" y="816"/>
                </a:cxn>
                <a:cxn ang="0">
                  <a:pos x="136" y="725"/>
                </a:cxn>
                <a:cxn ang="0">
                  <a:pos x="317" y="725"/>
                </a:cxn>
                <a:cxn ang="0">
                  <a:pos x="390" y="766"/>
                </a:cxn>
                <a:cxn ang="0">
                  <a:pos x="408" y="635"/>
                </a:cxn>
                <a:cxn ang="0">
                  <a:pos x="408" y="725"/>
                </a:cxn>
                <a:cxn ang="0">
                  <a:pos x="499" y="635"/>
                </a:cxn>
                <a:cxn ang="0">
                  <a:pos x="635" y="589"/>
                </a:cxn>
                <a:cxn ang="0">
                  <a:pos x="862" y="635"/>
                </a:cxn>
                <a:cxn ang="0">
                  <a:pos x="952" y="725"/>
                </a:cxn>
                <a:cxn ang="0">
                  <a:pos x="998" y="816"/>
                </a:cxn>
                <a:cxn ang="0">
                  <a:pos x="1043" y="771"/>
                </a:cxn>
                <a:cxn ang="0">
                  <a:pos x="1078" y="822"/>
                </a:cxn>
                <a:cxn ang="0">
                  <a:pos x="1126" y="910"/>
                </a:cxn>
                <a:cxn ang="0">
                  <a:pos x="1134" y="998"/>
                </a:cxn>
                <a:cxn ang="0">
                  <a:pos x="1198" y="1006"/>
                </a:cxn>
                <a:cxn ang="0">
                  <a:pos x="1182" y="910"/>
                </a:cxn>
                <a:cxn ang="0">
                  <a:pos x="1158" y="838"/>
                </a:cxn>
                <a:cxn ang="0">
                  <a:pos x="1126" y="774"/>
                </a:cxn>
                <a:cxn ang="0">
                  <a:pos x="1086" y="718"/>
                </a:cxn>
                <a:cxn ang="0">
                  <a:pos x="1043" y="680"/>
                </a:cxn>
                <a:cxn ang="0">
                  <a:pos x="1043" y="635"/>
                </a:cxn>
                <a:cxn ang="0">
                  <a:pos x="1070" y="526"/>
                </a:cxn>
                <a:cxn ang="0">
                  <a:pos x="1134" y="226"/>
                </a:cxn>
                <a:cxn ang="0">
                  <a:pos x="1070" y="158"/>
                </a:cxn>
                <a:cxn ang="0">
                  <a:pos x="1062" y="70"/>
                </a:cxn>
                <a:cxn ang="0">
                  <a:pos x="1088" y="0"/>
                </a:cxn>
              </a:cxnLst>
              <a:rect l="0" t="0" r="r" b="b"/>
              <a:pathLst>
                <a:path w="1198" h="1006">
                  <a:moveTo>
                    <a:pt x="1088" y="0"/>
                  </a:moveTo>
                  <a:lnTo>
                    <a:pt x="790" y="22"/>
                  </a:lnTo>
                  <a:lnTo>
                    <a:pt x="350" y="102"/>
                  </a:lnTo>
                  <a:lnTo>
                    <a:pt x="272" y="136"/>
                  </a:lnTo>
                  <a:lnTo>
                    <a:pt x="206" y="174"/>
                  </a:lnTo>
                  <a:lnTo>
                    <a:pt x="136" y="408"/>
                  </a:lnTo>
                  <a:lnTo>
                    <a:pt x="166" y="502"/>
                  </a:lnTo>
                  <a:lnTo>
                    <a:pt x="0" y="725"/>
                  </a:lnTo>
                  <a:lnTo>
                    <a:pt x="6" y="822"/>
                  </a:lnTo>
                  <a:lnTo>
                    <a:pt x="30" y="846"/>
                  </a:lnTo>
                  <a:lnTo>
                    <a:pt x="91" y="816"/>
                  </a:lnTo>
                  <a:lnTo>
                    <a:pt x="136" y="725"/>
                  </a:lnTo>
                  <a:lnTo>
                    <a:pt x="317" y="725"/>
                  </a:lnTo>
                  <a:lnTo>
                    <a:pt x="390" y="766"/>
                  </a:lnTo>
                  <a:lnTo>
                    <a:pt x="408" y="635"/>
                  </a:lnTo>
                  <a:lnTo>
                    <a:pt x="408" y="725"/>
                  </a:lnTo>
                  <a:lnTo>
                    <a:pt x="499" y="635"/>
                  </a:lnTo>
                  <a:lnTo>
                    <a:pt x="635" y="589"/>
                  </a:lnTo>
                  <a:lnTo>
                    <a:pt x="862" y="635"/>
                  </a:lnTo>
                  <a:lnTo>
                    <a:pt x="952" y="725"/>
                  </a:lnTo>
                  <a:lnTo>
                    <a:pt x="998" y="816"/>
                  </a:lnTo>
                  <a:lnTo>
                    <a:pt x="1043" y="771"/>
                  </a:lnTo>
                  <a:lnTo>
                    <a:pt x="1078" y="822"/>
                  </a:lnTo>
                  <a:lnTo>
                    <a:pt x="1126" y="910"/>
                  </a:lnTo>
                  <a:lnTo>
                    <a:pt x="1134" y="998"/>
                  </a:lnTo>
                  <a:lnTo>
                    <a:pt x="1198" y="1006"/>
                  </a:lnTo>
                  <a:lnTo>
                    <a:pt x="1182" y="910"/>
                  </a:lnTo>
                  <a:lnTo>
                    <a:pt x="1158" y="838"/>
                  </a:lnTo>
                  <a:lnTo>
                    <a:pt x="1126" y="774"/>
                  </a:lnTo>
                  <a:lnTo>
                    <a:pt x="1086" y="718"/>
                  </a:lnTo>
                  <a:lnTo>
                    <a:pt x="1043" y="680"/>
                  </a:lnTo>
                  <a:lnTo>
                    <a:pt x="1043" y="635"/>
                  </a:lnTo>
                  <a:lnTo>
                    <a:pt x="1070" y="526"/>
                  </a:lnTo>
                  <a:lnTo>
                    <a:pt x="1134" y="226"/>
                  </a:lnTo>
                  <a:lnTo>
                    <a:pt x="1070" y="158"/>
                  </a:lnTo>
                  <a:lnTo>
                    <a:pt x="1062" y="70"/>
                  </a:lnTo>
                  <a:lnTo>
                    <a:pt x="108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tx2"/>
                </a:gs>
                <a:gs pos="50000">
                  <a:schemeClr val="bg2"/>
                </a:gs>
                <a:gs pos="100000">
                  <a:schemeClr val="tx2"/>
                </a:gs>
              </a:gsLst>
              <a:lin ang="18900000" scaled="1"/>
            </a:gradFill>
            <a:ln w="952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9"/>
            <p:cNvSpPr>
              <a:spLocks/>
            </p:cNvSpPr>
            <p:nvPr/>
          </p:nvSpPr>
          <p:spPr bwMode="auto">
            <a:xfrm>
              <a:off x="1610" y="2931"/>
              <a:ext cx="974" cy="590"/>
            </a:xfrm>
            <a:custGeom>
              <a:avLst/>
              <a:gdLst/>
              <a:ahLst/>
              <a:cxnLst>
                <a:cxn ang="0">
                  <a:pos x="91" y="0"/>
                </a:cxn>
                <a:cxn ang="0">
                  <a:pos x="150" y="57"/>
                </a:cxn>
                <a:cxn ang="0">
                  <a:pos x="246" y="105"/>
                </a:cxn>
                <a:cxn ang="0">
                  <a:pos x="408" y="136"/>
                </a:cxn>
                <a:cxn ang="0">
                  <a:pos x="726" y="136"/>
                </a:cxn>
                <a:cxn ang="0">
                  <a:pos x="974" y="89"/>
                </a:cxn>
                <a:cxn ang="0">
                  <a:pos x="952" y="363"/>
                </a:cxn>
                <a:cxn ang="0">
                  <a:pos x="862" y="363"/>
                </a:cxn>
                <a:cxn ang="0">
                  <a:pos x="635" y="318"/>
                </a:cxn>
                <a:cxn ang="0">
                  <a:pos x="317" y="272"/>
                </a:cxn>
                <a:cxn ang="0">
                  <a:pos x="91" y="272"/>
                </a:cxn>
                <a:cxn ang="0">
                  <a:pos x="0" y="227"/>
                </a:cxn>
                <a:cxn ang="0">
                  <a:pos x="45" y="363"/>
                </a:cxn>
                <a:cxn ang="0">
                  <a:pos x="227" y="363"/>
                </a:cxn>
                <a:cxn ang="0">
                  <a:pos x="408" y="363"/>
                </a:cxn>
                <a:cxn ang="0">
                  <a:pos x="678" y="369"/>
                </a:cxn>
                <a:cxn ang="0">
                  <a:pos x="806" y="417"/>
                </a:cxn>
                <a:cxn ang="0">
                  <a:pos x="862" y="499"/>
                </a:cxn>
                <a:cxn ang="0">
                  <a:pos x="907" y="590"/>
                </a:cxn>
              </a:cxnLst>
              <a:rect l="0" t="0" r="r" b="b"/>
              <a:pathLst>
                <a:path w="974" h="590">
                  <a:moveTo>
                    <a:pt x="91" y="0"/>
                  </a:moveTo>
                  <a:lnTo>
                    <a:pt x="150" y="57"/>
                  </a:lnTo>
                  <a:lnTo>
                    <a:pt x="246" y="105"/>
                  </a:lnTo>
                  <a:lnTo>
                    <a:pt x="408" y="136"/>
                  </a:lnTo>
                  <a:lnTo>
                    <a:pt x="726" y="136"/>
                  </a:lnTo>
                  <a:lnTo>
                    <a:pt x="974" y="89"/>
                  </a:lnTo>
                  <a:lnTo>
                    <a:pt x="952" y="363"/>
                  </a:lnTo>
                  <a:lnTo>
                    <a:pt x="862" y="363"/>
                  </a:lnTo>
                  <a:lnTo>
                    <a:pt x="635" y="318"/>
                  </a:lnTo>
                  <a:lnTo>
                    <a:pt x="317" y="272"/>
                  </a:lnTo>
                  <a:lnTo>
                    <a:pt x="91" y="272"/>
                  </a:lnTo>
                  <a:lnTo>
                    <a:pt x="0" y="227"/>
                  </a:lnTo>
                  <a:lnTo>
                    <a:pt x="45" y="363"/>
                  </a:lnTo>
                  <a:lnTo>
                    <a:pt x="227" y="363"/>
                  </a:lnTo>
                  <a:lnTo>
                    <a:pt x="408" y="363"/>
                  </a:lnTo>
                  <a:lnTo>
                    <a:pt x="678" y="369"/>
                  </a:lnTo>
                  <a:lnTo>
                    <a:pt x="806" y="417"/>
                  </a:lnTo>
                  <a:lnTo>
                    <a:pt x="862" y="499"/>
                  </a:lnTo>
                  <a:lnTo>
                    <a:pt x="907" y="590"/>
                  </a:lnTo>
                </a:path>
              </a:pathLst>
            </a:custGeom>
            <a:gradFill rotWithShape="1">
              <a:gsLst>
                <a:gs pos="0">
                  <a:schemeClr val="tx2"/>
                </a:gs>
                <a:gs pos="50000">
                  <a:schemeClr val="bg2"/>
                </a:gs>
                <a:gs pos="100000">
                  <a:schemeClr val="tx2"/>
                </a:gs>
              </a:gsLst>
              <a:lin ang="18900000" scaled="1"/>
            </a:gradFill>
            <a:ln w="952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0"/>
            <p:cNvSpPr>
              <a:spLocks/>
            </p:cNvSpPr>
            <p:nvPr/>
          </p:nvSpPr>
          <p:spPr bwMode="auto">
            <a:xfrm>
              <a:off x="2544" y="2614"/>
              <a:ext cx="109" cy="342"/>
            </a:xfrm>
            <a:custGeom>
              <a:avLst/>
              <a:gdLst>
                <a:gd name="T0" fmla="*/ 64 w 109"/>
                <a:gd name="T1" fmla="*/ 0 h 342"/>
                <a:gd name="T2" fmla="*/ 109 w 109"/>
                <a:gd name="T3" fmla="*/ 45 h 342"/>
                <a:gd name="T4" fmla="*/ 40 w 109"/>
                <a:gd name="T5" fmla="*/ 342 h 342"/>
                <a:gd name="T6" fmla="*/ 0 w 109"/>
                <a:gd name="T7" fmla="*/ 302 h 342"/>
                <a:gd name="T8" fmla="*/ 0 w 109"/>
                <a:gd name="T9" fmla="*/ 222 h 342"/>
                <a:gd name="T10" fmla="*/ 18 w 109"/>
                <a:gd name="T11" fmla="*/ 136 h 342"/>
                <a:gd name="T12" fmla="*/ 64 w 109"/>
                <a:gd name="T13" fmla="*/ 0 h 3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9"/>
                <a:gd name="T22" fmla="*/ 0 h 342"/>
                <a:gd name="T23" fmla="*/ 109 w 109"/>
                <a:gd name="T24" fmla="*/ 342 h 3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9" h="342">
                  <a:moveTo>
                    <a:pt x="64" y="0"/>
                  </a:moveTo>
                  <a:lnTo>
                    <a:pt x="109" y="45"/>
                  </a:lnTo>
                  <a:lnTo>
                    <a:pt x="40" y="342"/>
                  </a:lnTo>
                  <a:lnTo>
                    <a:pt x="0" y="302"/>
                  </a:lnTo>
                  <a:lnTo>
                    <a:pt x="0" y="222"/>
                  </a:lnTo>
                  <a:lnTo>
                    <a:pt x="18" y="136"/>
                  </a:lnTo>
                  <a:lnTo>
                    <a:pt x="6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66FFFF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11"/>
            <p:cNvSpPr>
              <a:spLocks/>
            </p:cNvSpPr>
            <p:nvPr/>
          </p:nvSpPr>
          <p:spPr bwMode="auto">
            <a:xfrm>
              <a:off x="2699" y="3566"/>
              <a:ext cx="293" cy="166"/>
            </a:xfrm>
            <a:custGeom>
              <a:avLst/>
              <a:gdLst>
                <a:gd name="T0" fmla="*/ 272 w 293"/>
                <a:gd name="T1" fmla="*/ 0 h 166"/>
                <a:gd name="T2" fmla="*/ 0 w 293"/>
                <a:gd name="T3" fmla="*/ 136 h 166"/>
                <a:gd name="T4" fmla="*/ 0 w 293"/>
                <a:gd name="T5" fmla="*/ 0 h 166"/>
                <a:gd name="T6" fmla="*/ 293 w 293"/>
                <a:gd name="T7" fmla="*/ 166 h 166"/>
                <a:gd name="T8" fmla="*/ 272 w 293"/>
                <a:gd name="T9" fmla="*/ 0 h 1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3"/>
                <a:gd name="T16" fmla="*/ 0 h 166"/>
                <a:gd name="T17" fmla="*/ 293 w 293"/>
                <a:gd name="T18" fmla="*/ 166 h 16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3" h="166">
                  <a:moveTo>
                    <a:pt x="272" y="0"/>
                  </a:moveTo>
                  <a:lnTo>
                    <a:pt x="0" y="136"/>
                  </a:lnTo>
                  <a:lnTo>
                    <a:pt x="0" y="0"/>
                  </a:lnTo>
                  <a:lnTo>
                    <a:pt x="293" y="166"/>
                  </a:lnTo>
                  <a:lnTo>
                    <a:pt x="272" y="0"/>
                  </a:lnTo>
                  <a:close/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12"/>
            <p:cNvSpPr>
              <a:spLocks/>
            </p:cNvSpPr>
            <p:nvPr/>
          </p:nvSpPr>
          <p:spPr bwMode="auto">
            <a:xfrm>
              <a:off x="2560" y="2657"/>
              <a:ext cx="500" cy="886"/>
            </a:xfrm>
            <a:custGeom>
              <a:avLst/>
              <a:gdLst/>
              <a:ahLst/>
              <a:cxnLst>
                <a:cxn ang="0">
                  <a:pos x="446" y="880"/>
                </a:cxn>
                <a:cxn ang="0">
                  <a:pos x="270" y="888"/>
                </a:cxn>
                <a:cxn ang="0">
                  <a:pos x="46" y="869"/>
                </a:cxn>
                <a:cxn ang="0">
                  <a:pos x="0" y="778"/>
                </a:cxn>
                <a:cxn ang="0">
                  <a:pos x="46" y="370"/>
                </a:cxn>
                <a:cxn ang="0">
                  <a:pos x="137" y="7"/>
                </a:cxn>
                <a:cxn ang="0">
                  <a:pos x="198" y="0"/>
                </a:cxn>
                <a:cxn ang="0">
                  <a:pos x="273" y="7"/>
                </a:cxn>
                <a:cxn ang="0">
                  <a:pos x="390" y="16"/>
                </a:cxn>
                <a:cxn ang="0">
                  <a:pos x="499" y="52"/>
                </a:cxn>
                <a:cxn ang="0">
                  <a:pos x="499" y="98"/>
                </a:cxn>
                <a:cxn ang="0">
                  <a:pos x="446" y="880"/>
                </a:cxn>
              </a:cxnLst>
              <a:rect l="0" t="0" r="r" b="b"/>
              <a:pathLst>
                <a:path w="499" h="888">
                  <a:moveTo>
                    <a:pt x="446" y="880"/>
                  </a:moveTo>
                  <a:lnTo>
                    <a:pt x="270" y="888"/>
                  </a:lnTo>
                  <a:lnTo>
                    <a:pt x="46" y="869"/>
                  </a:lnTo>
                  <a:lnTo>
                    <a:pt x="0" y="778"/>
                  </a:lnTo>
                  <a:lnTo>
                    <a:pt x="46" y="370"/>
                  </a:lnTo>
                  <a:lnTo>
                    <a:pt x="137" y="7"/>
                  </a:lnTo>
                  <a:lnTo>
                    <a:pt x="198" y="0"/>
                  </a:lnTo>
                  <a:lnTo>
                    <a:pt x="273" y="7"/>
                  </a:lnTo>
                  <a:lnTo>
                    <a:pt x="390" y="16"/>
                  </a:lnTo>
                  <a:lnTo>
                    <a:pt x="499" y="52"/>
                  </a:lnTo>
                  <a:lnTo>
                    <a:pt x="499" y="98"/>
                  </a:lnTo>
                  <a:lnTo>
                    <a:pt x="446" y="880"/>
                  </a:lnTo>
                  <a:close/>
                </a:path>
              </a:pathLst>
            </a:custGeom>
            <a:gradFill rotWithShape="1">
              <a:gsLst>
                <a:gs pos="0">
                  <a:schemeClr val="tx2"/>
                </a:gs>
                <a:gs pos="50000">
                  <a:schemeClr val="bg2"/>
                </a:gs>
                <a:gs pos="100000">
                  <a:schemeClr val="tx2"/>
                </a:gs>
              </a:gsLst>
              <a:lin ang="18900000" scaled="1"/>
            </a:gradFill>
            <a:ln w="952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13" descr="Дуб"/>
            <p:cNvSpPr>
              <a:spLocks/>
            </p:cNvSpPr>
            <p:nvPr/>
          </p:nvSpPr>
          <p:spPr bwMode="auto">
            <a:xfrm>
              <a:off x="5464" y="2722"/>
              <a:ext cx="47" cy="306"/>
            </a:xfrm>
            <a:custGeom>
              <a:avLst/>
              <a:gdLst>
                <a:gd name="T0" fmla="*/ 32 w 47"/>
                <a:gd name="T1" fmla="*/ 306 h 306"/>
                <a:gd name="T2" fmla="*/ 47 w 47"/>
                <a:gd name="T3" fmla="*/ 0 h 306"/>
                <a:gd name="T4" fmla="*/ 16 w 47"/>
                <a:gd name="T5" fmla="*/ 2 h 306"/>
                <a:gd name="T6" fmla="*/ 1 w 47"/>
                <a:gd name="T7" fmla="*/ 0 h 306"/>
                <a:gd name="T8" fmla="*/ 0 w 47"/>
                <a:gd name="T9" fmla="*/ 290 h 306"/>
                <a:gd name="T10" fmla="*/ 32 w 47"/>
                <a:gd name="T11" fmla="*/ 306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06"/>
                <a:gd name="T20" fmla="*/ 47 w 47"/>
                <a:gd name="T21" fmla="*/ 306 h 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06">
                  <a:moveTo>
                    <a:pt x="32" y="306"/>
                  </a:moveTo>
                  <a:lnTo>
                    <a:pt x="47" y="0"/>
                  </a:lnTo>
                  <a:lnTo>
                    <a:pt x="16" y="2"/>
                  </a:lnTo>
                  <a:lnTo>
                    <a:pt x="1" y="0"/>
                  </a:lnTo>
                  <a:lnTo>
                    <a:pt x="0" y="290"/>
                  </a:lnTo>
                  <a:lnTo>
                    <a:pt x="32" y="306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Freeform 14" descr="Дуб"/>
            <p:cNvSpPr>
              <a:spLocks/>
            </p:cNvSpPr>
            <p:nvPr/>
          </p:nvSpPr>
          <p:spPr bwMode="auto">
            <a:xfrm>
              <a:off x="3470" y="2913"/>
              <a:ext cx="2042" cy="109"/>
            </a:xfrm>
            <a:custGeom>
              <a:avLst/>
              <a:gdLst>
                <a:gd name="T0" fmla="*/ 2041 w 2042"/>
                <a:gd name="T1" fmla="*/ 45 h 109"/>
                <a:gd name="T2" fmla="*/ 0 w 2042"/>
                <a:gd name="T3" fmla="*/ 0 h 109"/>
                <a:gd name="T4" fmla="*/ 2 w 2042"/>
                <a:gd name="T5" fmla="*/ 53 h 109"/>
                <a:gd name="T6" fmla="*/ 2042 w 2042"/>
                <a:gd name="T7" fmla="*/ 109 h 109"/>
                <a:gd name="T8" fmla="*/ 2041 w 2042"/>
                <a:gd name="T9" fmla="*/ 45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42"/>
                <a:gd name="T16" fmla="*/ 0 h 109"/>
                <a:gd name="T17" fmla="*/ 2042 w 2042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42" h="109">
                  <a:moveTo>
                    <a:pt x="2041" y="45"/>
                  </a:moveTo>
                  <a:lnTo>
                    <a:pt x="0" y="0"/>
                  </a:lnTo>
                  <a:lnTo>
                    <a:pt x="2" y="53"/>
                  </a:lnTo>
                  <a:lnTo>
                    <a:pt x="2042" y="109"/>
                  </a:lnTo>
                  <a:lnTo>
                    <a:pt x="2041" y="45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Freeform 15" descr="Дуб"/>
            <p:cNvSpPr>
              <a:spLocks/>
            </p:cNvSpPr>
            <p:nvPr/>
          </p:nvSpPr>
          <p:spPr bwMode="auto">
            <a:xfrm>
              <a:off x="3470" y="2659"/>
              <a:ext cx="47" cy="306"/>
            </a:xfrm>
            <a:custGeom>
              <a:avLst/>
              <a:gdLst>
                <a:gd name="T0" fmla="*/ 32 w 47"/>
                <a:gd name="T1" fmla="*/ 306 h 306"/>
                <a:gd name="T2" fmla="*/ 47 w 47"/>
                <a:gd name="T3" fmla="*/ 0 h 306"/>
                <a:gd name="T4" fmla="*/ 16 w 47"/>
                <a:gd name="T5" fmla="*/ 2 h 306"/>
                <a:gd name="T6" fmla="*/ 1 w 47"/>
                <a:gd name="T7" fmla="*/ 0 h 306"/>
                <a:gd name="T8" fmla="*/ 0 w 47"/>
                <a:gd name="T9" fmla="*/ 290 h 306"/>
                <a:gd name="T10" fmla="*/ 32 w 47"/>
                <a:gd name="T11" fmla="*/ 306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06"/>
                <a:gd name="T20" fmla="*/ 47 w 47"/>
                <a:gd name="T21" fmla="*/ 306 h 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06">
                  <a:moveTo>
                    <a:pt x="32" y="306"/>
                  </a:moveTo>
                  <a:lnTo>
                    <a:pt x="47" y="0"/>
                  </a:lnTo>
                  <a:lnTo>
                    <a:pt x="16" y="2"/>
                  </a:lnTo>
                  <a:lnTo>
                    <a:pt x="1" y="0"/>
                  </a:lnTo>
                  <a:lnTo>
                    <a:pt x="0" y="290"/>
                  </a:lnTo>
                  <a:lnTo>
                    <a:pt x="32" y="306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Freeform 16" descr="Дуб"/>
            <p:cNvSpPr>
              <a:spLocks/>
            </p:cNvSpPr>
            <p:nvPr/>
          </p:nvSpPr>
          <p:spPr bwMode="auto">
            <a:xfrm>
              <a:off x="3969" y="2659"/>
              <a:ext cx="47" cy="306"/>
            </a:xfrm>
            <a:custGeom>
              <a:avLst/>
              <a:gdLst>
                <a:gd name="T0" fmla="*/ 32 w 47"/>
                <a:gd name="T1" fmla="*/ 306 h 306"/>
                <a:gd name="T2" fmla="*/ 47 w 47"/>
                <a:gd name="T3" fmla="*/ 0 h 306"/>
                <a:gd name="T4" fmla="*/ 16 w 47"/>
                <a:gd name="T5" fmla="*/ 2 h 306"/>
                <a:gd name="T6" fmla="*/ 1 w 47"/>
                <a:gd name="T7" fmla="*/ 0 h 306"/>
                <a:gd name="T8" fmla="*/ 0 w 47"/>
                <a:gd name="T9" fmla="*/ 290 h 306"/>
                <a:gd name="T10" fmla="*/ 32 w 47"/>
                <a:gd name="T11" fmla="*/ 306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06"/>
                <a:gd name="T20" fmla="*/ 47 w 47"/>
                <a:gd name="T21" fmla="*/ 306 h 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06">
                  <a:moveTo>
                    <a:pt x="32" y="306"/>
                  </a:moveTo>
                  <a:lnTo>
                    <a:pt x="47" y="0"/>
                  </a:lnTo>
                  <a:lnTo>
                    <a:pt x="16" y="2"/>
                  </a:lnTo>
                  <a:lnTo>
                    <a:pt x="1" y="0"/>
                  </a:lnTo>
                  <a:lnTo>
                    <a:pt x="0" y="290"/>
                  </a:lnTo>
                  <a:lnTo>
                    <a:pt x="32" y="306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Freeform 17" descr="Дуб"/>
            <p:cNvSpPr>
              <a:spLocks/>
            </p:cNvSpPr>
            <p:nvPr/>
          </p:nvSpPr>
          <p:spPr bwMode="auto">
            <a:xfrm>
              <a:off x="4513" y="2659"/>
              <a:ext cx="47" cy="306"/>
            </a:xfrm>
            <a:custGeom>
              <a:avLst/>
              <a:gdLst>
                <a:gd name="T0" fmla="*/ 32 w 47"/>
                <a:gd name="T1" fmla="*/ 306 h 306"/>
                <a:gd name="T2" fmla="*/ 47 w 47"/>
                <a:gd name="T3" fmla="*/ 0 h 306"/>
                <a:gd name="T4" fmla="*/ 16 w 47"/>
                <a:gd name="T5" fmla="*/ 2 h 306"/>
                <a:gd name="T6" fmla="*/ 1 w 47"/>
                <a:gd name="T7" fmla="*/ 0 h 306"/>
                <a:gd name="T8" fmla="*/ 0 w 47"/>
                <a:gd name="T9" fmla="*/ 290 h 306"/>
                <a:gd name="T10" fmla="*/ 32 w 47"/>
                <a:gd name="T11" fmla="*/ 306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06"/>
                <a:gd name="T20" fmla="*/ 47 w 47"/>
                <a:gd name="T21" fmla="*/ 306 h 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06">
                  <a:moveTo>
                    <a:pt x="32" y="306"/>
                  </a:moveTo>
                  <a:lnTo>
                    <a:pt x="47" y="0"/>
                  </a:lnTo>
                  <a:lnTo>
                    <a:pt x="16" y="2"/>
                  </a:lnTo>
                  <a:lnTo>
                    <a:pt x="1" y="0"/>
                  </a:lnTo>
                  <a:lnTo>
                    <a:pt x="0" y="290"/>
                  </a:lnTo>
                  <a:lnTo>
                    <a:pt x="32" y="306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Freeform 18" descr="Дуб"/>
            <p:cNvSpPr>
              <a:spLocks/>
            </p:cNvSpPr>
            <p:nvPr/>
          </p:nvSpPr>
          <p:spPr bwMode="auto">
            <a:xfrm>
              <a:off x="5012" y="2659"/>
              <a:ext cx="47" cy="306"/>
            </a:xfrm>
            <a:custGeom>
              <a:avLst/>
              <a:gdLst>
                <a:gd name="T0" fmla="*/ 32 w 47"/>
                <a:gd name="T1" fmla="*/ 306 h 306"/>
                <a:gd name="T2" fmla="*/ 47 w 47"/>
                <a:gd name="T3" fmla="*/ 0 h 306"/>
                <a:gd name="T4" fmla="*/ 16 w 47"/>
                <a:gd name="T5" fmla="*/ 2 h 306"/>
                <a:gd name="T6" fmla="*/ 1 w 47"/>
                <a:gd name="T7" fmla="*/ 0 h 306"/>
                <a:gd name="T8" fmla="*/ 0 w 47"/>
                <a:gd name="T9" fmla="*/ 290 h 306"/>
                <a:gd name="T10" fmla="*/ 32 w 47"/>
                <a:gd name="T11" fmla="*/ 306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06"/>
                <a:gd name="T20" fmla="*/ 47 w 47"/>
                <a:gd name="T21" fmla="*/ 306 h 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06">
                  <a:moveTo>
                    <a:pt x="32" y="306"/>
                  </a:moveTo>
                  <a:lnTo>
                    <a:pt x="47" y="0"/>
                  </a:lnTo>
                  <a:lnTo>
                    <a:pt x="16" y="2"/>
                  </a:lnTo>
                  <a:lnTo>
                    <a:pt x="1" y="0"/>
                  </a:lnTo>
                  <a:lnTo>
                    <a:pt x="0" y="290"/>
                  </a:lnTo>
                  <a:lnTo>
                    <a:pt x="32" y="306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Freeform 19" descr="Дуб"/>
            <p:cNvSpPr>
              <a:spLocks/>
            </p:cNvSpPr>
            <p:nvPr/>
          </p:nvSpPr>
          <p:spPr bwMode="auto">
            <a:xfrm>
              <a:off x="3334" y="2448"/>
              <a:ext cx="47" cy="336"/>
            </a:xfrm>
            <a:custGeom>
              <a:avLst/>
              <a:gdLst>
                <a:gd name="T0" fmla="*/ 32 w 47"/>
                <a:gd name="T1" fmla="*/ 336 h 336"/>
                <a:gd name="T2" fmla="*/ 47 w 47"/>
                <a:gd name="T3" fmla="*/ 30 h 336"/>
                <a:gd name="T4" fmla="*/ 16 w 47"/>
                <a:gd name="T5" fmla="*/ 32 h 336"/>
                <a:gd name="T6" fmla="*/ 26 w 47"/>
                <a:gd name="T7" fmla="*/ 0 h 336"/>
                <a:gd name="T8" fmla="*/ 0 w 47"/>
                <a:gd name="T9" fmla="*/ 320 h 336"/>
                <a:gd name="T10" fmla="*/ 32 w 47"/>
                <a:gd name="T11" fmla="*/ 336 h 3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36"/>
                <a:gd name="T20" fmla="*/ 47 w 47"/>
                <a:gd name="T21" fmla="*/ 336 h 3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36">
                  <a:moveTo>
                    <a:pt x="32" y="336"/>
                  </a:moveTo>
                  <a:lnTo>
                    <a:pt x="47" y="30"/>
                  </a:lnTo>
                  <a:lnTo>
                    <a:pt x="16" y="32"/>
                  </a:lnTo>
                  <a:lnTo>
                    <a:pt x="26" y="0"/>
                  </a:lnTo>
                  <a:lnTo>
                    <a:pt x="0" y="320"/>
                  </a:lnTo>
                  <a:lnTo>
                    <a:pt x="32" y="336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Freeform 20" descr="Дуб"/>
            <p:cNvSpPr>
              <a:spLocks/>
            </p:cNvSpPr>
            <p:nvPr/>
          </p:nvSpPr>
          <p:spPr bwMode="auto">
            <a:xfrm>
              <a:off x="3360" y="2568"/>
              <a:ext cx="110" cy="272"/>
            </a:xfrm>
            <a:custGeom>
              <a:avLst/>
              <a:gdLst>
                <a:gd name="T0" fmla="*/ 0 w 110"/>
                <a:gd name="T1" fmla="*/ 0 h 272"/>
                <a:gd name="T2" fmla="*/ 110 w 110"/>
                <a:gd name="T3" fmla="*/ 182 h 272"/>
                <a:gd name="T4" fmla="*/ 110 w 110"/>
                <a:gd name="T5" fmla="*/ 272 h 272"/>
                <a:gd name="T6" fmla="*/ 0 w 110"/>
                <a:gd name="T7" fmla="*/ 80 h 272"/>
                <a:gd name="T8" fmla="*/ 0 w 110"/>
                <a:gd name="T9" fmla="*/ 0 h 2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0"/>
                <a:gd name="T16" fmla="*/ 0 h 272"/>
                <a:gd name="T17" fmla="*/ 110 w 110"/>
                <a:gd name="T18" fmla="*/ 272 h 2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0" h="272">
                  <a:moveTo>
                    <a:pt x="0" y="0"/>
                  </a:moveTo>
                  <a:lnTo>
                    <a:pt x="110" y="182"/>
                  </a:lnTo>
                  <a:lnTo>
                    <a:pt x="110" y="272"/>
                  </a:lnTo>
                  <a:lnTo>
                    <a:pt x="0" y="8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Freeform 21" descr="Дуб"/>
            <p:cNvSpPr>
              <a:spLocks/>
            </p:cNvSpPr>
            <p:nvPr/>
          </p:nvSpPr>
          <p:spPr bwMode="auto">
            <a:xfrm>
              <a:off x="3360" y="2704"/>
              <a:ext cx="110" cy="272"/>
            </a:xfrm>
            <a:custGeom>
              <a:avLst/>
              <a:gdLst>
                <a:gd name="T0" fmla="*/ 0 w 110"/>
                <a:gd name="T1" fmla="*/ 0 h 272"/>
                <a:gd name="T2" fmla="*/ 110 w 110"/>
                <a:gd name="T3" fmla="*/ 182 h 272"/>
                <a:gd name="T4" fmla="*/ 110 w 110"/>
                <a:gd name="T5" fmla="*/ 272 h 272"/>
                <a:gd name="T6" fmla="*/ 0 w 110"/>
                <a:gd name="T7" fmla="*/ 80 h 272"/>
                <a:gd name="T8" fmla="*/ 0 w 110"/>
                <a:gd name="T9" fmla="*/ 0 h 2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0"/>
                <a:gd name="T16" fmla="*/ 0 h 272"/>
                <a:gd name="T17" fmla="*/ 110 w 110"/>
                <a:gd name="T18" fmla="*/ 272 h 2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0" h="272">
                  <a:moveTo>
                    <a:pt x="0" y="0"/>
                  </a:moveTo>
                  <a:lnTo>
                    <a:pt x="110" y="182"/>
                  </a:lnTo>
                  <a:lnTo>
                    <a:pt x="110" y="272"/>
                  </a:lnTo>
                  <a:lnTo>
                    <a:pt x="0" y="8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Freeform 22" descr="Дуб"/>
            <p:cNvSpPr>
              <a:spLocks/>
            </p:cNvSpPr>
            <p:nvPr/>
          </p:nvSpPr>
          <p:spPr bwMode="auto">
            <a:xfrm>
              <a:off x="3379" y="2523"/>
              <a:ext cx="1678" cy="109"/>
            </a:xfrm>
            <a:custGeom>
              <a:avLst/>
              <a:gdLst>
                <a:gd name="T0" fmla="*/ 764 w 2042"/>
                <a:gd name="T1" fmla="*/ 45 h 109"/>
                <a:gd name="T2" fmla="*/ 0 w 2042"/>
                <a:gd name="T3" fmla="*/ 0 h 109"/>
                <a:gd name="T4" fmla="*/ 2 w 2042"/>
                <a:gd name="T5" fmla="*/ 53 h 109"/>
                <a:gd name="T6" fmla="*/ 765 w 2042"/>
                <a:gd name="T7" fmla="*/ 109 h 109"/>
                <a:gd name="T8" fmla="*/ 764 w 2042"/>
                <a:gd name="T9" fmla="*/ 45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42"/>
                <a:gd name="T16" fmla="*/ 0 h 109"/>
                <a:gd name="T17" fmla="*/ 2042 w 2042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42" h="109">
                  <a:moveTo>
                    <a:pt x="2041" y="45"/>
                  </a:moveTo>
                  <a:lnTo>
                    <a:pt x="0" y="0"/>
                  </a:lnTo>
                  <a:lnTo>
                    <a:pt x="2" y="53"/>
                  </a:lnTo>
                  <a:lnTo>
                    <a:pt x="2042" y="109"/>
                  </a:lnTo>
                  <a:lnTo>
                    <a:pt x="2041" y="45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Freeform 23" descr="Дуб"/>
            <p:cNvSpPr>
              <a:spLocks/>
            </p:cNvSpPr>
            <p:nvPr/>
          </p:nvSpPr>
          <p:spPr bwMode="auto">
            <a:xfrm>
              <a:off x="3368" y="2440"/>
              <a:ext cx="1689" cy="101"/>
            </a:xfrm>
            <a:custGeom>
              <a:avLst/>
              <a:gdLst>
                <a:gd name="T0" fmla="*/ 1688 w 1689"/>
                <a:gd name="T1" fmla="*/ 37 h 101"/>
                <a:gd name="T2" fmla="*/ 0 w 1689"/>
                <a:gd name="T3" fmla="*/ 0 h 101"/>
                <a:gd name="T4" fmla="*/ 13 w 1689"/>
                <a:gd name="T5" fmla="*/ 45 h 101"/>
                <a:gd name="T6" fmla="*/ 1689 w 1689"/>
                <a:gd name="T7" fmla="*/ 101 h 101"/>
                <a:gd name="T8" fmla="*/ 1688 w 1689"/>
                <a:gd name="T9" fmla="*/ 37 h 1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89"/>
                <a:gd name="T16" fmla="*/ 0 h 101"/>
                <a:gd name="T17" fmla="*/ 1689 w 1689"/>
                <a:gd name="T18" fmla="*/ 101 h 1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89" h="101">
                  <a:moveTo>
                    <a:pt x="1688" y="37"/>
                  </a:moveTo>
                  <a:lnTo>
                    <a:pt x="0" y="0"/>
                  </a:lnTo>
                  <a:lnTo>
                    <a:pt x="13" y="45"/>
                  </a:lnTo>
                  <a:lnTo>
                    <a:pt x="1689" y="101"/>
                  </a:lnTo>
                  <a:lnTo>
                    <a:pt x="1688" y="37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24" descr="Дуб"/>
            <p:cNvSpPr>
              <a:spLocks/>
            </p:cNvSpPr>
            <p:nvPr/>
          </p:nvSpPr>
          <p:spPr bwMode="auto">
            <a:xfrm>
              <a:off x="3833" y="2432"/>
              <a:ext cx="47" cy="306"/>
            </a:xfrm>
            <a:custGeom>
              <a:avLst/>
              <a:gdLst>
                <a:gd name="T0" fmla="*/ 32 w 47"/>
                <a:gd name="T1" fmla="*/ 306 h 306"/>
                <a:gd name="T2" fmla="*/ 47 w 47"/>
                <a:gd name="T3" fmla="*/ 0 h 306"/>
                <a:gd name="T4" fmla="*/ 16 w 47"/>
                <a:gd name="T5" fmla="*/ 2 h 306"/>
                <a:gd name="T6" fmla="*/ 1 w 47"/>
                <a:gd name="T7" fmla="*/ 0 h 306"/>
                <a:gd name="T8" fmla="*/ 0 w 47"/>
                <a:gd name="T9" fmla="*/ 290 h 306"/>
                <a:gd name="T10" fmla="*/ 32 w 47"/>
                <a:gd name="T11" fmla="*/ 306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06"/>
                <a:gd name="T20" fmla="*/ 47 w 47"/>
                <a:gd name="T21" fmla="*/ 306 h 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06">
                  <a:moveTo>
                    <a:pt x="32" y="306"/>
                  </a:moveTo>
                  <a:lnTo>
                    <a:pt x="47" y="0"/>
                  </a:lnTo>
                  <a:lnTo>
                    <a:pt x="16" y="2"/>
                  </a:lnTo>
                  <a:lnTo>
                    <a:pt x="1" y="0"/>
                  </a:lnTo>
                  <a:lnTo>
                    <a:pt x="0" y="290"/>
                  </a:lnTo>
                  <a:lnTo>
                    <a:pt x="32" y="306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Freeform 25" descr="Дуб"/>
            <p:cNvSpPr>
              <a:spLocks/>
            </p:cNvSpPr>
            <p:nvPr/>
          </p:nvSpPr>
          <p:spPr bwMode="auto">
            <a:xfrm>
              <a:off x="5057" y="2478"/>
              <a:ext cx="47" cy="306"/>
            </a:xfrm>
            <a:custGeom>
              <a:avLst/>
              <a:gdLst>
                <a:gd name="T0" fmla="*/ 32 w 47"/>
                <a:gd name="T1" fmla="*/ 306 h 306"/>
                <a:gd name="T2" fmla="*/ 47 w 47"/>
                <a:gd name="T3" fmla="*/ 0 h 306"/>
                <a:gd name="T4" fmla="*/ 16 w 47"/>
                <a:gd name="T5" fmla="*/ 2 h 306"/>
                <a:gd name="T6" fmla="*/ 1 w 47"/>
                <a:gd name="T7" fmla="*/ 0 h 306"/>
                <a:gd name="T8" fmla="*/ 0 w 47"/>
                <a:gd name="T9" fmla="*/ 290 h 306"/>
                <a:gd name="T10" fmla="*/ 32 w 47"/>
                <a:gd name="T11" fmla="*/ 306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06"/>
                <a:gd name="T20" fmla="*/ 47 w 47"/>
                <a:gd name="T21" fmla="*/ 306 h 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06">
                  <a:moveTo>
                    <a:pt x="32" y="306"/>
                  </a:moveTo>
                  <a:lnTo>
                    <a:pt x="47" y="0"/>
                  </a:lnTo>
                  <a:lnTo>
                    <a:pt x="16" y="2"/>
                  </a:lnTo>
                  <a:lnTo>
                    <a:pt x="1" y="0"/>
                  </a:lnTo>
                  <a:lnTo>
                    <a:pt x="0" y="290"/>
                  </a:lnTo>
                  <a:lnTo>
                    <a:pt x="32" y="306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Freeform 26" descr="Дуб"/>
            <p:cNvSpPr>
              <a:spLocks/>
            </p:cNvSpPr>
            <p:nvPr/>
          </p:nvSpPr>
          <p:spPr bwMode="auto">
            <a:xfrm>
              <a:off x="4377" y="2432"/>
              <a:ext cx="47" cy="306"/>
            </a:xfrm>
            <a:custGeom>
              <a:avLst/>
              <a:gdLst>
                <a:gd name="T0" fmla="*/ 32 w 47"/>
                <a:gd name="T1" fmla="*/ 306 h 306"/>
                <a:gd name="T2" fmla="*/ 47 w 47"/>
                <a:gd name="T3" fmla="*/ 0 h 306"/>
                <a:gd name="T4" fmla="*/ 16 w 47"/>
                <a:gd name="T5" fmla="*/ 2 h 306"/>
                <a:gd name="T6" fmla="*/ 1 w 47"/>
                <a:gd name="T7" fmla="*/ 0 h 306"/>
                <a:gd name="T8" fmla="*/ 0 w 47"/>
                <a:gd name="T9" fmla="*/ 290 h 306"/>
                <a:gd name="T10" fmla="*/ 32 w 47"/>
                <a:gd name="T11" fmla="*/ 306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06"/>
                <a:gd name="T20" fmla="*/ 47 w 47"/>
                <a:gd name="T21" fmla="*/ 306 h 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06">
                  <a:moveTo>
                    <a:pt x="32" y="306"/>
                  </a:moveTo>
                  <a:lnTo>
                    <a:pt x="47" y="0"/>
                  </a:lnTo>
                  <a:lnTo>
                    <a:pt x="16" y="2"/>
                  </a:lnTo>
                  <a:lnTo>
                    <a:pt x="1" y="0"/>
                  </a:lnTo>
                  <a:lnTo>
                    <a:pt x="0" y="290"/>
                  </a:lnTo>
                  <a:lnTo>
                    <a:pt x="32" y="306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Freeform 27" descr="Дуб"/>
            <p:cNvSpPr>
              <a:spLocks/>
            </p:cNvSpPr>
            <p:nvPr/>
          </p:nvSpPr>
          <p:spPr bwMode="auto">
            <a:xfrm>
              <a:off x="3470" y="2614"/>
              <a:ext cx="2042" cy="109"/>
            </a:xfrm>
            <a:custGeom>
              <a:avLst/>
              <a:gdLst>
                <a:gd name="T0" fmla="*/ 2041 w 2042"/>
                <a:gd name="T1" fmla="*/ 45 h 109"/>
                <a:gd name="T2" fmla="*/ 0 w 2042"/>
                <a:gd name="T3" fmla="*/ 0 h 109"/>
                <a:gd name="T4" fmla="*/ 2 w 2042"/>
                <a:gd name="T5" fmla="*/ 53 h 109"/>
                <a:gd name="T6" fmla="*/ 2042 w 2042"/>
                <a:gd name="T7" fmla="*/ 109 h 109"/>
                <a:gd name="T8" fmla="*/ 2041 w 2042"/>
                <a:gd name="T9" fmla="*/ 45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42"/>
                <a:gd name="T16" fmla="*/ 0 h 109"/>
                <a:gd name="T17" fmla="*/ 2042 w 2042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42" h="109">
                  <a:moveTo>
                    <a:pt x="2041" y="45"/>
                  </a:moveTo>
                  <a:lnTo>
                    <a:pt x="0" y="0"/>
                  </a:lnTo>
                  <a:lnTo>
                    <a:pt x="2" y="53"/>
                  </a:lnTo>
                  <a:lnTo>
                    <a:pt x="2042" y="109"/>
                  </a:lnTo>
                  <a:lnTo>
                    <a:pt x="2041" y="45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Freeform 28" descr="Дуб"/>
            <p:cNvSpPr>
              <a:spLocks/>
            </p:cNvSpPr>
            <p:nvPr/>
          </p:nvSpPr>
          <p:spPr bwMode="auto">
            <a:xfrm>
              <a:off x="3470" y="2704"/>
              <a:ext cx="2042" cy="109"/>
            </a:xfrm>
            <a:custGeom>
              <a:avLst/>
              <a:gdLst>
                <a:gd name="T0" fmla="*/ 2041 w 2042"/>
                <a:gd name="T1" fmla="*/ 45 h 109"/>
                <a:gd name="T2" fmla="*/ 0 w 2042"/>
                <a:gd name="T3" fmla="*/ 0 h 109"/>
                <a:gd name="T4" fmla="*/ 2 w 2042"/>
                <a:gd name="T5" fmla="*/ 53 h 109"/>
                <a:gd name="T6" fmla="*/ 2042 w 2042"/>
                <a:gd name="T7" fmla="*/ 109 h 109"/>
                <a:gd name="T8" fmla="*/ 2041 w 2042"/>
                <a:gd name="T9" fmla="*/ 45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42"/>
                <a:gd name="T16" fmla="*/ 0 h 109"/>
                <a:gd name="T17" fmla="*/ 2042 w 2042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42" h="109">
                  <a:moveTo>
                    <a:pt x="2041" y="45"/>
                  </a:moveTo>
                  <a:lnTo>
                    <a:pt x="0" y="0"/>
                  </a:lnTo>
                  <a:lnTo>
                    <a:pt x="2" y="53"/>
                  </a:lnTo>
                  <a:lnTo>
                    <a:pt x="2042" y="109"/>
                  </a:lnTo>
                  <a:lnTo>
                    <a:pt x="2041" y="45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Freeform 29" descr="Дуб"/>
            <p:cNvSpPr>
              <a:spLocks/>
            </p:cNvSpPr>
            <p:nvPr/>
          </p:nvSpPr>
          <p:spPr bwMode="auto">
            <a:xfrm flipH="1" flipV="1">
              <a:off x="3470" y="2795"/>
              <a:ext cx="2042" cy="109"/>
            </a:xfrm>
            <a:custGeom>
              <a:avLst/>
              <a:gdLst>
                <a:gd name="T0" fmla="*/ 2041 w 2042"/>
                <a:gd name="T1" fmla="*/ 45 h 109"/>
                <a:gd name="T2" fmla="*/ 0 w 2042"/>
                <a:gd name="T3" fmla="*/ 0 h 109"/>
                <a:gd name="T4" fmla="*/ 2 w 2042"/>
                <a:gd name="T5" fmla="*/ 53 h 109"/>
                <a:gd name="T6" fmla="*/ 2042 w 2042"/>
                <a:gd name="T7" fmla="*/ 109 h 109"/>
                <a:gd name="T8" fmla="*/ 2041 w 2042"/>
                <a:gd name="T9" fmla="*/ 45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42"/>
                <a:gd name="T16" fmla="*/ 0 h 109"/>
                <a:gd name="T17" fmla="*/ 2042 w 2042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42" h="109">
                  <a:moveTo>
                    <a:pt x="2041" y="45"/>
                  </a:moveTo>
                  <a:lnTo>
                    <a:pt x="0" y="0"/>
                  </a:lnTo>
                  <a:lnTo>
                    <a:pt x="2" y="53"/>
                  </a:lnTo>
                  <a:lnTo>
                    <a:pt x="2042" y="109"/>
                  </a:lnTo>
                  <a:lnTo>
                    <a:pt x="2041" y="45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Freeform 30" descr="Дуб"/>
            <p:cNvSpPr>
              <a:spLocks/>
            </p:cNvSpPr>
            <p:nvPr/>
          </p:nvSpPr>
          <p:spPr bwMode="auto">
            <a:xfrm>
              <a:off x="3360" y="2432"/>
              <a:ext cx="110" cy="272"/>
            </a:xfrm>
            <a:custGeom>
              <a:avLst/>
              <a:gdLst>
                <a:gd name="T0" fmla="*/ 0 w 110"/>
                <a:gd name="T1" fmla="*/ 0 h 272"/>
                <a:gd name="T2" fmla="*/ 110 w 110"/>
                <a:gd name="T3" fmla="*/ 182 h 272"/>
                <a:gd name="T4" fmla="*/ 110 w 110"/>
                <a:gd name="T5" fmla="*/ 272 h 272"/>
                <a:gd name="T6" fmla="*/ 0 w 110"/>
                <a:gd name="T7" fmla="*/ 80 h 272"/>
                <a:gd name="T8" fmla="*/ 0 w 110"/>
                <a:gd name="T9" fmla="*/ 0 h 2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0"/>
                <a:gd name="T16" fmla="*/ 0 h 272"/>
                <a:gd name="T17" fmla="*/ 110 w 110"/>
                <a:gd name="T18" fmla="*/ 272 h 2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0" h="272">
                  <a:moveTo>
                    <a:pt x="0" y="0"/>
                  </a:moveTo>
                  <a:lnTo>
                    <a:pt x="110" y="182"/>
                  </a:lnTo>
                  <a:lnTo>
                    <a:pt x="110" y="272"/>
                  </a:lnTo>
                  <a:lnTo>
                    <a:pt x="0" y="8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Freeform 31" descr="Каштан"/>
            <p:cNvSpPr>
              <a:spLocks/>
            </p:cNvSpPr>
            <p:nvPr/>
          </p:nvSpPr>
          <p:spPr bwMode="auto">
            <a:xfrm>
              <a:off x="4967" y="3448"/>
              <a:ext cx="181" cy="617"/>
            </a:xfrm>
            <a:custGeom>
              <a:avLst/>
              <a:gdLst>
                <a:gd name="T0" fmla="*/ 181 w 181"/>
                <a:gd name="T1" fmla="*/ 27 h 617"/>
                <a:gd name="T2" fmla="*/ 181 w 181"/>
                <a:gd name="T3" fmla="*/ 345 h 617"/>
                <a:gd name="T4" fmla="*/ 136 w 181"/>
                <a:gd name="T5" fmla="*/ 617 h 617"/>
                <a:gd name="T6" fmla="*/ 45 w 181"/>
                <a:gd name="T7" fmla="*/ 481 h 617"/>
                <a:gd name="T8" fmla="*/ 90 w 181"/>
                <a:gd name="T9" fmla="*/ 254 h 617"/>
                <a:gd name="T10" fmla="*/ 0 w 181"/>
                <a:gd name="T11" fmla="*/ 27 h 617"/>
                <a:gd name="T12" fmla="*/ 25 w 181"/>
                <a:gd name="T13" fmla="*/ 0 h 617"/>
                <a:gd name="T14" fmla="*/ 181 w 181"/>
                <a:gd name="T15" fmla="*/ 27 h 6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1"/>
                <a:gd name="T25" fmla="*/ 0 h 617"/>
                <a:gd name="T26" fmla="*/ 181 w 181"/>
                <a:gd name="T27" fmla="*/ 617 h 6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1" h="617">
                  <a:moveTo>
                    <a:pt x="181" y="27"/>
                  </a:moveTo>
                  <a:lnTo>
                    <a:pt x="181" y="345"/>
                  </a:lnTo>
                  <a:lnTo>
                    <a:pt x="136" y="617"/>
                  </a:lnTo>
                  <a:lnTo>
                    <a:pt x="45" y="481"/>
                  </a:lnTo>
                  <a:lnTo>
                    <a:pt x="90" y="254"/>
                  </a:lnTo>
                  <a:lnTo>
                    <a:pt x="0" y="27"/>
                  </a:lnTo>
                  <a:lnTo>
                    <a:pt x="25" y="0"/>
                  </a:lnTo>
                  <a:lnTo>
                    <a:pt x="181" y="27"/>
                  </a:lnTo>
                  <a:close/>
                </a:path>
              </a:pathLst>
            </a:cu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" name="Freeform 32"/>
            <p:cNvSpPr>
              <a:spLocks/>
            </p:cNvSpPr>
            <p:nvPr/>
          </p:nvSpPr>
          <p:spPr bwMode="auto">
            <a:xfrm>
              <a:off x="5148" y="3473"/>
              <a:ext cx="226" cy="319"/>
            </a:xfrm>
            <a:custGeom>
              <a:avLst/>
              <a:gdLst/>
              <a:ahLst/>
              <a:cxnLst>
                <a:cxn ang="0">
                  <a:pos x="0" y="137"/>
                </a:cxn>
                <a:cxn ang="0">
                  <a:pos x="181" y="318"/>
                </a:cxn>
                <a:cxn ang="0">
                  <a:pos x="227" y="227"/>
                </a:cxn>
                <a:cxn ang="0">
                  <a:pos x="136" y="137"/>
                </a:cxn>
                <a:cxn ang="0">
                  <a:pos x="136" y="91"/>
                </a:cxn>
                <a:cxn ang="0">
                  <a:pos x="136" y="46"/>
                </a:cxn>
                <a:cxn ang="0">
                  <a:pos x="181" y="0"/>
                </a:cxn>
                <a:cxn ang="0">
                  <a:pos x="0" y="0"/>
                </a:cxn>
                <a:cxn ang="0">
                  <a:pos x="0" y="91"/>
                </a:cxn>
                <a:cxn ang="0">
                  <a:pos x="0" y="137"/>
                </a:cxn>
              </a:cxnLst>
              <a:rect l="0" t="0" r="r" b="b"/>
              <a:pathLst>
                <a:path w="227" h="318">
                  <a:moveTo>
                    <a:pt x="0" y="137"/>
                  </a:moveTo>
                  <a:lnTo>
                    <a:pt x="181" y="318"/>
                  </a:lnTo>
                  <a:lnTo>
                    <a:pt x="227" y="227"/>
                  </a:lnTo>
                  <a:lnTo>
                    <a:pt x="136" y="137"/>
                  </a:lnTo>
                  <a:lnTo>
                    <a:pt x="136" y="91"/>
                  </a:lnTo>
                  <a:lnTo>
                    <a:pt x="136" y="46"/>
                  </a:lnTo>
                  <a:lnTo>
                    <a:pt x="181" y="0"/>
                  </a:lnTo>
                  <a:lnTo>
                    <a:pt x="0" y="0"/>
                  </a:lnTo>
                  <a:lnTo>
                    <a:pt x="0" y="91"/>
                  </a:lnTo>
                  <a:lnTo>
                    <a:pt x="0" y="13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tx2"/>
                </a:gs>
                <a:gs pos="100000">
                  <a:schemeClr val="bg2"/>
                </a:gs>
              </a:gsLst>
              <a:lin ang="18900000" scaled="1"/>
            </a:gradFill>
            <a:ln w="952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2" name="Oval 33"/>
            <p:cNvSpPr>
              <a:spLocks noChangeArrowheads="1"/>
            </p:cNvSpPr>
            <p:nvPr/>
          </p:nvSpPr>
          <p:spPr bwMode="auto">
            <a:xfrm rot="-4776019">
              <a:off x="5306" y="3725"/>
              <a:ext cx="91" cy="45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" name="Oval 34"/>
            <p:cNvSpPr>
              <a:spLocks noChangeArrowheads="1"/>
            </p:cNvSpPr>
            <p:nvPr/>
          </p:nvSpPr>
          <p:spPr bwMode="auto">
            <a:xfrm>
              <a:off x="2336" y="2659"/>
              <a:ext cx="181" cy="45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" name="Freeform 35"/>
            <p:cNvSpPr>
              <a:spLocks/>
            </p:cNvSpPr>
            <p:nvPr/>
          </p:nvSpPr>
          <p:spPr bwMode="auto">
            <a:xfrm>
              <a:off x="2640" y="2704"/>
              <a:ext cx="376" cy="318"/>
            </a:xfrm>
            <a:custGeom>
              <a:avLst/>
              <a:gdLst>
                <a:gd name="T0" fmla="*/ 0 w 376"/>
                <a:gd name="T1" fmla="*/ 284 h 318"/>
                <a:gd name="T2" fmla="*/ 160 w 376"/>
                <a:gd name="T3" fmla="*/ 316 h 318"/>
                <a:gd name="T4" fmla="*/ 331 w 376"/>
                <a:gd name="T5" fmla="*/ 318 h 318"/>
                <a:gd name="T6" fmla="*/ 352 w 376"/>
                <a:gd name="T7" fmla="*/ 188 h 318"/>
                <a:gd name="T8" fmla="*/ 376 w 376"/>
                <a:gd name="T9" fmla="*/ 46 h 318"/>
                <a:gd name="T10" fmla="*/ 264 w 376"/>
                <a:gd name="T11" fmla="*/ 20 h 318"/>
                <a:gd name="T12" fmla="*/ 104 w 376"/>
                <a:gd name="T13" fmla="*/ 0 h 318"/>
                <a:gd name="T14" fmla="*/ 64 w 376"/>
                <a:gd name="T15" fmla="*/ 36 h 318"/>
                <a:gd name="T16" fmla="*/ 16 w 376"/>
                <a:gd name="T17" fmla="*/ 196 h 318"/>
                <a:gd name="T18" fmla="*/ 0 w 376"/>
                <a:gd name="T19" fmla="*/ 284 h 3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76"/>
                <a:gd name="T31" fmla="*/ 0 h 318"/>
                <a:gd name="T32" fmla="*/ 376 w 376"/>
                <a:gd name="T33" fmla="*/ 318 h 3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76" h="318">
                  <a:moveTo>
                    <a:pt x="0" y="284"/>
                  </a:moveTo>
                  <a:cubicBezTo>
                    <a:pt x="24" y="284"/>
                    <a:pt x="108" y="309"/>
                    <a:pt x="160" y="316"/>
                  </a:cubicBezTo>
                  <a:lnTo>
                    <a:pt x="331" y="318"/>
                  </a:lnTo>
                  <a:lnTo>
                    <a:pt x="352" y="188"/>
                  </a:lnTo>
                  <a:lnTo>
                    <a:pt x="376" y="46"/>
                  </a:lnTo>
                  <a:lnTo>
                    <a:pt x="264" y="20"/>
                  </a:lnTo>
                  <a:lnTo>
                    <a:pt x="104" y="0"/>
                  </a:lnTo>
                  <a:lnTo>
                    <a:pt x="64" y="36"/>
                  </a:lnTo>
                  <a:lnTo>
                    <a:pt x="16" y="196"/>
                  </a:lnTo>
                  <a:lnTo>
                    <a:pt x="0" y="28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66FFFF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" name="Freeform 36"/>
            <p:cNvSpPr>
              <a:spLocks/>
            </p:cNvSpPr>
            <p:nvPr/>
          </p:nvSpPr>
          <p:spPr bwMode="auto">
            <a:xfrm>
              <a:off x="3304" y="2795"/>
              <a:ext cx="176" cy="237"/>
            </a:xfrm>
            <a:custGeom>
              <a:avLst/>
              <a:gdLst>
                <a:gd name="T0" fmla="*/ 176 w 176"/>
                <a:gd name="T1" fmla="*/ 157 h 237"/>
                <a:gd name="T2" fmla="*/ 128 w 176"/>
                <a:gd name="T3" fmla="*/ 237 h 237"/>
                <a:gd name="T4" fmla="*/ 0 w 176"/>
                <a:gd name="T5" fmla="*/ 29 h 237"/>
                <a:gd name="T6" fmla="*/ 30 w 176"/>
                <a:gd name="T7" fmla="*/ 0 h 237"/>
                <a:gd name="T8" fmla="*/ 166 w 176"/>
                <a:gd name="T9" fmla="*/ 136 h 2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6"/>
                <a:gd name="T16" fmla="*/ 0 h 237"/>
                <a:gd name="T17" fmla="*/ 176 w 176"/>
                <a:gd name="T18" fmla="*/ 237 h 2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6" h="237">
                  <a:moveTo>
                    <a:pt x="176" y="157"/>
                  </a:moveTo>
                  <a:lnTo>
                    <a:pt x="128" y="237"/>
                  </a:lnTo>
                  <a:lnTo>
                    <a:pt x="0" y="29"/>
                  </a:lnTo>
                  <a:lnTo>
                    <a:pt x="30" y="0"/>
                  </a:lnTo>
                  <a:lnTo>
                    <a:pt x="166" y="136"/>
                  </a:lnTo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" name="Freeform 37"/>
            <p:cNvSpPr>
              <a:spLocks/>
            </p:cNvSpPr>
            <p:nvPr/>
          </p:nvSpPr>
          <p:spPr bwMode="auto">
            <a:xfrm>
              <a:off x="3158" y="2983"/>
              <a:ext cx="2322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04" y="48"/>
                </a:cxn>
                <a:cxn ang="0">
                  <a:pos x="2320" y="117"/>
                </a:cxn>
                <a:cxn ang="0">
                  <a:pos x="0" y="80"/>
                </a:cxn>
              </a:cxnLst>
              <a:rect l="0" t="0" r="r" b="b"/>
              <a:pathLst>
                <a:path w="2320" h="117">
                  <a:moveTo>
                    <a:pt x="0" y="0"/>
                  </a:moveTo>
                  <a:lnTo>
                    <a:pt x="2304" y="48"/>
                  </a:lnTo>
                  <a:lnTo>
                    <a:pt x="2320" y="117"/>
                  </a:lnTo>
                  <a:lnTo>
                    <a:pt x="0" y="80"/>
                  </a:lnTo>
                </a:path>
              </a:pathLst>
            </a:custGeom>
            <a:gradFill rotWithShape="1">
              <a:gsLst>
                <a:gs pos="0">
                  <a:schemeClr val="tx1"/>
                </a:gs>
                <a:gs pos="50000">
                  <a:schemeClr val="bg2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7" name="Freeform 38"/>
            <p:cNvSpPr>
              <a:spLocks/>
            </p:cNvSpPr>
            <p:nvPr/>
          </p:nvSpPr>
          <p:spPr bwMode="auto">
            <a:xfrm rot="1229960">
              <a:off x="2971" y="3067"/>
              <a:ext cx="49" cy="149"/>
            </a:xfrm>
            <a:custGeom>
              <a:avLst/>
              <a:gdLst>
                <a:gd name="T0" fmla="*/ 0 w 49"/>
                <a:gd name="T1" fmla="*/ 0 h 149"/>
                <a:gd name="T2" fmla="*/ 0 w 49"/>
                <a:gd name="T3" fmla="*/ 91 h 149"/>
                <a:gd name="T4" fmla="*/ 49 w 49"/>
                <a:gd name="T5" fmla="*/ 149 h 149"/>
                <a:gd name="T6" fmla="*/ 0 w 49"/>
                <a:gd name="T7" fmla="*/ 0 h 1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"/>
                <a:gd name="T13" fmla="*/ 0 h 149"/>
                <a:gd name="T14" fmla="*/ 49 w 49"/>
                <a:gd name="T15" fmla="*/ 149 h 1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" h="149">
                  <a:moveTo>
                    <a:pt x="0" y="0"/>
                  </a:moveTo>
                  <a:lnTo>
                    <a:pt x="0" y="91"/>
                  </a:lnTo>
                  <a:lnTo>
                    <a:pt x="49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" name="Oval 39"/>
            <p:cNvSpPr>
              <a:spLocks noChangeArrowheads="1"/>
            </p:cNvSpPr>
            <p:nvPr/>
          </p:nvSpPr>
          <p:spPr bwMode="auto">
            <a:xfrm>
              <a:off x="1747" y="2976"/>
              <a:ext cx="90" cy="13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51" name="Group 40"/>
            <p:cNvGrpSpPr>
              <a:grpSpLocks/>
            </p:cNvGrpSpPr>
            <p:nvPr/>
          </p:nvGrpSpPr>
          <p:grpSpPr bwMode="auto">
            <a:xfrm rot="423203">
              <a:off x="5423" y="3251"/>
              <a:ext cx="89" cy="200"/>
              <a:chOff x="4551" y="2197"/>
              <a:chExt cx="38" cy="90"/>
            </a:xfrm>
          </p:grpSpPr>
          <p:sp>
            <p:nvSpPr>
              <p:cNvPr id="63" name="Rectangle 41"/>
              <p:cNvSpPr>
                <a:spLocks noChangeArrowheads="1"/>
              </p:cNvSpPr>
              <p:nvPr/>
            </p:nvSpPr>
            <p:spPr bwMode="auto">
              <a:xfrm>
                <a:off x="4551" y="2197"/>
                <a:ext cx="32" cy="27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4" name="Rectangle 42"/>
              <p:cNvSpPr>
                <a:spLocks noChangeArrowheads="1"/>
              </p:cNvSpPr>
              <p:nvPr/>
            </p:nvSpPr>
            <p:spPr bwMode="auto">
              <a:xfrm>
                <a:off x="4554" y="2230"/>
                <a:ext cx="32" cy="27"/>
              </a:xfrm>
              <a:prstGeom prst="rect">
                <a:avLst/>
              </a:prstGeom>
              <a:solidFill>
                <a:srgbClr val="F7FC2C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5" name="Rectangle 43"/>
              <p:cNvSpPr>
                <a:spLocks noChangeArrowheads="1"/>
              </p:cNvSpPr>
              <p:nvPr/>
            </p:nvSpPr>
            <p:spPr bwMode="auto">
              <a:xfrm>
                <a:off x="4557" y="2260"/>
                <a:ext cx="32" cy="27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52" name="Group 44"/>
            <p:cNvGrpSpPr>
              <a:grpSpLocks/>
            </p:cNvGrpSpPr>
            <p:nvPr/>
          </p:nvGrpSpPr>
          <p:grpSpPr bwMode="auto">
            <a:xfrm rot="712727">
              <a:off x="2517" y="2840"/>
              <a:ext cx="227" cy="279"/>
              <a:chOff x="1270" y="1027"/>
              <a:chExt cx="164" cy="188"/>
            </a:xfrm>
          </p:grpSpPr>
          <p:sp>
            <p:nvSpPr>
              <p:cNvPr id="61" name="Freeform 45"/>
              <p:cNvSpPr>
                <a:spLocks/>
              </p:cNvSpPr>
              <p:nvPr/>
            </p:nvSpPr>
            <p:spPr bwMode="auto">
              <a:xfrm rot="423203">
                <a:off x="1270" y="1078"/>
                <a:ext cx="118" cy="137"/>
              </a:xfrm>
              <a:custGeom>
                <a:avLst/>
                <a:gdLst>
                  <a:gd name="T0" fmla="*/ 236 w 96"/>
                  <a:gd name="T1" fmla="*/ 0 h 111"/>
                  <a:gd name="T2" fmla="*/ 0 w 96"/>
                  <a:gd name="T3" fmla="*/ 318 h 111"/>
                  <a:gd name="T4" fmla="*/ 84 w 96"/>
                  <a:gd name="T5" fmla="*/ 300 h 111"/>
                  <a:gd name="T6" fmla="*/ 269 w 96"/>
                  <a:gd name="T7" fmla="*/ 9 h 111"/>
                  <a:gd name="T8" fmla="*/ 236 w 96"/>
                  <a:gd name="T9" fmla="*/ 0 h 1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6"/>
                  <a:gd name="T16" fmla="*/ 0 h 111"/>
                  <a:gd name="T17" fmla="*/ 96 w 96"/>
                  <a:gd name="T18" fmla="*/ 111 h 1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6" h="111">
                    <a:moveTo>
                      <a:pt x="84" y="0"/>
                    </a:moveTo>
                    <a:lnTo>
                      <a:pt x="0" y="111"/>
                    </a:lnTo>
                    <a:lnTo>
                      <a:pt x="30" y="105"/>
                    </a:lnTo>
                    <a:lnTo>
                      <a:pt x="96" y="3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chemeClr val="bg2"/>
              </a:solidFill>
              <a:ln w="6350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" name="Oval 46"/>
              <p:cNvSpPr>
                <a:spLocks noChangeArrowheads="1"/>
              </p:cNvSpPr>
              <p:nvPr/>
            </p:nvSpPr>
            <p:spPr bwMode="auto">
              <a:xfrm rot="59094">
                <a:off x="1383" y="1027"/>
                <a:ext cx="51" cy="86"/>
              </a:xfrm>
              <a:prstGeom prst="ellipse">
                <a:avLst/>
              </a:prstGeom>
              <a:solidFill>
                <a:schemeClr val="accent1"/>
              </a:solidFill>
              <a:ln w="63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53" name="Group 47"/>
            <p:cNvGrpSpPr>
              <a:grpSpLocks/>
            </p:cNvGrpSpPr>
            <p:nvPr/>
          </p:nvGrpSpPr>
          <p:grpSpPr bwMode="auto">
            <a:xfrm rot="423203">
              <a:off x="3110" y="3543"/>
              <a:ext cx="89" cy="200"/>
              <a:chOff x="4551" y="2197"/>
              <a:chExt cx="38" cy="90"/>
            </a:xfrm>
          </p:grpSpPr>
          <p:sp>
            <p:nvSpPr>
              <p:cNvPr id="58" name="Rectangle 48"/>
              <p:cNvSpPr>
                <a:spLocks noChangeArrowheads="1"/>
              </p:cNvSpPr>
              <p:nvPr/>
            </p:nvSpPr>
            <p:spPr bwMode="auto">
              <a:xfrm>
                <a:off x="4551" y="2197"/>
                <a:ext cx="32" cy="27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9" name="Rectangle 49"/>
              <p:cNvSpPr>
                <a:spLocks noChangeArrowheads="1"/>
              </p:cNvSpPr>
              <p:nvPr/>
            </p:nvSpPr>
            <p:spPr bwMode="auto">
              <a:xfrm>
                <a:off x="4554" y="2230"/>
                <a:ext cx="32" cy="27"/>
              </a:xfrm>
              <a:prstGeom prst="rect">
                <a:avLst/>
              </a:prstGeom>
              <a:solidFill>
                <a:srgbClr val="F7FC2C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0" name="Rectangle 50"/>
              <p:cNvSpPr>
                <a:spLocks noChangeArrowheads="1"/>
              </p:cNvSpPr>
              <p:nvPr/>
            </p:nvSpPr>
            <p:spPr bwMode="auto">
              <a:xfrm>
                <a:off x="4557" y="2260"/>
                <a:ext cx="32" cy="27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54" name="Group 51"/>
            <p:cNvGrpSpPr>
              <a:grpSpLocks/>
            </p:cNvGrpSpPr>
            <p:nvPr/>
          </p:nvGrpSpPr>
          <p:grpSpPr bwMode="auto">
            <a:xfrm rot="-4976797">
              <a:off x="1688" y="3144"/>
              <a:ext cx="89" cy="200"/>
              <a:chOff x="4551" y="2197"/>
              <a:chExt cx="38" cy="90"/>
            </a:xfrm>
          </p:grpSpPr>
          <p:sp>
            <p:nvSpPr>
              <p:cNvPr id="55" name="Rectangle 52"/>
              <p:cNvSpPr>
                <a:spLocks noChangeArrowheads="1"/>
              </p:cNvSpPr>
              <p:nvPr/>
            </p:nvSpPr>
            <p:spPr bwMode="auto">
              <a:xfrm>
                <a:off x="4551" y="2197"/>
                <a:ext cx="32" cy="27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6" name="Rectangle 53"/>
              <p:cNvSpPr>
                <a:spLocks noChangeArrowheads="1"/>
              </p:cNvSpPr>
              <p:nvPr/>
            </p:nvSpPr>
            <p:spPr bwMode="auto">
              <a:xfrm>
                <a:off x="4554" y="2230"/>
                <a:ext cx="32" cy="27"/>
              </a:xfrm>
              <a:prstGeom prst="rect">
                <a:avLst/>
              </a:prstGeom>
              <a:solidFill>
                <a:srgbClr val="F7FC2C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7" name="Rectangle 54"/>
              <p:cNvSpPr>
                <a:spLocks noChangeArrowheads="1"/>
              </p:cNvSpPr>
              <p:nvPr/>
            </p:nvSpPr>
            <p:spPr bwMode="auto">
              <a:xfrm>
                <a:off x="4557" y="2260"/>
                <a:ext cx="32" cy="27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66" name="Group 55"/>
          <p:cNvGrpSpPr>
            <a:grpSpLocks/>
          </p:cNvGrpSpPr>
          <p:nvPr/>
        </p:nvGrpSpPr>
        <p:grpSpPr bwMode="auto">
          <a:xfrm rot="-169725">
            <a:off x="9129276" y="5789502"/>
            <a:ext cx="792163" cy="792162"/>
            <a:chOff x="2880" y="2016"/>
            <a:chExt cx="2016" cy="2016"/>
          </a:xfrm>
        </p:grpSpPr>
        <p:sp>
          <p:nvSpPr>
            <p:cNvPr id="67" name="Oval 56"/>
            <p:cNvSpPr>
              <a:spLocks noChangeArrowheads="1"/>
            </p:cNvSpPr>
            <p:nvPr/>
          </p:nvSpPr>
          <p:spPr bwMode="auto">
            <a:xfrm>
              <a:off x="2880" y="2016"/>
              <a:ext cx="2016" cy="2016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" name="Oval 57"/>
            <p:cNvSpPr>
              <a:spLocks noChangeArrowheads="1"/>
            </p:cNvSpPr>
            <p:nvPr/>
          </p:nvSpPr>
          <p:spPr bwMode="auto">
            <a:xfrm>
              <a:off x="3224" y="2359"/>
              <a:ext cx="1328" cy="1329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sz="1800">
                <a:solidFill>
                  <a:srgbClr val="0033CC"/>
                </a:solidFill>
                <a:latin typeface="Arial" pitchFamily="34" charset="0"/>
              </a:endParaRPr>
            </a:p>
          </p:txBody>
        </p:sp>
        <p:sp>
          <p:nvSpPr>
            <p:cNvPr id="69" name="Oval 58"/>
            <p:cNvSpPr>
              <a:spLocks noChangeArrowheads="1"/>
            </p:cNvSpPr>
            <p:nvPr/>
          </p:nvSpPr>
          <p:spPr bwMode="auto">
            <a:xfrm>
              <a:off x="3323" y="2458"/>
              <a:ext cx="1130" cy="1131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0" name="Oval 59"/>
            <p:cNvSpPr>
              <a:spLocks noChangeArrowheads="1"/>
            </p:cNvSpPr>
            <p:nvPr/>
          </p:nvSpPr>
          <p:spPr bwMode="auto">
            <a:xfrm>
              <a:off x="3863" y="2507"/>
              <a:ext cx="50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" name="Oval 60"/>
            <p:cNvSpPr>
              <a:spLocks noChangeArrowheads="1"/>
            </p:cNvSpPr>
            <p:nvPr/>
          </p:nvSpPr>
          <p:spPr bwMode="auto">
            <a:xfrm>
              <a:off x="4355" y="3048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" name="Oval 61"/>
            <p:cNvSpPr>
              <a:spLocks noChangeArrowheads="1"/>
            </p:cNvSpPr>
            <p:nvPr/>
          </p:nvSpPr>
          <p:spPr bwMode="auto">
            <a:xfrm>
              <a:off x="3863" y="3491"/>
              <a:ext cx="50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3" name="Oval 62"/>
            <p:cNvSpPr>
              <a:spLocks noChangeArrowheads="1"/>
            </p:cNvSpPr>
            <p:nvPr/>
          </p:nvSpPr>
          <p:spPr bwMode="auto">
            <a:xfrm>
              <a:off x="3372" y="3048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4" name="Oval 63"/>
            <p:cNvSpPr>
              <a:spLocks noChangeArrowheads="1"/>
            </p:cNvSpPr>
            <p:nvPr/>
          </p:nvSpPr>
          <p:spPr bwMode="auto">
            <a:xfrm>
              <a:off x="4208" y="2704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5" name="Oval 64"/>
            <p:cNvSpPr>
              <a:spLocks noChangeArrowheads="1"/>
            </p:cNvSpPr>
            <p:nvPr/>
          </p:nvSpPr>
          <p:spPr bwMode="auto">
            <a:xfrm>
              <a:off x="3519" y="3343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6" name="Oval 65"/>
            <p:cNvSpPr>
              <a:spLocks noChangeArrowheads="1"/>
            </p:cNvSpPr>
            <p:nvPr/>
          </p:nvSpPr>
          <p:spPr bwMode="auto">
            <a:xfrm>
              <a:off x="3519" y="2704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7" name="Oval 66"/>
            <p:cNvSpPr>
              <a:spLocks noChangeArrowheads="1"/>
            </p:cNvSpPr>
            <p:nvPr/>
          </p:nvSpPr>
          <p:spPr bwMode="auto">
            <a:xfrm>
              <a:off x="4208" y="3343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78" name="Group 67"/>
          <p:cNvGrpSpPr>
            <a:grpSpLocks/>
          </p:cNvGrpSpPr>
          <p:nvPr/>
        </p:nvGrpSpPr>
        <p:grpSpPr bwMode="auto">
          <a:xfrm rot="-169725">
            <a:off x="6679764" y="5718065"/>
            <a:ext cx="796925" cy="792163"/>
            <a:chOff x="2880" y="2016"/>
            <a:chExt cx="2016" cy="2016"/>
          </a:xfrm>
        </p:grpSpPr>
        <p:sp>
          <p:nvSpPr>
            <p:cNvPr id="79" name="Oval 68"/>
            <p:cNvSpPr>
              <a:spLocks noChangeArrowheads="1"/>
            </p:cNvSpPr>
            <p:nvPr/>
          </p:nvSpPr>
          <p:spPr bwMode="auto">
            <a:xfrm>
              <a:off x="2880" y="2016"/>
              <a:ext cx="2016" cy="2016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" name="Oval 69"/>
            <p:cNvSpPr>
              <a:spLocks noChangeArrowheads="1"/>
            </p:cNvSpPr>
            <p:nvPr/>
          </p:nvSpPr>
          <p:spPr bwMode="auto">
            <a:xfrm>
              <a:off x="3224" y="2359"/>
              <a:ext cx="1328" cy="1329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sz="1800">
                <a:solidFill>
                  <a:srgbClr val="0033CC"/>
                </a:solidFill>
                <a:latin typeface="Arial" pitchFamily="34" charset="0"/>
              </a:endParaRPr>
            </a:p>
          </p:txBody>
        </p:sp>
        <p:sp>
          <p:nvSpPr>
            <p:cNvPr id="81" name="Oval 70"/>
            <p:cNvSpPr>
              <a:spLocks noChangeArrowheads="1"/>
            </p:cNvSpPr>
            <p:nvPr/>
          </p:nvSpPr>
          <p:spPr bwMode="auto">
            <a:xfrm>
              <a:off x="3323" y="2458"/>
              <a:ext cx="1130" cy="1131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" name="Oval 71"/>
            <p:cNvSpPr>
              <a:spLocks noChangeArrowheads="1"/>
            </p:cNvSpPr>
            <p:nvPr/>
          </p:nvSpPr>
          <p:spPr bwMode="auto">
            <a:xfrm>
              <a:off x="3863" y="2507"/>
              <a:ext cx="50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3" name="Oval 72"/>
            <p:cNvSpPr>
              <a:spLocks noChangeArrowheads="1"/>
            </p:cNvSpPr>
            <p:nvPr/>
          </p:nvSpPr>
          <p:spPr bwMode="auto">
            <a:xfrm>
              <a:off x="4355" y="3048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" name="Oval 73"/>
            <p:cNvSpPr>
              <a:spLocks noChangeArrowheads="1"/>
            </p:cNvSpPr>
            <p:nvPr/>
          </p:nvSpPr>
          <p:spPr bwMode="auto">
            <a:xfrm>
              <a:off x="3863" y="3491"/>
              <a:ext cx="50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" name="Oval 74"/>
            <p:cNvSpPr>
              <a:spLocks noChangeArrowheads="1"/>
            </p:cNvSpPr>
            <p:nvPr/>
          </p:nvSpPr>
          <p:spPr bwMode="auto">
            <a:xfrm>
              <a:off x="3372" y="3048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6" name="Oval 75"/>
            <p:cNvSpPr>
              <a:spLocks noChangeArrowheads="1"/>
            </p:cNvSpPr>
            <p:nvPr/>
          </p:nvSpPr>
          <p:spPr bwMode="auto">
            <a:xfrm>
              <a:off x="4208" y="2704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" name="Oval 76"/>
            <p:cNvSpPr>
              <a:spLocks noChangeArrowheads="1"/>
            </p:cNvSpPr>
            <p:nvPr/>
          </p:nvSpPr>
          <p:spPr bwMode="auto">
            <a:xfrm>
              <a:off x="3519" y="3343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" name="Oval 77"/>
            <p:cNvSpPr>
              <a:spLocks noChangeArrowheads="1"/>
            </p:cNvSpPr>
            <p:nvPr/>
          </p:nvSpPr>
          <p:spPr bwMode="auto">
            <a:xfrm>
              <a:off x="3519" y="2704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9" name="Oval 78"/>
            <p:cNvSpPr>
              <a:spLocks noChangeArrowheads="1"/>
            </p:cNvSpPr>
            <p:nvPr/>
          </p:nvSpPr>
          <p:spPr bwMode="auto">
            <a:xfrm>
              <a:off x="4208" y="3343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90" name="Group 79"/>
          <p:cNvGrpSpPr>
            <a:grpSpLocks/>
          </p:cNvGrpSpPr>
          <p:nvPr/>
        </p:nvGrpSpPr>
        <p:grpSpPr bwMode="auto">
          <a:xfrm rot="-169725">
            <a:off x="9992876" y="5789502"/>
            <a:ext cx="796925" cy="792162"/>
            <a:chOff x="2880" y="2016"/>
            <a:chExt cx="2016" cy="2016"/>
          </a:xfrm>
        </p:grpSpPr>
        <p:sp>
          <p:nvSpPr>
            <p:cNvPr id="91" name="Oval 80"/>
            <p:cNvSpPr>
              <a:spLocks noChangeArrowheads="1"/>
            </p:cNvSpPr>
            <p:nvPr/>
          </p:nvSpPr>
          <p:spPr bwMode="auto">
            <a:xfrm>
              <a:off x="2880" y="2016"/>
              <a:ext cx="2016" cy="2016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" name="Oval 81"/>
            <p:cNvSpPr>
              <a:spLocks noChangeArrowheads="1"/>
            </p:cNvSpPr>
            <p:nvPr/>
          </p:nvSpPr>
          <p:spPr bwMode="auto">
            <a:xfrm>
              <a:off x="3224" y="2359"/>
              <a:ext cx="1328" cy="1329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sz="1800">
                <a:solidFill>
                  <a:srgbClr val="0033CC"/>
                </a:solidFill>
                <a:latin typeface="Arial" pitchFamily="34" charset="0"/>
              </a:endParaRPr>
            </a:p>
          </p:txBody>
        </p:sp>
        <p:sp>
          <p:nvSpPr>
            <p:cNvPr id="93" name="Oval 82"/>
            <p:cNvSpPr>
              <a:spLocks noChangeArrowheads="1"/>
            </p:cNvSpPr>
            <p:nvPr/>
          </p:nvSpPr>
          <p:spPr bwMode="auto">
            <a:xfrm>
              <a:off x="3323" y="2458"/>
              <a:ext cx="1130" cy="1131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4" name="Oval 83"/>
            <p:cNvSpPr>
              <a:spLocks noChangeArrowheads="1"/>
            </p:cNvSpPr>
            <p:nvPr/>
          </p:nvSpPr>
          <p:spPr bwMode="auto">
            <a:xfrm>
              <a:off x="3863" y="2507"/>
              <a:ext cx="50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" name="Oval 84"/>
            <p:cNvSpPr>
              <a:spLocks noChangeArrowheads="1"/>
            </p:cNvSpPr>
            <p:nvPr/>
          </p:nvSpPr>
          <p:spPr bwMode="auto">
            <a:xfrm>
              <a:off x="4355" y="3048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" name="Oval 85"/>
            <p:cNvSpPr>
              <a:spLocks noChangeArrowheads="1"/>
            </p:cNvSpPr>
            <p:nvPr/>
          </p:nvSpPr>
          <p:spPr bwMode="auto">
            <a:xfrm>
              <a:off x="3863" y="3491"/>
              <a:ext cx="50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" name="Oval 86"/>
            <p:cNvSpPr>
              <a:spLocks noChangeArrowheads="1"/>
            </p:cNvSpPr>
            <p:nvPr/>
          </p:nvSpPr>
          <p:spPr bwMode="auto">
            <a:xfrm>
              <a:off x="3372" y="3048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" name="Oval 87"/>
            <p:cNvSpPr>
              <a:spLocks noChangeArrowheads="1"/>
            </p:cNvSpPr>
            <p:nvPr/>
          </p:nvSpPr>
          <p:spPr bwMode="auto">
            <a:xfrm>
              <a:off x="4208" y="2704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9" name="Oval 88"/>
            <p:cNvSpPr>
              <a:spLocks noChangeArrowheads="1"/>
            </p:cNvSpPr>
            <p:nvPr/>
          </p:nvSpPr>
          <p:spPr bwMode="auto">
            <a:xfrm>
              <a:off x="3519" y="3343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0" name="Oval 89"/>
            <p:cNvSpPr>
              <a:spLocks noChangeArrowheads="1"/>
            </p:cNvSpPr>
            <p:nvPr/>
          </p:nvSpPr>
          <p:spPr bwMode="auto">
            <a:xfrm>
              <a:off x="3519" y="2704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1" name="Oval 90"/>
            <p:cNvSpPr>
              <a:spLocks noChangeArrowheads="1"/>
            </p:cNvSpPr>
            <p:nvPr/>
          </p:nvSpPr>
          <p:spPr bwMode="auto">
            <a:xfrm>
              <a:off x="4208" y="3343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16" name="Группа 315"/>
          <p:cNvGrpSpPr/>
          <p:nvPr/>
        </p:nvGrpSpPr>
        <p:grpSpPr>
          <a:xfrm>
            <a:off x="13933538" y="4171955"/>
            <a:ext cx="2928957" cy="1238241"/>
            <a:chOff x="1368393" y="4029078"/>
            <a:chExt cx="2928957" cy="1238241"/>
          </a:xfrm>
        </p:grpSpPr>
        <p:grpSp>
          <p:nvGrpSpPr>
            <p:cNvPr id="317" name="Группа 132"/>
            <p:cNvGrpSpPr/>
            <p:nvPr/>
          </p:nvGrpSpPr>
          <p:grpSpPr>
            <a:xfrm>
              <a:off x="1368402" y="4029086"/>
              <a:ext cx="1857386" cy="1238254"/>
              <a:chOff x="8083569" y="2957512"/>
              <a:chExt cx="2428871" cy="2524143"/>
            </a:xfrm>
          </p:grpSpPr>
          <p:grpSp>
            <p:nvGrpSpPr>
              <p:cNvPr id="349" name="Group 88"/>
              <p:cNvGrpSpPr>
                <a:grpSpLocks/>
              </p:cNvGrpSpPr>
              <p:nvPr/>
            </p:nvGrpSpPr>
            <p:grpSpPr bwMode="auto">
              <a:xfrm>
                <a:off x="8083569" y="2957512"/>
                <a:ext cx="1509712" cy="2024062"/>
                <a:chOff x="192" y="3360"/>
                <a:chExt cx="816" cy="960"/>
              </a:xfrm>
            </p:grpSpPr>
            <p:grpSp>
              <p:nvGrpSpPr>
                <p:cNvPr id="370" name="Group 89"/>
                <p:cNvGrpSpPr>
                  <a:grpSpLocks/>
                </p:cNvGrpSpPr>
                <p:nvPr/>
              </p:nvGrpSpPr>
              <p:grpSpPr bwMode="auto">
                <a:xfrm>
                  <a:off x="240" y="3360"/>
                  <a:ext cx="576" cy="864"/>
                  <a:chOff x="328" y="3208"/>
                  <a:chExt cx="656" cy="984"/>
                </a:xfrm>
              </p:grpSpPr>
              <p:sp>
                <p:nvSpPr>
                  <p:cNvPr id="377" name="Freeform 90" descr="Циновка"/>
                  <p:cNvSpPr>
                    <a:spLocks/>
                  </p:cNvSpPr>
                  <p:nvPr/>
                </p:nvSpPr>
                <p:spPr bwMode="auto">
                  <a:xfrm>
                    <a:off x="328" y="3304"/>
                    <a:ext cx="656" cy="888"/>
                  </a:xfrm>
                  <a:custGeom>
                    <a:avLst/>
                    <a:gdLst>
                      <a:gd name="T0" fmla="*/ 344 w 656"/>
                      <a:gd name="T1" fmla="*/ 872 h 888"/>
                      <a:gd name="T2" fmla="*/ 152 w 656"/>
                      <a:gd name="T3" fmla="*/ 872 h 888"/>
                      <a:gd name="T4" fmla="*/ 48 w 656"/>
                      <a:gd name="T5" fmla="*/ 824 h 888"/>
                      <a:gd name="T6" fmla="*/ 56 w 656"/>
                      <a:gd name="T7" fmla="*/ 680 h 888"/>
                      <a:gd name="T8" fmla="*/ 56 w 656"/>
                      <a:gd name="T9" fmla="*/ 584 h 888"/>
                      <a:gd name="T10" fmla="*/ 56 w 656"/>
                      <a:gd name="T11" fmla="*/ 488 h 888"/>
                      <a:gd name="T12" fmla="*/ 8 w 656"/>
                      <a:gd name="T13" fmla="*/ 248 h 888"/>
                      <a:gd name="T14" fmla="*/ 8 w 656"/>
                      <a:gd name="T15" fmla="*/ 104 h 888"/>
                      <a:gd name="T16" fmla="*/ 56 w 656"/>
                      <a:gd name="T17" fmla="*/ 56 h 888"/>
                      <a:gd name="T18" fmla="*/ 200 w 656"/>
                      <a:gd name="T19" fmla="*/ 8 h 888"/>
                      <a:gd name="T20" fmla="*/ 392 w 656"/>
                      <a:gd name="T21" fmla="*/ 8 h 888"/>
                      <a:gd name="T22" fmla="*/ 536 w 656"/>
                      <a:gd name="T23" fmla="*/ 56 h 888"/>
                      <a:gd name="T24" fmla="*/ 584 w 656"/>
                      <a:gd name="T25" fmla="*/ 200 h 888"/>
                      <a:gd name="T26" fmla="*/ 632 w 656"/>
                      <a:gd name="T27" fmla="*/ 536 h 888"/>
                      <a:gd name="T28" fmla="*/ 632 w 656"/>
                      <a:gd name="T29" fmla="*/ 680 h 888"/>
                      <a:gd name="T30" fmla="*/ 624 w 656"/>
                      <a:gd name="T31" fmla="*/ 856 h 888"/>
                      <a:gd name="T32" fmla="*/ 440 w 656"/>
                      <a:gd name="T33" fmla="*/ 872 h 888"/>
                      <a:gd name="T34" fmla="*/ 344 w 656"/>
                      <a:gd name="T35" fmla="*/ 872 h 888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656"/>
                      <a:gd name="T55" fmla="*/ 0 h 888"/>
                      <a:gd name="T56" fmla="*/ 656 w 656"/>
                      <a:gd name="T57" fmla="*/ 888 h 888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656" h="888">
                        <a:moveTo>
                          <a:pt x="344" y="872"/>
                        </a:moveTo>
                        <a:cubicBezTo>
                          <a:pt x="296" y="872"/>
                          <a:pt x="201" y="880"/>
                          <a:pt x="152" y="872"/>
                        </a:cubicBezTo>
                        <a:cubicBezTo>
                          <a:pt x="103" y="864"/>
                          <a:pt x="64" y="856"/>
                          <a:pt x="48" y="824"/>
                        </a:cubicBezTo>
                        <a:cubicBezTo>
                          <a:pt x="32" y="792"/>
                          <a:pt x="55" y="720"/>
                          <a:pt x="56" y="680"/>
                        </a:cubicBezTo>
                        <a:cubicBezTo>
                          <a:pt x="57" y="640"/>
                          <a:pt x="56" y="616"/>
                          <a:pt x="56" y="584"/>
                        </a:cubicBezTo>
                        <a:cubicBezTo>
                          <a:pt x="56" y="552"/>
                          <a:pt x="64" y="544"/>
                          <a:pt x="56" y="488"/>
                        </a:cubicBezTo>
                        <a:cubicBezTo>
                          <a:pt x="48" y="432"/>
                          <a:pt x="16" y="312"/>
                          <a:pt x="8" y="248"/>
                        </a:cubicBezTo>
                        <a:cubicBezTo>
                          <a:pt x="0" y="184"/>
                          <a:pt x="0" y="136"/>
                          <a:pt x="8" y="104"/>
                        </a:cubicBezTo>
                        <a:cubicBezTo>
                          <a:pt x="16" y="72"/>
                          <a:pt x="24" y="72"/>
                          <a:pt x="56" y="56"/>
                        </a:cubicBezTo>
                        <a:cubicBezTo>
                          <a:pt x="88" y="40"/>
                          <a:pt x="144" y="16"/>
                          <a:pt x="200" y="8"/>
                        </a:cubicBezTo>
                        <a:cubicBezTo>
                          <a:pt x="256" y="0"/>
                          <a:pt x="336" y="0"/>
                          <a:pt x="392" y="8"/>
                        </a:cubicBezTo>
                        <a:cubicBezTo>
                          <a:pt x="448" y="16"/>
                          <a:pt x="504" y="24"/>
                          <a:pt x="536" y="56"/>
                        </a:cubicBezTo>
                        <a:cubicBezTo>
                          <a:pt x="568" y="88"/>
                          <a:pt x="568" y="120"/>
                          <a:pt x="584" y="200"/>
                        </a:cubicBezTo>
                        <a:cubicBezTo>
                          <a:pt x="600" y="280"/>
                          <a:pt x="624" y="456"/>
                          <a:pt x="632" y="536"/>
                        </a:cubicBezTo>
                        <a:cubicBezTo>
                          <a:pt x="640" y="616"/>
                          <a:pt x="633" y="627"/>
                          <a:pt x="632" y="680"/>
                        </a:cubicBezTo>
                        <a:cubicBezTo>
                          <a:pt x="631" y="733"/>
                          <a:pt x="656" y="824"/>
                          <a:pt x="624" y="856"/>
                        </a:cubicBezTo>
                        <a:cubicBezTo>
                          <a:pt x="592" y="888"/>
                          <a:pt x="487" y="869"/>
                          <a:pt x="440" y="872"/>
                        </a:cubicBezTo>
                        <a:cubicBezTo>
                          <a:pt x="393" y="875"/>
                          <a:pt x="392" y="872"/>
                          <a:pt x="344" y="872"/>
                        </a:cubicBezTo>
                        <a:close/>
                      </a:path>
                    </a:pathLst>
                  </a:custGeom>
                  <a:blipFill dpi="0" rotWithShape="1">
                    <a:blip r:embed="rId2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78" name="Freeform 91" descr="Циновка"/>
                  <p:cNvSpPr>
                    <a:spLocks/>
                  </p:cNvSpPr>
                  <p:nvPr/>
                </p:nvSpPr>
                <p:spPr bwMode="auto">
                  <a:xfrm>
                    <a:off x="496" y="3208"/>
                    <a:ext cx="284" cy="291"/>
                  </a:xfrm>
                  <a:custGeom>
                    <a:avLst/>
                    <a:gdLst>
                      <a:gd name="T0" fmla="*/ 32 w 284"/>
                      <a:gd name="T1" fmla="*/ 104 h 291"/>
                      <a:gd name="T2" fmla="*/ 80 w 284"/>
                      <a:gd name="T3" fmla="*/ 8 h 291"/>
                      <a:gd name="T4" fmla="*/ 176 w 284"/>
                      <a:gd name="T5" fmla="*/ 56 h 291"/>
                      <a:gd name="T6" fmla="*/ 272 w 284"/>
                      <a:gd name="T7" fmla="*/ 200 h 291"/>
                      <a:gd name="T8" fmla="*/ 248 w 284"/>
                      <a:gd name="T9" fmla="*/ 184 h 291"/>
                      <a:gd name="T10" fmla="*/ 216 w 284"/>
                      <a:gd name="T11" fmla="*/ 184 h 291"/>
                      <a:gd name="T12" fmla="*/ 152 w 284"/>
                      <a:gd name="T13" fmla="*/ 232 h 291"/>
                      <a:gd name="T14" fmla="*/ 176 w 284"/>
                      <a:gd name="T15" fmla="*/ 200 h 291"/>
                      <a:gd name="T16" fmla="*/ 72 w 284"/>
                      <a:gd name="T17" fmla="*/ 280 h 291"/>
                      <a:gd name="T18" fmla="*/ 8 w 284"/>
                      <a:gd name="T19" fmla="*/ 264 h 291"/>
                      <a:gd name="T20" fmla="*/ 24 w 284"/>
                      <a:gd name="T21" fmla="*/ 168 h 291"/>
                      <a:gd name="T22" fmla="*/ 32 w 284"/>
                      <a:gd name="T23" fmla="*/ 104 h 2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84"/>
                      <a:gd name="T37" fmla="*/ 0 h 291"/>
                      <a:gd name="T38" fmla="*/ 284 w 284"/>
                      <a:gd name="T39" fmla="*/ 291 h 2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84" h="291">
                        <a:moveTo>
                          <a:pt x="32" y="104"/>
                        </a:moveTo>
                        <a:cubicBezTo>
                          <a:pt x="32" y="80"/>
                          <a:pt x="56" y="16"/>
                          <a:pt x="80" y="8"/>
                        </a:cubicBezTo>
                        <a:cubicBezTo>
                          <a:pt x="104" y="0"/>
                          <a:pt x="144" y="24"/>
                          <a:pt x="176" y="56"/>
                        </a:cubicBezTo>
                        <a:cubicBezTo>
                          <a:pt x="208" y="88"/>
                          <a:pt x="260" y="179"/>
                          <a:pt x="272" y="200"/>
                        </a:cubicBezTo>
                        <a:cubicBezTo>
                          <a:pt x="284" y="221"/>
                          <a:pt x="257" y="187"/>
                          <a:pt x="248" y="184"/>
                        </a:cubicBezTo>
                        <a:cubicBezTo>
                          <a:pt x="239" y="181"/>
                          <a:pt x="232" y="176"/>
                          <a:pt x="216" y="184"/>
                        </a:cubicBezTo>
                        <a:cubicBezTo>
                          <a:pt x="200" y="192"/>
                          <a:pt x="159" y="229"/>
                          <a:pt x="152" y="232"/>
                        </a:cubicBezTo>
                        <a:cubicBezTo>
                          <a:pt x="145" y="235"/>
                          <a:pt x="189" y="192"/>
                          <a:pt x="176" y="200"/>
                        </a:cubicBezTo>
                        <a:cubicBezTo>
                          <a:pt x="163" y="208"/>
                          <a:pt x="100" y="269"/>
                          <a:pt x="72" y="280"/>
                        </a:cubicBezTo>
                        <a:cubicBezTo>
                          <a:pt x="44" y="291"/>
                          <a:pt x="16" y="283"/>
                          <a:pt x="8" y="264"/>
                        </a:cubicBezTo>
                        <a:cubicBezTo>
                          <a:pt x="0" y="245"/>
                          <a:pt x="20" y="195"/>
                          <a:pt x="24" y="168"/>
                        </a:cubicBezTo>
                        <a:cubicBezTo>
                          <a:pt x="28" y="141"/>
                          <a:pt x="30" y="117"/>
                          <a:pt x="32" y="104"/>
                        </a:cubicBezTo>
                        <a:close/>
                      </a:path>
                    </a:pathLst>
                  </a:custGeom>
                  <a:blipFill dpi="0" rotWithShape="1">
                    <a:blip r:embed="rId2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371" name="Freeform 92"/>
                <p:cNvSpPr>
                  <a:spLocks/>
                </p:cNvSpPr>
                <p:nvPr/>
              </p:nvSpPr>
              <p:spPr bwMode="auto">
                <a:xfrm>
                  <a:off x="624" y="4176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72" name="Freeform 93"/>
                <p:cNvSpPr>
                  <a:spLocks/>
                </p:cNvSpPr>
                <p:nvPr/>
              </p:nvSpPr>
              <p:spPr bwMode="auto">
                <a:xfrm>
                  <a:off x="768" y="4176"/>
                  <a:ext cx="240" cy="144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73" name="Freeform 94"/>
                <p:cNvSpPr>
                  <a:spLocks/>
                </p:cNvSpPr>
                <p:nvPr/>
              </p:nvSpPr>
              <p:spPr bwMode="auto">
                <a:xfrm>
                  <a:off x="480" y="4224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74" name="Freeform 95"/>
                <p:cNvSpPr>
                  <a:spLocks/>
                </p:cNvSpPr>
                <p:nvPr/>
              </p:nvSpPr>
              <p:spPr bwMode="auto">
                <a:xfrm>
                  <a:off x="192" y="4128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75" name="Freeform 96"/>
                <p:cNvSpPr>
                  <a:spLocks/>
                </p:cNvSpPr>
                <p:nvPr/>
              </p:nvSpPr>
              <p:spPr bwMode="auto">
                <a:xfrm>
                  <a:off x="336" y="4224"/>
                  <a:ext cx="144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76" name="Freeform 97"/>
                <p:cNvSpPr>
                  <a:spLocks/>
                </p:cNvSpPr>
                <p:nvPr/>
              </p:nvSpPr>
              <p:spPr bwMode="auto">
                <a:xfrm>
                  <a:off x="192" y="4224"/>
                  <a:ext cx="96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50" name="Group 88"/>
              <p:cNvGrpSpPr>
                <a:grpSpLocks/>
              </p:cNvGrpSpPr>
              <p:nvPr/>
            </p:nvGrpSpPr>
            <p:grpSpPr bwMode="auto">
              <a:xfrm>
                <a:off x="8726502" y="3100376"/>
                <a:ext cx="1785938" cy="1881185"/>
                <a:chOff x="192" y="3360"/>
                <a:chExt cx="816" cy="960"/>
              </a:xfrm>
            </p:grpSpPr>
            <p:grpSp>
              <p:nvGrpSpPr>
                <p:cNvPr id="361" name="Group 89"/>
                <p:cNvGrpSpPr>
                  <a:grpSpLocks/>
                </p:cNvGrpSpPr>
                <p:nvPr/>
              </p:nvGrpSpPr>
              <p:grpSpPr bwMode="auto">
                <a:xfrm>
                  <a:off x="240" y="3360"/>
                  <a:ext cx="576" cy="864"/>
                  <a:chOff x="328" y="3208"/>
                  <a:chExt cx="656" cy="984"/>
                </a:xfrm>
              </p:grpSpPr>
              <p:sp>
                <p:nvSpPr>
                  <p:cNvPr id="368" name="Freeform 90" descr="Циновка"/>
                  <p:cNvSpPr>
                    <a:spLocks/>
                  </p:cNvSpPr>
                  <p:nvPr/>
                </p:nvSpPr>
                <p:spPr bwMode="auto">
                  <a:xfrm>
                    <a:off x="328" y="3304"/>
                    <a:ext cx="656" cy="888"/>
                  </a:xfrm>
                  <a:custGeom>
                    <a:avLst/>
                    <a:gdLst>
                      <a:gd name="T0" fmla="*/ 344 w 656"/>
                      <a:gd name="T1" fmla="*/ 872 h 888"/>
                      <a:gd name="T2" fmla="*/ 152 w 656"/>
                      <a:gd name="T3" fmla="*/ 872 h 888"/>
                      <a:gd name="T4" fmla="*/ 48 w 656"/>
                      <a:gd name="T5" fmla="*/ 824 h 888"/>
                      <a:gd name="T6" fmla="*/ 56 w 656"/>
                      <a:gd name="T7" fmla="*/ 680 h 888"/>
                      <a:gd name="T8" fmla="*/ 56 w 656"/>
                      <a:gd name="T9" fmla="*/ 584 h 888"/>
                      <a:gd name="T10" fmla="*/ 56 w 656"/>
                      <a:gd name="T11" fmla="*/ 488 h 888"/>
                      <a:gd name="T12" fmla="*/ 8 w 656"/>
                      <a:gd name="T13" fmla="*/ 248 h 888"/>
                      <a:gd name="T14" fmla="*/ 8 w 656"/>
                      <a:gd name="T15" fmla="*/ 104 h 888"/>
                      <a:gd name="T16" fmla="*/ 56 w 656"/>
                      <a:gd name="T17" fmla="*/ 56 h 888"/>
                      <a:gd name="T18" fmla="*/ 200 w 656"/>
                      <a:gd name="T19" fmla="*/ 8 h 888"/>
                      <a:gd name="T20" fmla="*/ 392 w 656"/>
                      <a:gd name="T21" fmla="*/ 8 h 888"/>
                      <a:gd name="T22" fmla="*/ 536 w 656"/>
                      <a:gd name="T23" fmla="*/ 56 h 888"/>
                      <a:gd name="T24" fmla="*/ 584 w 656"/>
                      <a:gd name="T25" fmla="*/ 200 h 888"/>
                      <a:gd name="T26" fmla="*/ 632 w 656"/>
                      <a:gd name="T27" fmla="*/ 536 h 888"/>
                      <a:gd name="T28" fmla="*/ 632 w 656"/>
                      <a:gd name="T29" fmla="*/ 680 h 888"/>
                      <a:gd name="T30" fmla="*/ 624 w 656"/>
                      <a:gd name="T31" fmla="*/ 856 h 888"/>
                      <a:gd name="T32" fmla="*/ 440 w 656"/>
                      <a:gd name="T33" fmla="*/ 872 h 888"/>
                      <a:gd name="T34" fmla="*/ 344 w 656"/>
                      <a:gd name="T35" fmla="*/ 872 h 888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656"/>
                      <a:gd name="T55" fmla="*/ 0 h 888"/>
                      <a:gd name="T56" fmla="*/ 656 w 656"/>
                      <a:gd name="T57" fmla="*/ 888 h 888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656" h="888">
                        <a:moveTo>
                          <a:pt x="344" y="872"/>
                        </a:moveTo>
                        <a:cubicBezTo>
                          <a:pt x="296" y="872"/>
                          <a:pt x="201" y="880"/>
                          <a:pt x="152" y="872"/>
                        </a:cubicBezTo>
                        <a:cubicBezTo>
                          <a:pt x="103" y="864"/>
                          <a:pt x="64" y="856"/>
                          <a:pt x="48" y="824"/>
                        </a:cubicBezTo>
                        <a:cubicBezTo>
                          <a:pt x="32" y="792"/>
                          <a:pt x="55" y="720"/>
                          <a:pt x="56" y="680"/>
                        </a:cubicBezTo>
                        <a:cubicBezTo>
                          <a:pt x="57" y="640"/>
                          <a:pt x="56" y="616"/>
                          <a:pt x="56" y="584"/>
                        </a:cubicBezTo>
                        <a:cubicBezTo>
                          <a:pt x="56" y="552"/>
                          <a:pt x="64" y="544"/>
                          <a:pt x="56" y="488"/>
                        </a:cubicBezTo>
                        <a:cubicBezTo>
                          <a:pt x="48" y="432"/>
                          <a:pt x="16" y="312"/>
                          <a:pt x="8" y="248"/>
                        </a:cubicBezTo>
                        <a:cubicBezTo>
                          <a:pt x="0" y="184"/>
                          <a:pt x="0" y="136"/>
                          <a:pt x="8" y="104"/>
                        </a:cubicBezTo>
                        <a:cubicBezTo>
                          <a:pt x="16" y="72"/>
                          <a:pt x="24" y="72"/>
                          <a:pt x="56" y="56"/>
                        </a:cubicBezTo>
                        <a:cubicBezTo>
                          <a:pt x="88" y="40"/>
                          <a:pt x="144" y="16"/>
                          <a:pt x="200" y="8"/>
                        </a:cubicBezTo>
                        <a:cubicBezTo>
                          <a:pt x="256" y="0"/>
                          <a:pt x="336" y="0"/>
                          <a:pt x="392" y="8"/>
                        </a:cubicBezTo>
                        <a:cubicBezTo>
                          <a:pt x="448" y="16"/>
                          <a:pt x="504" y="24"/>
                          <a:pt x="536" y="56"/>
                        </a:cubicBezTo>
                        <a:cubicBezTo>
                          <a:pt x="568" y="88"/>
                          <a:pt x="568" y="120"/>
                          <a:pt x="584" y="200"/>
                        </a:cubicBezTo>
                        <a:cubicBezTo>
                          <a:pt x="600" y="280"/>
                          <a:pt x="624" y="456"/>
                          <a:pt x="632" y="536"/>
                        </a:cubicBezTo>
                        <a:cubicBezTo>
                          <a:pt x="640" y="616"/>
                          <a:pt x="633" y="627"/>
                          <a:pt x="632" y="680"/>
                        </a:cubicBezTo>
                        <a:cubicBezTo>
                          <a:pt x="631" y="733"/>
                          <a:pt x="656" y="824"/>
                          <a:pt x="624" y="856"/>
                        </a:cubicBezTo>
                        <a:cubicBezTo>
                          <a:pt x="592" y="888"/>
                          <a:pt x="487" y="869"/>
                          <a:pt x="440" y="872"/>
                        </a:cubicBezTo>
                        <a:cubicBezTo>
                          <a:pt x="393" y="875"/>
                          <a:pt x="392" y="872"/>
                          <a:pt x="344" y="872"/>
                        </a:cubicBezTo>
                        <a:close/>
                      </a:path>
                    </a:pathLst>
                  </a:custGeom>
                  <a:blipFill dpi="0" rotWithShape="1">
                    <a:blip r:embed="rId2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69" name="Freeform 91" descr="Циновка"/>
                  <p:cNvSpPr>
                    <a:spLocks/>
                  </p:cNvSpPr>
                  <p:nvPr/>
                </p:nvSpPr>
                <p:spPr bwMode="auto">
                  <a:xfrm>
                    <a:off x="496" y="3208"/>
                    <a:ext cx="284" cy="291"/>
                  </a:xfrm>
                  <a:custGeom>
                    <a:avLst/>
                    <a:gdLst>
                      <a:gd name="T0" fmla="*/ 32 w 284"/>
                      <a:gd name="T1" fmla="*/ 104 h 291"/>
                      <a:gd name="T2" fmla="*/ 80 w 284"/>
                      <a:gd name="T3" fmla="*/ 8 h 291"/>
                      <a:gd name="T4" fmla="*/ 176 w 284"/>
                      <a:gd name="T5" fmla="*/ 56 h 291"/>
                      <a:gd name="T6" fmla="*/ 272 w 284"/>
                      <a:gd name="T7" fmla="*/ 200 h 291"/>
                      <a:gd name="T8" fmla="*/ 248 w 284"/>
                      <a:gd name="T9" fmla="*/ 184 h 291"/>
                      <a:gd name="T10" fmla="*/ 216 w 284"/>
                      <a:gd name="T11" fmla="*/ 184 h 291"/>
                      <a:gd name="T12" fmla="*/ 152 w 284"/>
                      <a:gd name="T13" fmla="*/ 232 h 291"/>
                      <a:gd name="T14" fmla="*/ 176 w 284"/>
                      <a:gd name="T15" fmla="*/ 200 h 291"/>
                      <a:gd name="T16" fmla="*/ 72 w 284"/>
                      <a:gd name="T17" fmla="*/ 280 h 291"/>
                      <a:gd name="T18" fmla="*/ 8 w 284"/>
                      <a:gd name="T19" fmla="*/ 264 h 291"/>
                      <a:gd name="T20" fmla="*/ 24 w 284"/>
                      <a:gd name="T21" fmla="*/ 168 h 291"/>
                      <a:gd name="T22" fmla="*/ 32 w 284"/>
                      <a:gd name="T23" fmla="*/ 104 h 2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84"/>
                      <a:gd name="T37" fmla="*/ 0 h 291"/>
                      <a:gd name="T38" fmla="*/ 284 w 284"/>
                      <a:gd name="T39" fmla="*/ 291 h 2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84" h="291">
                        <a:moveTo>
                          <a:pt x="32" y="104"/>
                        </a:moveTo>
                        <a:cubicBezTo>
                          <a:pt x="32" y="80"/>
                          <a:pt x="56" y="16"/>
                          <a:pt x="80" y="8"/>
                        </a:cubicBezTo>
                        <a:cubicBezTo>
                          <a:pt x="104" y="0"/>
                          <a:pt x="144" y="24"/>
                          <a:pt x="176" y="56"/>
                        </a:cubicBezTo>
                        <a:cubicBezTo>
                          <a:pt x="208" y="88"/>
                          <a:pt x="260" y="179"/>
                          <a:pt x="272" y="200"/>
                        </a:cubicBezTo>
                        <a:cubicBezTo>
                          <a:pt x="284" y="221"/>
                          <a:pt x="257" y="187"/>
                          <a:pt x="248" y="184"/>
                        </a:cubicBezTo>
                        <a:cubicBezTo>
                          <a:pt x="239" y="181"/>
                          <a:pt x="232" y="176"/>
                          <a:pt x="216" y="184"/>
                        </a:cubicBezTo>
                        <a:cubicBezTo>
                          <a:pt x="200" y="192"/>
                          <a:pt x="159" y="229"/>
                          <a:pt x="152" y="232"/>
                        </a:cubicBezTo>
                        <a:cubicBezTo>
                          <a:pt x="145" y="235"/>
                          <a:pt x="189" y="192"/>
                          <a:pt x="176" y="200"/>
                        </a:cubicBezTo>
                        <a:cubicBezTo>
                          <a:pt x="163" y="208"/>
                          <a:pt x="100" y="269"/>
                          <a:pt x="72" y="280"/>
                        </a:cubicBezTo>
                        <a:cubicBezTo>
                          <a:pt x="44" y="291"/>
                          <a:pt x="16" y="283"/>
                          <a:pt x="8" y="264"/>
                        </a:cubicBezTo>
                        <a:cubicBezTo>
                          <a:pt x="0" y="245"/>
                          <a:pt x="20" y="195"/>
                          <a:pt x="24" y="168"/>
                        </a:cubicBezTo>
                        <a:cubicBezTo>
                          <a:pt x="28" y="141"/>
                          <a:pt x="30" y="117"/>
                          <a:pt x="32" y="104"/>
                        </a:cubicBezTo>
                        <a:close/>
                      </a:path>
                    </a:pathLst>
                  </a:custGeom>
                  <a:blipFill dpi="0" rotWithShape="1">
                    <a:blip r:embed="rId2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362" name="Freeform 92"/>
                <p:cNvSpPr>
                  <a:spLocks/>
                </p:cNvSpPr>
                <p:nvPr/>
              </p:nvSpPr>
              <p:spPr bwMode="auto">
                <a:xfrm>
                  <a:off x="624" y="4176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63" name="Freeform 93"/>
                <p:cNvSpPr>
                  <a:spLocks/>
                </p:cNvSpPr>
                <p:nvPr/>
              </p:nvSpPr>
              <p:spPr bwMode="auto">
                <a:xfrm>
                  <a:off x="768" y="4176"/>
                  <a:ext cx="240" cy="144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64" name="Freeform 94"/>
                <p:cNvSpPr>
                  <a:spLocks/>
                </p:cNvSpPr>
                <p:nvPr/>
              </p:nvSpPr>
              <p:spPr bwMode="auto">
                <a:xfrm>
                  <a:off x="480" y="4224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65" name="Freeform 95"/>
                <p:cNvSpPr>
                  <a:spLocks/>
                </p:cNvSpPr>
                <p:nvPr/>
              </p:nvSpPr>
              <p:spPr bwMode="auto">
                <a:xfrm>
                  <a:off x="192" y="4128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66" name="Freeform 96"/>
                <p:cNvSpPr>
                  <a:spLocks/>
                </p:cNvSpPr>
                <p:nvPr/>
              </p:nvSpPr>
              <p:spPr bwMode="auto">
                <a:xfrm>
                  <a:off x="336" y="4224"/>
                  <a:ext cx="144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67" name="Freeform 97"/>
                <p:cNvSpPr>
                  <a:spLocks/>
                </p:cNvSpPr>
                <p:nvPr/>
              </p:nvSpPr>
              <p:spPr bwMode="auto">
                <a:xfrm>
                  <a:off x="192" y="4224"/>
                  <a:ext cx="96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51" name="Group 88"/>
              <p:cNvGrpSpPr>
                <a:grpSpLocks/>
              </p:cNvGrpSpPr>
              <p:nvPr/>
            </p:nvGrpSpPr>
            <p:grpSpPr bwMode="auto">
              <a:xfrm>
                <a:off x="8155006" y="3671900"/>
                <a:ext cx="1928813" cy="1809755"/>
                <a:chOff x="192" y="3360"/>
                <a:chExt cx="816" cy="960"/>
              </a:xfrm>
            </p:grpSpPr>
            <p:grpSp>
              <p:nvGrpSpPr>
                <p:cNvPr id="352" name="Group 89"/>
                <p:cNvGrpSpPr>
                  <a:grpSpLocks/>
                </p:cNvGrpSpPr>
                <p:nvPr/>
              </p:nvGrpSpPr>
              <p:grpSpPr bwMode="auto">
                <a:xfrm>
                  <a:off x="240" y="3360"/>
                  <a:ext cx="576" cy="864"/>
                  <a:chOff x="328" y="3208"/>
                  <a:chExt cx="656" cy="984"/>
                </a:xfrm>
              </p:grpSpPr>
              <p:sp>
                <p:nvSpPr>
                  <p:cNvPr id="359" name="Freeform 90" descr="Циновка"/>
                  <p:cNvSpPr>
                    <a:spLocks/>
                  </p:cNvSpPr>
                  <p:nvPr/>
                </p:nvSpPr>
                <p:spPr bwMode="auto">
                  <a:xfrm>
                    <a:off x="328" y="3304"/>
                    <a:ext cx="656" cy="888"/>
                  </a:xfrm>
                  <a:custGeom>
                    <a:avLst/>
                    <a:gdLst>
                      <a:gd name="T0" fmla="*/ 344 w 656"/>
                      <a:gd name="T1" fmla="*/ 872 h 888"/>
                      <a:gd name="T2" fmla="*/ 152 w 656"/>
                      <a:gd name="T3" fmla="*/ 872 h 888"/>
                      <a:gd name="T4" fmla="*/ 48 w 656"/>
                      <a:gd name="T5" fmla="*/ 824 h 888"/>
                      <a:gd name="T6" fmla="*/ 56 w 656"/>
                      <a:gd name="T7" fmla="*/ 680 h 888"/>
                      <a:gd name="T8" fmla="*/ 56 w 656"/>
                      <a:gd name="T9" fmla="*/ 584 h 888"/>
                      <a:gd name="T10" fmla="*/ 56 w 656"/>
                      <a:gd name="T11" fmla="*/ 488 h 888"/>
                      <a:gd name="T12" fmla="*/ 8 w 656"/>
                      <a:gd name="T13" fmla="*/ 248 h 888"/>
                      <a:gd name="T14" fmla="*/ 8 w 656"/>
                      <a:gd name="T15" fmla="*/ 104 h 888"/>
                      <a:gd name="T16" fmla="*/ 56 w 656"/>
                      <a:gd name="T17" fmla="*/ 56 h 888"/>
                      <a:gd name="T18" fmla="*/ 200 w 656"/>
                      <a:gd name="T19" fmla="*/ 8 h 888"/>
                      <a:gd name="T20" fmla="*/ 392 w 656"/>
                      <a:gd name="T21" fmla="*/ 8 h 888"/>
                      <a:gd name="T22" fmla="*/ 536 w 656"/>
                      <a:gd name="T23" fmla="*/ 56 h 888"/>
                      <a:gd name="T24" fmla="*/ 584 w 656"/>
                      <a:gd name="T25" fmla="*/ 200 h 888"/>
                      <a:gd name="T26" fmla="*/ 632 w 656"/>
                      <a:gd name="T27" fmla="*/ 536 h 888"/>
                      <a:gd name="T28" fmla="*/ 632 w 656"/>
                      <a:gd name="T29" fmla="*/ 680 h 888"/>
                      <a:gd name="T30" fmla="*/ 624 w 656"/>
                      <a:gd name="T31" fmla="*/ 856 h 888"/>
                      <a:gd name="T32" fmla="*/ 440 w 656"/>
                      <a:gd name="T33" fmla="*/ 872 h 888"/>
                      <a:gd name="T34" fmla="*/ 344 w 656"/>
                      <a:gd name="T35" fmla="*/ 872 h 888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656"/>
                      <a:gd name="T55" fmla="*/ 0 h 888"/>
                      <a:gd name="T56" fmla="*/ 656 w 656"/>
                      <a:gd name="T57" fmla="*/ 888 h 888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656" h="888">
                        <a:moveTo>
                          <a:pt x="344" y="872"/>
                        </a:moveTo>
                        <a:cubicBezTo>
                          <a:pt x="296" y="872"/>
                          <a:pt x="201" y="880"/>
                          <a:pt x="152" y="872"/>
                        </a:cubicBezTo>
                        <a:cubicBezTo>
                          <a:pt x="103" y="864"/>
                          <a:pt x="64" y="856"/>
                          <a:pt x="48" y="824"/>
                        </a:cubicBezTo>
                        <a:cubicBezTo>
                          <a:pt x="32" y="792"/>
                          <a:pt x="55" y="720"/>
                          <a:pt x="56" y="680"/>
                        </a:cubicBezTo>
                        <a:cubicBezTo>
                          <a:pt x="57" y="640"/>
                          <a:pt x="56" y="616"/>
                          <a:pt x="56" y="584"/>
                        </a:cubicBezTo>
                        <a:cubicBezTo>
                          <a:pt x="56" y="552"/>
                          <a:pt x="64" y="544"/>
                          <a:pt x="56" y="488"/>
                        </a:cubicBezTo>
                        <a:cubicBezTo>
                          <a:pt x="48" y="432"/>
                          <a:pt x="16" y="312"/>
                          <a:pt x="8" y="248"/>
                        </a:cubicBezTo>
                        <a:cubicBezTo>
                          <a:pt x="0" y="184"/>
                          <a:pt x="0" y="136"/>
                          <a:pt x="8" y="104"/>
                        </a:cubicBezTo>
                        <a:cubicBezTo>
                          <a:pt x="16" y="72"/>
                          <a:pt x="24" y="72"/>
                          <a:pt x="56" y="56"/>
                        </a:cubicBezTo>
                        <a:cubicBezTo>
                          <a:pt x="88" y="40"/>
                          <a:pt x="144" y="16"/>
                          <a:pt x="200" y="8"/>
                        </a:cubicBezTo>
                        <a:cubicBezTo>
                          <a:pt x="256" y="0"/>
                          <a:pt x="336" y="0"/>
                          <a:pt x="392" y="8"/>
                        </a:cubicBezTo>
                        <a:cubicBezTo>
                          <a:pt x="448" y="16"/>
                          <a:pt x="504" y="24"/>
                          <a:pt x="536" y="56"/>
                        </a:cubicBezTo>
                        <a:cubicBezTo>
                          <a:pt x="568" y="88"/>
                          <a:pt x="568" y="120"/>
                          <a:pt x="584" y="200"/>
                        </a:cubicBezTo>
                        <a:cubicBezTo>
                          <a:pt x="600" y="280"/>
                          <a:pt x="624" y="456"/>
                          <a:pt x="632" y="536"/>
                        </a:cubicBezTo>
                        <a:cubicBezTo>
                          <a:pt x="640" y="616"/>
                          <a:pt x="633" y="627"/>
                          <a:pt x="632" y="680"/>
                        </a:cubicBezTo>
                        <a:cubicBezTo>
                          <a:pt x="631" y="733"/>
                          <a:pt x="656" y="824"/>
                          <a:pt x="624" y="856"/>
                        </a:cubicBezTo>
                        <a:cubicBezTo>
                          <a:pt x="592" y="888"/>
                          <a:pt x="487" y="869"/>
                          <a:pt x="440" y="872"/>
                        </a:cubicBezTo>
                        <a:cubicBezTo>
                          <a:pt x="393" y="875"/>
                          <a:pt x="392" y="872"/>
                          <a:pt x="344" y="872"/>
                        </a:cubicBezTo>
                        <a:close/>
                      </a:path>
                    </a:pathLst>
                  </a:custGeom>
                  <a:blipFill dpi="0" rotWithShape="1">
                    <a:blip r:embed="rId2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60" name="Freeform 91" descr="Циновка"/>
                  <p:cNvSpPr>
                    <a:spLocks/>
                  </p:cNvSpPr>
                  <p:nvPr/>
                </p:nvSpPr>
                <p:spPr bwMode="auto">
                  <a:xfrm>
                    <a:off x="496" y="3208"/>
                    <a:ext cx="284" cy="291"/>
                  </a:xfrm>
                  <a:custGeom>
                    <a:avLst/>
                    <a:gdLst>
                      <a:gd name="T0" fmla="*/ 32 w 284"/>
                      <a:gd name="T1" fmla="*/ 104 h 291"/>
                      <a:gd name="T2" fmla="*/ 80 w 284"/>
                      <a:gd name="T3" fmla="*/ 8 h 291"/>
                      <a:gd name="T4" fmla="*/ 176 w 284"/>
                      <a:gd name="T5" fmla="*/ 56 h 291"/>
                      <a:gd name="T6" fmla="*/ 272 w 284"/>
                      <a:gd name="T7" fmla="*/ 200 h 291"/>
                      <a:gd name="T8" fmla="*/ 248 w 284"/>
                      <a:gd name="T9" fmla="*/ 184 h 291"/>
                      <a:gd name="T10" fmla="*/ 216 w 284"/>
                      <a:gd name="T11" fmla="*/ 184 h 291"/>
                      <a:gd name="T12" fmla="*/ 152 w 284"/>
                      <a:gd name="T13" fmla="*/ 232 h 291"/>
                      <a:gd name="T14" fmla="*/ 176 w 284"/>
                      <a:gd name="T15" fmla="*/ 200 h 291"/>
                      <a:gd name="T16" fmla="*/ 72 w 284"/>
                      <a:gd name="T17" fmla="*/ 280 h 291"/>
                      <a:gd name="T18" fmla="*/ 8 w 284"/>
                      <a:gd name="T19" fmla="*/ 264 h 291"/>
                      <a:gd name="T20" fmla="*/ 24 w 284"/>
                      <a:gd name="T21" fmla="*/ 168 h 291"/>
                      <a:gd name="T22" fmla="*/ 32 w 284"/>
                      <a:gd name="T23" fmla="*/ 104 h 2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84"/>
                      <a:gd name="T37" fmla="*/ 0 h 291"/>
                      <a:gd name="T38" fmla="*/ 284 w 284"/>
                      <a:gd name="T39" fmla="*/ 291 h 2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84" h="291">
                        <a:moveTo>
                          <a:pt x="32" y="104"/>
                        </a:moveTo>
                        <a:cubicBezTo>
                          <a:pt x="32" y="80"/>
                          <a:pt x="56" y="16"/>
                          <a:pt x="80" y="8"/>
                        </a:cubicBezTo>
                        <a:cubicBezTo>
                          <a:pt x="104" y="0"/>
                          <a:pt x="144" y="24"/>
                          <a:pt x="176" y="56"/>
                        </a:cubicBezTo>
                        <a:cubicBezTo>
                          <a:pt x="208" y="88"/>
                          <a:pt x="260" y="179"/>
                          <a:pt x="272" y="200"/>
                        </a:cubicBezTo>
                        <a:cubicBezTo>
                          <a:pt x="284" y="221"/>
                          <a:pt x="257" y="187"/>
                          <a:pt x="248" y="184"/>
                        </a:cubicBezTo>
                        <a:cubicBezTo>
                          <a:pt x="239" y="181"/>
                          <a:pt x="232" y="176"/>
                          <a:pt x="216" y="184"/>
                        </a:cubicBezTo>
                        <a:cubicBezTo>
                          <a:pt x="200" y="192"/>
                          <a:pt x="159" y="229"/>
                          <a:pt x="152" y="232"/>
                        </a:cubicBezTo>
                        <a:cubicBezTo>
                          <a:pt x="145" y="235"/>
                          <a:pt x="189" y="192"/>
                          <a:pt x="176" y="200"/>
                        </a:cubicBezTo>
                        <a:cubicBezTo>
                          <a:pt x="163" y="208"/>
                          <a:pt x="100" y="269"/>
                          <a:pt x="72" y="280"/>
                        </a:cubicBezTo>
                        <a:cubicBezTo>
                          <a:pt x="44" y="291"/>
                          <a:pt x="16" y="283"/>
                          <a:pt x="8" y="264"/>
                        </a:cubicBezTo>
                        <a:cubicBezTo>
                          <a:pt x="0" y="245"/>
                          <a:pt x="20" y="195"/>
                          <a:pt x="24" y="168"/>
                        </a:cubicBezTo>
                        <a:cubicBezTo>
                          <a:pt x="28" y="141"/>
                          <a:pt x="30" y="117"/>
                          <a:pt x="32" y="104"/>
                        </a:cubicBezTo>
                        <a:close/>
                      </a:path>
                    </a:pathLst>
                  </a:custGeom>
                  <a:blipFill dpi="0" rotWithShape="1">
                    <a:blip r:embed="rId2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353" name="Freeform 92"/>
                <p:cNvSpPr>
                  <a:spLocks/>
                </p:cNvSpPr>
                <p:nvPr/>
              </p:nvSpPr>
              <p:spPr bwMode="auto">
                <a:xfrm>
                  <a:off x="624" y="4176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4" name="Freeform 93"/>
                <p:cNvSpPr>
                  <a:spLocks/>
                </p:cNvSpPr>
                <p:nvPr/>
              </p:nvSpPr>
              <p:spPr bwMode="auto">
                <a:xfrm>
                  <a:off x="768" y="4176"/>
                  <a:ext cx="240" cy="144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5" name="Freeform 94"/>
                <p:cNvSpPr>
                  <a:spLocks/>
                </p:cNvSpPr>
                <p:nvPr/>
              </p:nvSpPr>
              <p:spPr bwMode="auto">
                <a:xfrm>
                  <a:off x="480" y="4224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" name="Freeform 95"/>
                <p:cNvSpPr>
                  <a:spLocks/>
                </p:cNvSpPr>
                <p:nvPr/>
              </p:nvSpPr>
              <p:spPr bwMode="auto">
                <a:xfrm>
                  <a:off x="192" y="4128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7" name="Freeform 96"/>
                <p:cNvSpPr>
                  <a:spLocks/>
                </p:cNvSpPr>
                <p:nvPr/>
              </p:nvSpPr>
              <p:spPr bwMode="auto">
                <a:xfrm>
                  <a:off x="336" y="4224"/>
                  <a:ext cx="144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8" name="Freeform 97"/>
                <p:cNvSpPr>
                  <a:spLocks/>
                </p:cNvSpPr>
                <p:nvPr/>
              </p:nvSpPr>
              <p:spPr bwMode="auto">
                <a:xfrm>
                  <a:off x="192" y="4224"/>
                  <a:ext cx="96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318" name="Группа 131"/>
            <p:cNvGrpSpPr/>
            <p:nvPr/>
          </p:nvGrpSpPr>
          <p:grpSpPr>
            <a:xfrm>
              <a:off x="2439964" y="4029077"/>
              <a:ext cx="1857385" cy="1238246"/>
              <a:chOff x="8083567" y="2957510"/>
              <a:chExt cx="2428873" cy="2524136"/>
            </a:xfrm>
          </p:grpSpPr>
          <p:grpSp>
            <p:nvGrpSpPr>
              <p:cNvPr id="319" name="Group 88"/>
              <p:cNvGrpSpPr>
                <a:grpSpLocks/>
              </p:cNvGrpSpPr>
              <p:nvPr/>
            </p:nvGrpSpPr>
            <p:grpSpPr bwMode="auto">
              <a:xfrm>
                <a:off x="8083567" y="2957510"/>
                <a:ext cx="1509712" cy="2024062"/>
                <a:chOff x="192" y="3360"/>
                <a:chExt cx="816" cy="960"/>
              </a:xfrm>
            </p:grpSpPr>
            <p:grpSp>
              <p:nvGrpSpPr>
                <p:cNvPr id="340" name="Group 89"/>
                <p:cNvGrpSpPr>
                  <a:grpSpLocks/>
                </p:cNvGrpSpPr>
                <p:nvPr/>
              </p:nvGrpSpPr>
              <p:grpSpPr bwMode="auto">
                <a:xfrm>
                  <a:off x="240" y="3360"/>
                  <a:ext cx="576" cy="864"/>
                  <a:chOff x="328" y="3208"/>
                  <a:chExt cx="656" cy="984"/>
                </a:xfrm>
              </p:grpSpPr>
              <p:sp>
                <p:nvSpPr>
                  <p:cNvPr id="347" name="Freeform 90" descr="Циновка"/>
                  <p:cNvSpPr>
                    <a:spLocks/>
                  </p:cNvSpPr>
                  <p:nvPr/>
                </p:nvSpPr>
                <p:spPr bwMode="auto">
                  <a:xfrm>
                    <a:off x="328" y="3304"/>
                    <a:ext cx="656" cy="888"/>
                  </a:xfrm>
                  <a:custGeom>
                    <a:avLst/>
                    <a:gdLst>
                      <a:gd name="T0" fmla="*/ 344 w 656"/>
                      <a:gd name="T1" fmla="*/ 872 h 888"/>
                      <a:gd name="T2" fmla="*/ 152 w 656"/>
                      <a:gd name="T3" fmla="*/ 872 h 888"/>
                      <a:gd name="T4" fmla="*/ 48 w 656"/>
                      <a:gd name="T5" fmla="*/ 824 h 888"/>
                      <a:gd name="T6" fmla="*/ 56 w 656"/>
                      <a:gd name="T7" fmla="*/ 680 h 888"/>
                      <a:gd name="T8" fmla="*/ 56 w 656"/>
                      <a:gd name="T9" fmla="*/ 584 h 888"/>
                      <a:gd name="T10" fmla="*/ 56 w 656"/>
                      <a:gd name="T11" fmla="*/ 488 h 888"/>
                      <a:gd name="T12" fmla="*/ 8 w 656"/>
                      <a:gd name="T13" fmla="*/ 248 h 888"/>
                      <a:gd name="T14" fmla="*/ 8 w 656"/>
                      <a:gd name="T15" fmla="*/ 104 h 888"/>
                      <a:gd name="T16" fmla="*/ 56 w 656"/>
                      <a:gd name="T17" fmla="*/ 56 h 888"/>
                      <a:gd name="T18" fmla="*/ 200 w 656"/>
                      <a:gd name="T19" fmla="*/ 8 h 888"/>
                      <a:gd name="T20" fmla="*/ 392 w 656"/>
                      <a:gd name="T21" fmla="*/ 8 h 888"/>
                      <a:gd name="T22" fmla="*/ 536 w 656"/>
                      <a:gd name="T23" fmla="*/ 56 h 888"/>
                      <a:gd name="T24" fmla="*/ 584 w 656"/>
                      <a:gd name="T25" fmla="*/ 200 h 888"/>
                      <a:gd name="T26" fmla="*/ 632 w 656"/>
                      <a:gd name="T27" fmla="*/ 536 h 888"/>
                      <a:gd name="T28" fmla="*/ 632 w 656"/>
                      <a:gd name="T29" fmla="*/ 680 h 888"/>
                      <a:gd name="T30" fmla="*/ 624 w 656"/>
                      <a:gd name="T31" fmla="*/ 856 h 888"/>
                      <a:gd name="T32" fmla="*/ 440 w 656"/>
                      <a:gd name="T33" fmla="*/ 872 h 888"/>
                      <a:gd name="T34" fmla="*/ 344 w 656"/>
                      <a:gd name="T35" fmla="*/ 872 h 888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656"/>
                      <a:gd name="T55" fmla="*/ 0 h 888"/>
                      <a:gd name="T56" fmla="*/ 656 w 656"/>
                      <a:gd name="T57" fmla="*/ 888 h 888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656" h="888">
                        <a:moveTo>
                          <a:pt x="344" y="872"/>
                        </a:moveTo>
                        <a:cubicBezTo>
                          <a:pt x="296" y="872"/>
                          <a:pt x="201" y="880"/>
                          <a:pt x="152" y="872"/>
                        </a:cubicBezTo>
                        <a:cubicBezTo>
                          <a:pt x="103" y="864"/>
                          <a:pt x="64" y="856"/>
                          <a:pt x="48" y="824"/>
                        </a:cubicBezTo>
                        <a:cubicBezTo>
                          <a:pt x="32" y="792"/>
                          <a:pt x="55" y="720"/>
                          <a:pt x="56" y="680"/>
                        </a:cubicBezTo>
                        <a:cubicBezTo>
                          <a:pt x="57" y="640"/>
                          <a:pt x="56" y="616"/>
                          <a:pt x="56" y="584"/>
                        </a:cubicBezTo>
                        <a:cubicBezTo>
                          <a:pt x="56" y="552"/>
                          <a:pt x="64" y="544"/>
                          <a:pt x="56" y="488"/>
                        </a:cubicBezTo>
                        <a:cubicBezTo>
                          <a:pt x="48" y="432"/>
                          <a:pt x="16" y="312"/>
                          <a:pt x="8" y="248"/>
                        </a:cubicBezTo>
                        <a:cubicBezTo>
                          <a:pt x="0" y="184"/>
                          <a:pt x="0" y="136"/>
                          <a:pt x="8" y="104"/>
                        </a:cubicBezTo>
                        <a:cubicBezTo>
                          <a:pt x="16" y="72"/>
                          <a:pt x="24" y="72"/>
                          <a:pt x="56" y="56"/>
                        </a:cubicBezTo>
                        <a:cubicBezTo>
                          <a:pt x="88" y="40"/>
                          <a:pt x="144" y="16"/>
                          <a:pt x="200" y="8"/>
                        </a:cubicBezTo>
                        <a:cubicBezTo>
                          <a:pt x="256" y="0"/>
                          <a:pt x="336" y="0"/>
                          <a:pt x="392" y="8"/>
                        </a:cubicBezTo>
                        <a:cubicBezTo>
                          <a:pt x="448" y="16"/>
                          <a:pt x="504" y="24"/>
                          <a:pt x="536" y="56"/>
                        </a:cubicBezTo>
                        <a:cubicBezTo>
                          <a:pt x="568" y="88"/>
                          <a:pt x="568" y="120"/>
                          <a:pt x="584" y="200"/>
                        </a:cubicBezTo>
                        <a:cubicBezTo>
                          <a:pt x="600" y="280"/>
                          <a:pt x="624" y="456"/>
                          <a:pt x="632" y="536"/>
                        </a:cubicBezTo>
                        <a:cubicBezTo>
                          <a:pt x="640" y="616"/>
                          <a:pt x="633" y="627"/>
                          <a:pt x="632" y="680"/>
                        </a:cubicBezTo>
                        <a:cubicBezTo>
                          <a:pt x="631" y="733"/>
                          <a:pt x="656" y="824"/>
                          <a:pt x="624" y="856"/>
                        </a:cubicBezTo>
                        <a:cubicBezTo>
                          <a:pt x="592" y="888"/>
                          <a:pt x="487" y="869"/>
                          <a:pt x="440" y="872"/>
                        </a:cubicBezTo>
                        <a:cubicBezTo>
                          <a:pt x="393" y="875"/>
                          <a:pt x="392" y="872"/>
                          <a:pt x="344" y="872"/>
                        </a:cubicBezTo>
                        <a:close/>
                      </a:path>
                    </a:pathLst>
                  </a:custGeom>
                  <a:blipFill dpi="0" rotWithShape="1">
                    <a:blip r:embed="rId2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48" name="Freeform 91" descr="Циновка"/>
                  <p:cNvSpPr>
                    <a:spLocks/>
                  </p:cNvSpPr>
                  <p:nvPr/>
                </p:nvSpPr>
                <p:spPr bwMode="auto">
                  <a:xfrm>
                    <a:off x="496" y="3208"/>
                    <a:ext cx="284" cy="291"/>
                  </a:xfrm>
                  <a:custGeom>
                    <a:avLst/>
                    <a:gdLst>
                      <a:gd name="T0" fmla="*/ 32 w 284"/>
                      <a:gd name="T1" fmla="*/ 104 h 291"/>
                      <a:gd name="T2" fmla="*/ 80 w 284"/>
                      <a:gd name="T3" fmla="*/ 8 h 291"/>
                      <a:gd name="T4" fmla="*/ 176 w 284"/>
                      <a:gd name="T5" fmla="*/ 56 h 291"/>
                      <a:gd name="T6" fmla="*/ 272 w 284"/>
                      <a:gd name="T7" fmla="*/ 200 h 291"/>
                      <a:gd name="T8" fmla="*/ 248 w 284"/>
                      <a:gd name="T9" fmla="*/ 184 h 291"/>
                      <a:gd name="T10" fmla="*/ 216 w 284"/>
                      <a:gd name="T11" fmla="*/ 184 h 291"/>
                      <a:gd name="T12" fmla="*/ 152 w 284"/>
                      <a:gd name="T13" fmla="*/ 232 h 291"/>
                      <a:gd name="T14" fmla="*/ 176 w 284"/>
                      <a:gd name="T15" fmla="*/ 200 h 291"/>
                      <a:gd name="T16" fmla="*/ 72 w 284"/>
                      <a:gd name="T17" fmla="*/ 280 h 291"/>
                      <a:gd name="T18" fmla="*/ 8 w 284"/>
                      <a:gd name="T19" fmla="*/ 264 h 291"/>
                      <a:gd name="T20" fmla="*/ 24 w 284"/>
                      <a:gd name="T21" fmla="*/ 168 h 291"/>
                      <a:gd name="T22" fmla="*/ 32 w 284"/>
                      <a:gd name="T23" fmla="*/ 104 h 2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84"/>
                      <a:gd name="T37" fmla="*/ 0 h 291"/>
                      <a:gd name="T38" fmla="*/ 284 w 284"/>
                      <a:gd name="T39" fmla="*/ 291 h 2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84" h="291">
                        <a:moveTo>
                          <a:pt x="32" y="104"/>
                        </a:moveTo>
                        <a:cubicBezTo>
                          <a:pt x="32" y="80"/>
                          <a:pt x="56" y="16"/>
                          <a:pt x="80" y="8"/>
                        </a:cubicBezTo>
                        <a:cubicBezTo>
                          <a:pt x="104" y="0"/>
                          <a:pt x="144" y="24"/>
                          <a:pt x="176" y="56"/>
                        </a:cubicBezTo>
                        <a:cubicBezTo>
                          <a:pt x="208" y="88"/>
                          <a:pt x="260" y="179"/>
                          <a:pt x="272" y="200"/>
                        </a:cubicBezTo>
                        <a:cubicBezTo>
                          <a:pt x="284" y="221"/>
                          <a:pt x="257" y="187"/>
                          <a:pt x="248" y="184"/>
                        </a:cubicBezTo>
                        <a:cubicBezTo>
                          <a:pt x="239" y="181"/>
                          <a:pt x="232" y="176"/>
                          <a:pt x="216" y="184"/>
                        </a:cubicBezTo>
                        <a:cubicBezTo>
                          <a:pt x="200" y="192"/>
                          <a:pt x="159" y="229"/>
                          <a:pt x="152" y="232"/>
                        </a:cubicBezTo>
                        <a:cubicBezTo>
                          <a:pt x="145" y="235"/>
                          <a:pt x="189" y="192"/>
                          <a:pt x="176" y="200"/>
                        </a:cubicBezTo>
                        <a:cubicBezTo>
                          <a:pt x="163" y="208"/>
                          <a:pt x="100" y="269"/>
                          <a:pt x="72" y="280"/>
                        </a:cubicBezTo>
                        <a:cubicBezTo>
                          <a:pt x="44" y="291"/>
                          <a:pt x="16" y="283"/>
                          <a:pt x="8" y="264"/>
                        </a:cubicBezTo>
                        <a:cubicBezTo>
                          <a:pt x="0" y="245"/>
                          <a:pt x="20" y="195"/>
                          <a:pt x="24" y="168"/>
                        </a:cubicBezTo>
                        <a:cubicBezTo>
                          <a:pt x="28" y="141"/>
                          <a:pt x="30" y="117"/>
                          <a:pt x="32" y="104"/>
                        </a:cubicBezTo>
                        <a:close/>
                      </a:path>
                    </a:pathLst>
                  </a:custGeom>
                  <a:blipFill dpi="0" rotWithShape="1">
                    <a:blip r:embed="rId2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341" name="Freeform 92"/>
                <p:cNvSpPr>
                  <a:spLocks/>
                </p:cNvSpPr>
                <p:nvPr/>
              </p:nvSpPr>
              <p:spPr bwMode="auto">
                <a:xfrm>
                  <a:off x="624" y="4176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42" name="Freeform 93"/>
                <p:cNvSpPr>
                  <a:spLocks/>
                </p:cNvSpPr>
                <p:nvPr/>
              </p:nvSpPr>
              <p:spPr bwMode="auto">
                <a:xfrm>
                  <a:off x="768" y="4176"/>
                  <a:ext cx="240" cy="144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43" name="Freeform 94"/>
                <p:cNvSpPr>
                  <a:spLocks/>
                </p:cNvSpPr>
                <p:nvPr/>
              </p:nvSpPr>
              <p:spPr bwMode="auto">
                <a:xfrm>
                  <a:off x="480" y="4224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44" name="Freeform 95"/>
                <p:cNvSpPr>
                  <a:spLocks/>
                </p:cNvSpPr>
                <p:nvPr/>
              </p:nvSpPr>
              <p:spPr bwMode="auto">
                <a:xfrm>
                  <a:off x="192" y="4128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45" name="Freeform 96"/>
                <p:cNvSpPr>
                  <a:spLocks/>
                </p:cNvSpPr>
                <p:nvPr/>
              </p:nvSpPr>
              <p:spPr bwMode="auto">
                <a:xfrm>
                  <a:off x="336" y="4224"/>
                  <a:ext cx="144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46" name="Freeform 97"/>
                <p:cNvSpPr>
                  <a:spLocks/>
                </p:cNvSpPr>
                <p:nvPr/>
              </p:nvSpPr>
              <p:spPr bwMode="auto">
                <a:xfrm>
                  <a:off x="192" y="4224"/>
                  <a:ext cx="96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20" name="Group 88"/>
              <p:cNvGrpSpPr>
                <a:grpSpLocks/>
              </p:cNvGrpSpPr>
              <p:nvPr/>
            </p:nvGrpSpPr>
            <p:grpSpPr bwMode="auto">
              <a:xfrm>
                <a:off x="8726502" y="3100376"/>
                <a:ext cx="1785938" cy="1881185"/>
                <a:chOff x="192" y="3360"/>
                <a:chExt cx="816" cy="960"/>
              </a:xfrm>
            </p:grpSpPr>
            <p:grpSp>
              <p:nvGrpSpPr>
                <p:cNvPr id="331" name="Group 89"/>
                <p:cNvGrpSpPr>
                  <a:grpSpLocks/>
                </p:cNvGrpSpPr>
                <p:nvPr/>
              </p:nvGrpSpPr>
              <p:grpSpPr bwMode="auto">
                <a:xfrm>
                  <a:off x="240" y="3360"/>
                  <a:ext cx="576" cy="864"/>
                  <a:chOff x="328" y="3208"/>
                  <a:chExt cx="656" cy="984"/>
                </a:xfrm>
              </p:grpSpPr>
              <p:sp>
                <p:nvSpPr>
                  <p:cNvPr id="338" name="Freeform 90" descr="Циновка"/>
                  <p:cNvSpPr>
                    <a:spLocks/>
                  </p:cNvSpPr>
                  <p:nvPr/>
                </p:nvSpPr>
                <p:spPr bwMode="auto">
                  <a:xfrm>
                    <a:off x="328" y="3304"/>
                    <a:ext cx="656" cy="888"/>
                  </a:xfrm>
                  <a:custGeom>
                    <a:avLst/>
                    <a:gdLst>
                      <a:gd name="T0" fmla="*/ 344 w 656"/>
                      <a:gd name="T1" fmla="*/ 872 h 888"/>
                      <a:gd name="T2" fmla="*/ 152 w 656"/>
                      <a:gd name="T3" fmla="*/ 872 h 888"/>
                      <a:gd name="T4" fmla="*/ 48 w 656"/>
                      <a:gd name="T5" fmla="*/ 824 h 888"/>
                      <a:gd name="T6" fmla="*/ 56 w 656"/>
                      <a:gd name="T7" fmla="*/ 680 h 888"/>
                      <a:gd name="T8" fmla="*/ 56 w 656"/>
                      <a:gd name="T9" fmla="*/ 584 h 888"/>
                      <a:gd name="T10" fmla="*/ 56 w 656"/>
                      <a:gd name="T11" fmla="*/ 488 h 888"/>
                      <a:gd name="T12" fmla="*/ 8 w 656"/>
                      <a:gd name="T13" fmla="*/ 248 h 888"/>
                      <a:gd name="T14" fmla="*/ 8 w 656"/>
                      <a:gd name="T15" fmla="*/ 104 h 888"/>
                      <a:gd name="T16" fmla="*/ 56 w 656"/>
                      <a:gd name="T17" fmla="*/ 56 h 888"/>
                      <a:gd name="T18" fmla="*/ 200 w 656"/>
                      <a:gd name="T19" fmla="*/ 8 h 888"/>
                      <a:gd name="T20" fmla="*/ 392 w 656"/>
                      <a:gd name="T21" fmla="*/ 8 h 888"/>
                      <a:gd name="T22" fmla="*/ 536 w 656"/>
                      <a:gd name="T23" fmla="*/ 56 h 888"/>
                      <a:gd name="T24" fmla="*/ 584 w 656"/>
                      <a:gd name="T25" fmla="*/ 200 h 888"/>
                      <a:gd name="T26" fmla="*/ 632 w 656"/>
                      <a:gd name="T27" fmla="*/ 536 h 888"/>
                      <a:gd name="T28" fmla="*/ 632 w 656"/>
                      <a:gd name="T29" fmla="*/ 680 h 888"/>
                      <a:gd name="T30" fmla="*/ 624 w 656"/>
                      <a:gd name="T31" fmla="*/ 856 h 888"/>
                      <a:gd name="T32" fmla="*/ 440 w 656"/>
                      <a:gd name="T33" fmla="*/ 872 h 888"/>
                      <a:gd name="T34" fmla="*/ 344 w 656"/>
                      <a:gd name="T35" fmla="*/ 872 h 888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656"/>
                      <a:gd name="T55" fmla="*/ 0 h 888"/>
                      <a:gd name="T56" fmla="*/ 656 w 656"/>
                      <a:gd name="T57" fmla="*/ 888 h 888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656" h="888">
                        <a:moveTo>
                          <a:pt x="344" y="872"/>
                        </a:moveTo>
                        <a:cubicBezTo>
                          <a:pt x="296" y="872"/>
                          <a:pt x="201" y="880"/>
                          <a:pt x="152" y="872"/>
                        </a:cubicBezTo>
                        <a:cubicBezTo>
                          <a:pt x="103" y="864"/>
                          <a:pt x="64" y="856"/>
                          <a:pt x="48" y="824"/>
                        </a:cubicBezTo>
                        <a:cubicBezTo>
                          <a:pt x="32" y="792"/>
                          <a:pt x="55" y="720"/>
                          <a:pt x="56" y="680"/>
                        </a:cubicBezTo>
                        <a:cubicBezTo>
                          <a:pt x="57" y="640"/>
                          <a:pt x="56" y="616"/>
                          <a:pt x="56" y="584"/>
                        </a:cubicBezTo>
                        <a:cubicBezTo>
                          <a:pt x="56" y="552"/>
                          <a:pt x="64" y="544"/>
                          <a:pt x="56" y="488"/>
                        </a:cubicBezTo>
                        <a:cubicBezTo>
                          <a:pt x="48" y="432"/>
                          <a:pt x="16" y="312"/>
                          <a:pt x="8" y="248"/>
                        </a:cubicBezTo>
                        <a:cubicBezTo>
                          <a:pt x="0" y="184"/>
                          <a:pt x="0" y="136"/>
                          <a:pt x="8" y="104"/>
                        </a:cubicBezTo>
                        <a:cubicBezTo>
                          <a:pt x="16" y="72"/>
                          <a:pt x="24" y="72"/>
                          <a:pt x="56" y="56"/>
                        </a:cubicBezTo>
                        <a:cubicBezTo>
                          <a:pt x="88" y="40"/>
                          <a:pt x="144" y="16"/>
                          <a:pt x="200" y="8"/>
                        </a:cubicBezTo>
                        <a:cubicBezTo>
                          <a:pt x="256" y="0"/>
                          <a:pt x="336" y="0"/>
                          <a:pt x="392" y="8"/>
                        </a:cubicBezTo>
                        <a:cubicBezTo>
                          <a:pt x="448" y="16"/>
                          <a:pt x="504" y="24"/>
                          <a:pt x="536" y="56"/>
                        </a:cubicBezTo>
                        <a:cubicBezTo>
                          <a:pt x="568" y="88"/>
                          <a:pt x="568" y="120"/>
                          <a:pt x="584" y="200"/>
                        </a:cubicBezTo>
                        <a:cubicBezTo>
                          <a:pt x="600" y="280"/>
                          <a:pt x="624" y="456"/>
                          <a:pt x="632" y="536"/>
                        </a:cubicBezTo>
                        <a:cubicBezTo>
                          <a:pt x="640" y="616"/>
                          <a:pt x="633" y="627"/>
                          <a:pt x="632" y="680"/>
                        </a:cubicBezTo>
                        <a:cubicBezTo>
                          <a:pt x="631" y="733"/>
                          <a:pt x="656" y="824"/>
                          <a:pt x="624" y="856"/>
                        </a:cubicBezTo>
                        <a:cubicBezTo>
                          <a:pt x="592" y="888"/>
                          <a:pt x="487" y="869"/>
                          <a:pt x="440" y="872"/>
                        </a:cubicBezTo>
                        <a:cubicBezTo>
                          <a:pt x="393" y="875"/>
                          <a:pt x="392" y="872"/>
                          <a:pt x="344" y="872"/>
                        </a:cubicBezTo>
                        <a:close/>
                      </a:path>
                    </a:pathLst>
                  </a:custGeom>
                  <a:blipFill dpi="0" rotWithShape="1">
                    <a:blip r:embed="rId2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39" name="Freeform 91" descr="Циновка"/>
                  <p:cNvSpPr>
                    <a:spLocks/>
                  </p:cNvSpPr>
                  <p:nvPr/>
                </p:nvSpPr>
                <p:spPr bwMode="auto">
                  <a:xfrm>
                    <a:off x="496" y="3208"/>
                    <a:ext cx="284" cy="291"/>
                  </a:xfrm>
                  <a:custGeom>
                    <a:avLst/>
                    <a:gdLst>
                      <a:gd name="T0" fmla="*/ 32 w 284"/>
                      <a:gd name="T1" fmla="*/ 104 h 291"/>
                      <a:gd name="T2" fmla="*/ 80 w 284"/>
                      <a:gd name="T3" fmla="*/ 8 h 291"/>
                      <a:gd name="T4" fmla="*/ 176 w 284"/>
                      <a:gd name="T5" fmla="*/ 56 h 291"/>
                      <a:gd name="T6" fmla="*/ 272 w 284"/>
                      <a:gd name="T7" fmla="*/ 200 h 291"/>
                      <a:gd name="T8" fmla="*/ 248 w 284"/>
                      <a:gd name="T9" fmla="*/ 184 h 291"/>
                      <a:gd name="T10" fmla="*/ 216 w 284"/>
                      <a:gd name="T11" fmla="*/ 184 h 291"/>
                      <a:gd name="T12" fmla="*/ 152 w 284"/>
                      <a:gd name="T13" fmla="*/ 232 h 291"/>
                      <a:gd name="T14" fmla="*/ 176 w 284"/>
                      <a:gd name="T15" fmla="*/ 200 h 291"/>
                      <a:gd name="T16" fmla="*/ 72 w 284"/>
                      <a:gd name="T17" fmla="*/ 280 h 291"/>
                      <a:gd name="T18" fmla="*/ 8 w 284"/>
                      <a:gd name="T19" fmla="*/ 264 h 291"/>
                      <a:gd name="T20" fmla="*/ 24 w 284"/>
                      <a:gd name="T21" fmla="*/ 168 h 291"/>
                      <a:gd name="T22" fmla="*/ 32 w 284"/>
                      <a:gd name="T23" fmla="*/ 104 h 2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84"/>
                      <a:gd name="T37" fmla="*/ 0 h 291"/>
                      <a:gd name="T38" fmla="*/ 284 w 284"/>
                      <a:gd name="T39" fmla="*/ 291 h 2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84" h="291">
                        <a:moveTo>
                          <a:pt x="32" y="104"/>
                        </a:moveTo>
                        <a:cubicBezTo>
                          <a:pt x="32" y="80"/>
                          <a:pt x="56" y="16"/>
                          <a:pt x="80" y="8"/>
                        </a:cubicBezTo>
                        <a:cubicBezTo>
                          <a:pt x="104" y="0"/>
                          <a:pt x="144" y="24"/>
                          <a:pt x="176" y="56"/>
                        </a:cubicBezTo>
                        <a:cubicBezTo>
                          <a:pt x="208" y="88"/>
                          <a:pt x="260" y="179"/>
                          <a:pt x="272" y="200"/>
                        </a:cubicBezTo>
                        <a:cubicBezTo>
                          <a:pt x="284" y="221"/>
                          <a:pt x="257" y="187"/>
                          <a:pt x="248" y="184"/>
                        </a:cubicBezTo>
                        <a:cubicBezTo>
                          <a:pt x="239" y="181"/>
                          <a:pt x="232" y="176"/>
                          <a:pt x="216" y="184"/>
                        </a:cubicBezTo>
                        <a:cubicBezTo>
                          <a:pt x="200" y="192"/>
                          <a:pt x="159" y="229"/>
                          <a:pt x="152" y="232"/>
                        </a:cubicBezTo>
                        <a:cubicBezTo>
                          <a:pt x="145" y="235"/>
                          <a:pt x="189" y="192"/>
                          <a:pt x="176" y="200"/>
                        </a:cubicBezTo>
                        <a:cubicBezTo>
                          <a:pt x="163" y="208"/>
                          <a:pt x="100" y="269"/>
                          <a:pt x="72" y="280"/>
                        </a:cubicBezTo>
                        <a:cubicBezTo>
                          <a:pt x="44" y="291"/>
                          <a:pt x="16" y="283"/>
                          <a:pt x="8" y="264"/>
                        </a:cubicBezTo>
                        <a:cubicBezTo>
                          <a:pt x="0" y="245"/>
                          <a:pt x="20" y="195"/>
                          <a:pt x="24" y="168"/>
                        </a:cubicBezTo>
                        <a:cubicBezTo>
                          <a:pt x="28" y="141"/>
                          <a:pt x="30" y="117"/>
                          <a:pt x="32" y="104"/>
                        </a:cubicBezTo>
                        <a:close/>
                      </a:path>
                    </a:pathLst>
                  </a:custGeom>
                  <a:blipFill dpi="0" rotWithShape="1">
                    <a:blip r:embed="rId2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332" name="Freeform 92"/>
                <p:cNvSpPr>
                  <a:spLocks/>
                </p:cNvSpPr>
                <p:nvPr/>
              </p:nvSpPr>
              <p:spPr bwMode="auto">
                <a:xfrm>
                  <a:off x="624" y="4176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3" name="Freeform 93"/>
                <p:cNvSpPr>
                  <a:spLocks/>
                </p:cNvSpPr>
                <p:nvPr/>
              </p:nvSpPr>
              <p:spPr bwMode="auto">
                <a:xfrm>
                  <a:off x="768" y="4176"/>
                  <a:ext cx="240" cy="144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4" name="Freeform 94"/>
                <p:cNvSpPr>
                  <a:spLocks/>
                </p:cNvSpPr>
                <p:nvPr/>
              </p:nvSpPr>
              <p:spPr bwMode="auto">
                <a:xfrm>
                  <a:off x="480" y="4224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5" name="Freeform 95"/>
                <p:cNvSpPr>
                  <a:spLocks/>
                </p:cNvSpPr>
                <p:nvPr/>
              </p:nvSpPr>
              <p:spPr bwMode="auto">
                <a:xfrm>
                  <a:off x="192" y="4128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6" name="Freeform 96"/>
                <p:cNvSpPr>
                  <a:spLocks/>
                </p:cNvSpPr>
                <p:nvPr/>
              </p:nvSpPr>
              <p:spPr bwMode="auto">
                <a:xfrm>
                  <a:off x="336" y="4224"/>
                  <a:ext cx="144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7" name="Freeform 97"/>
                <p:cNvSpPr>
                  <a:spLocks/>
                </p:cNvSpPr>
                <p:nvPr/>
              </p:nvSpPr>
              <p:spPr bwMode="auto">
                <a:xfrm>
                  <a:off x="192" y="4224"/>
                  <a:ext cx="96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21" name="Group 88"/>
              <p:cNvGrpSpPr>
                <a:grpSpLocks/>
              </p:cNvGrpSpPr>
              <p:nvPr/>
            </p:nvGrpSpPr>
            <p:grpSpPr bwMode="auto">
              <a:xfrm>
                <a:off x="8155004" y="3671893"/>
                <a:ext cx="1928813" cy="1809753"/>
                <a:chOff x="192" y="3360"/>
                <a:chExt cx="816" cy="960"/>
              </a:xfrm>
            </p:grpSpPr>
            <p:grpSp>
              <p:nvGrpSpPr>
                <p:cNvPr id="322" name="Group 89"/>
                <p:cNvGrpSpPr>
                  <a:grpSpLocks/>
                </p:cNvGrpSpPr>
                <p:nvPr/>
              </p:nvGrpSpPr>
              <p:grpSpPr bwMode="auto">
                <a:xfrm>
                  <a:off x="240" y="3360"/>
                  <a:ext cx="576" cy="864"/>
                  <a:chOff x="328" y="3208"/>
                  <a:chExt cx="656" cy="984"/>
                </a:xfrm>
              </p:grpSpPr>
              <p:sp>
                <p:nvSpPr>
                  <p:cNvPr id="329" name="Freeform 90" descr="Циновка"/>
                  <p:cNvSpPr>
                    <a:spLocks/>
                  </p:cNvSpPr>
                  <p:nvPr/>
                </p:nvSpPr>
                <p:spPr bwMode="auto">
                  <a:xfrm>
                    <a:off x="328" y="3304"/>
                    <a:ext cx="656" cy="888"/>
                  </a:xfrm>
                  <a:custGeom>
                    <a:avLst/>
                    <a:gdLst>
                      <a:gd name="T0" fmla="*/ 344 w 656"/>
                      <a:gd name="T1" fmla="*/ 872 h 888"/>
                      <a:gd name="T2" fmla="*/ 152 w 656"/>
                      <a:gd name="T3" fmla="*/ 872 h 888"/>
                      <a:gd name="T4" fmla="*/ 48 w 656"/>
                      <a:gd name="T5" fmla="*/ 824 h 888"/>
                      <a:gd name="T6" fmla="*/ 56 w 656"/>
                      <a:gd name="T7" fmla="*/ 680 h 888"/>
                      <a:gd name="T8" fmla="*/ 56 w 656"/>
                      <a:gd name="T9" fmla="*/ 584 h 888"/>
                      <a:gd name="T10" fmla="*/ 56 w 656"/>
                      <a:gd name="T11" fmla="*/ 488 h 888"/>
                      <a:gd name="T12" fmla="*/ 8 w 656"/>
                      <a:gd name="T13" fmla="*/ 248 h 888"/>
                      <a:gd name="T14" fmla="*/ 8 w 656"/>
                      <a:gd name="T15" fmla="*/ 104 h 888"/>
                      <a:gd name="T16" fmla="*/ 56 w 656"/>
                      <a:gd name="T17" fmla="*/ 56 h 888"/>
                      <a:gd name="T18" fmla="*/ 200 w 656"/>
                      <a:gd name="T19" fmla="*/ 8 h 888"/>
                      <a:gd name="T20" fmla="*/ 392 w 656"/>
                      <a:gd name="T21" fmla="*/ 8 h 888"/>
                      <a:gd name="T22" fmla="*/ 536 w 656"/>
                      <a:gd name="T23" fmla="*/ 56 h 888"/>
                      <a:gd name="T24" fmla="*/ 584 w 656"/>
                      <a:gd name="T25" fmla="*/ 200 h 888"/>
                      <a:gd name="T26" fmla="*/ 632 w 656"/>
                      <a:gd name="T27" fmla="*/ 536 h 888"/>
                      <a:gd name="T28" fmla="*/ 632 w 656"/>
                      <a:gd name="T29" fmla="*/ 680 h 888"/>
                      <a:gd name="T30" fmla="*/ 624 w 656"/>
                      <a:gd name="T31" fmla="*/ 856 h 888"/>
                      <a:gd name="T32" fmla="*/ 440 w 656"/>
                      <a:gd name="T33" fmla="*/ 872 h 888"/>
                      <a:gd name="T34" fmla="*/ 344 w 656"/>
                      <a:gd name="T35" fmla="*/ 872 h 888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656"/>
                      <a:gd name="T55" fmla="*/ 0 h 888"/>
                      <a:gd name="T56" fmla="*/ 656 w 656"/>
                      <a:gd name="T57" fmla="*/ 888 h 888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656" h="888">
                        <a:moveTo>
                          <a:pt x="344" y="872"/>
                        </a:moveTo>
                        <a:cubicBezTo>
                          <a:pt x="296" y="872"/>
                          <a:pt x="201" y="880"/>
                          <a:pt x="152" y="872"/>
                        </a:cubicBezTo>
                        <a:cubicBezTo>
                          <a:pt x="103" y="864"/>
                          <a:pt x="64" y="856"/>
                          <a:pt x="48" y="824"/>
                        </a:cubicBezTo>
                        <a:cubicBezTo>
                          <a:pt x="32" y="792"/>
                          <a:pt x="55" y="720"/>
                          <a:pt x="56" y="680"/>
                        </a:cubicBezTo>
                        <a:cubicBezTo>
                          <a:pt x="57" y="640"/>
                          <a:pt x="56" y="616"/>
                          <a:pt x="56" y="584"/>
                        </a:cubicBezTo>
                        <a:cubicBezTo>
                          <a:pt x="56" y="552"/>
                          <a:pt x="64" y="544"/>
                          <a:pt x="56" y="488"/>
                        </a:cubicBezTo>
                        <a:cubicBezTo>
                          <a:pt x="48" y="432"/>
                          <a:pt x="16" y="312"/>
                          <a:pt x="8" y="248"/>
                        </a:cubicBezTo>
                        <a:cubicBezTo>
                          <a:pt x="0" y="184"/>
                          <a:pt x="0" y="136"/>
                          <a:pt x="8" y="104"/>
                        </a:cubicBezTo>
                        <a:cubicBezTo>
                          <a:pt x="16" y="72"/>
                          <a:pt x="24" y="72"/>
                          <a:pt x="56" y="56"/>
                        </a:cubicBezTo>
                        <a:cubicBezTo>
                          <a:pt x="88" y="40"/>
                          <a:pt x="144" y="16"/>
                          <a:pt x="200" y="8"/>
                        </a:cubicBezTo>
                        <a:cubicBezTo>
                          <a:pt x="256" y="0"/>
                          <a:pt x="336" y="0"/>
                          <a:pt x="392" y="8"/>
                        </a:cubicBezTo>
                        <a:cubicBezTo>
                          <a:pt x="448" y="16"/>
                          <a:pt x="504" y="24"/>
                          <a:pt x="536" y="56"/>
                        </a:cubicBezTo>
                        <a:cubicBezTo>
                          <a:pt x="568" y="88"/>
                          <a:pt x="568" y="120"/>
                          <a:pt x="584" y="200"/>
                        </a:cubicBezTo>
                        <a:cubicBezTo>
                          <a:pt x="600" y="280"/>
                          <a:pt x="624" y="456"/>
                          <a:pt x="632" y="536"/>
                        </a:cubicBezTo>
                        <a:cubicBezTo>
                          <a:pt x="640" y="616"/>
                          <a:pt x="633" y="627"/>
                          <a:pt x="632" y="680"/>
                        </a:cubicBezTo>
                        <a:cubicBezTo>
                          <a:pt x="631" y="733"/>
                          <a:pt x="656" y="824"/>
                          <a:pt x="624" y="856"/>
                        </a:cubicBezTo>
                        <a:cubicBezTo>
                          <a:pt x="592" y="888"/>
                          <a:pt x="487" y="869"/>
                          <a:pt x="440" y="872"/>
                        </a:cubicBezTo>
                        <a:cubicBezTo>
                          <a:pt x="393" y="875"/>
                          <a:pt x="392" y="872"/>
                          <a:pt x="344" y="872"/>
                        </a:cubicBezTo>
                        <a:close/>
                      </a:path>
                    </a:pathLst>
                  </a:custGeom>
                  <a:blipFill dpi="0" rotWithShape="1">
                    <a:blip r:embed="rId2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30" name="Freeform 91" descr="Циновка"/>
                  <p:cNvSpPr>
                    <a:spLocks/>
                  </p:cNvSpPr>
                  <p:nvPr/>
                </p:nvSpPr>
                <p:spPr bwMode="auto">
                  <a:xfrm>
                    <a:off x="496" y="3208"/>
                    <a:ext cx="284" cy="291"/>
                  </a:xfrm>
                  <a:custGeom>
                    <a:avLst/>
                    <a:gdLst>
                      <a:gd name="T0" fmla="*/ 32 w 284"/>
                      <a:gd name="T1" fmla="*/ 104 h 291"/>
                      <a:gd name="T2" fmla="*/ 80 w 284"/>
                      <a:gd name="T3" fmla="*/ 8 h 291"/>
                      <a:gd name="T4" fmla="*/ 176 w 284"/>
                      <a:gd name="T5" fmla="*/ 56 h 291"/>
                      <a:gd name="T6" fmla="*/ 272 w 284"/>
                      <a:gd name="T7" fmla="*/ 200 h 291"/>
                      <a:gd name="T8" fmla="*/ 248 w 284"/>
                      <a:gd name="T9" fmla="*/ 184 h 291"/>
                      <a:gd name="T10" fmla="*/ 216 w 284"/>
                      <a:gd name="T11" fmla="*/ 184 h 291"/>
                      <a:gd name="T12" fmla="*/ 152 w 284"/>
                      <a:gd name="T13" fmla="*/ 232 h 291"/>
                      <a:gd name="T14" fmla="*/ 176 w 284"/>
                      <a:gd name="T15" fmla="*/ 200 h 291"/>
                      <a:gd name="T16" fmla="*/ 72 w 284"/>
                      <a:gd name="T17" fmla="*/ 280 h 291"/>
                      <a:gd name="T18" fmla="*/ 8 w 284"/>
                      <a:gd name="T19" fmla="*/ 264 h 291"/>
                      <a:gd name="T20" fmla="*/ 24 w 284"/>
                      <a:gd name="T21" fmla="*/ 168 h 291"/>
                      <a:gd name="T22" fmla="*/ 32 w 284"/>
                      <a:gd name="T23" fmla="*/ 104 h 2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84"/>
                      <a:gd name="T37" fmla="*/ 0 h 291"/>
                      <a:gd name="T38" fmla="*/ 284 w 284"/>
                      <a:gd name="T39" fmla="*/ 291 h 2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84" h="291">
                        <a:moveTo>
                          <a:pt x="32" y="104"/>
                        </a:moveTo>
                        <a:cubicBezTo>
                          <a:pt x="32" y="80"/>
                          <a:pt x="56" y="16"/>
                          <a:pt x="80" y="8"/>
                        </a:cubicBezTo>
                        <a:cubicBezTo>
                          <a:pt x="104" y="0"/>
                          <a:pt x="144" y="24"/>
                          <a:pt x="176" y="56"/>
                        </a:cubicBezTo>
                        <a:cubicBezTo>
                          <a:pt x="208" y="88"/>
                          <a:pt x="260" y="179"/>
                          <a:pt x="272" y="200"/>
                        </a:cubicBezTo>
                        <a:cubicBezTo>
                          <a:pt x="284" y="221"/>
                          <a:pt x="257" y="187"/>
                          <a:pt x="248" y="184"/>
                        </a:cubicBezTo>
                        <a:cubicBezTo>
                          <a:pt x="239" y="181"/>
                          <a:pt x="232" y="176"/>
                          <a:pt x="216" y="184"/>
                        </a:cubicBezTo>
                        <a:cubicBezTo>
                          <a:pt x="200" y="192"/>
                          <a:pt x="159" y="229"/>
                          <a:pt x="152" y="232"/>
                        </a:cubicBezTo>
                        <a:cubicBezTo>
                          <a:pt x="145" y="235"/>
                          <a:pt x="189" y="192"/>
                          <a:pt x="176" y="200"/>
                        </a:cubicBezTo>
                        <a:cubicBezTo>
                          <a:pt x="163" y="208"/>
                          <a:pt x="100" y="269"/>
                          <a:pt x="72" y="280"/>
                        </a:cubicBezTo>
                        <a:cubicBezTo>
                          <a:pt x="44" y="291"/>
                          <a:pt x="16" y="283"/>
                          <a:pt x="8" y="264"/>
                        </a:cubicBezTo>
                        <a:cubicBezTo>
                          <a:pt x="0" y="245"/>
                          <a:pt x="20" y="195"/>
                          <a:pt x="24" y="168"/>
                        </a:cubicBezTo>
                        <a:cubicBezTo>
                          <a:pt x="28" y="141"/>
                          <a:pt x="30" y="117"/>
                          <a:pt x="32" y="104"/>
                        </a:cubicBezTo>
                        <a:close/>
                      </a:path>
                    </a:pathLst>
                  </a:custGeom>
                  <a:blipFill dpi="0" rotWithShape="1">
                    <a:blip r:embed="rId2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323" name="Freeform 92"/>
                <p:cNvSpPr>
                  <a:spLocks/>
                </p:cNvSpPr>
                <p:nvPr/>
              </p:nvSpPr>
              <p:spPr bwMode="auto">
                <a:xfrm>
                  <a:off x="624" y="4176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4" name="Freeform 93"/>
                <p:cNvSpPr>
                  <a:spLocks/>
                </p:cNvSpPr>
                <p:nvPr/>
              </p:nvSpPr>
              <p:spPr bwMode="auto">
                <a:xfrm>
                  <a:off x="768" y="4176"/>
                  <a:ext cx="240" cy="144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5" name="Freeform 94"/>
                <p:cNvSpPr>
                  <a:spLocks/>
                </p:cNvSpPr>
                <p:nvPr/>
              </p:nvSpPr>
              <p:spPr bwMode="auto">
                <a:xfrm>
                  <a:off x="480" y="4224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6" name="Freeform 95"/>
                <p:cNvSpPr>
                  <a:spLocks/>
                </p:cNvSpPr>
                <p:nvPr/>
              </p:nvSpPr>
              <p:spPr bwMode="auto">
                <a:xfrm>
                  <a:off x="192" y="4128"/>
                  <a:ext cx="192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7" name="Freeform 96"/>
                <p:cNvSpPr>
                  <a:spLocks/>
                </p:cNvSpPr>
                <p:nvPr/>
              </p:nvSpPr>
              <p:spPr bwMode="auto">
                <a:xfrm>
                  <a:off x="336" y="4224"/>
                  <a:ext cx="144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8" name="Freeform 97"/>
                <p:cNvSpPr>
                  <a:spLocks/>
                </p:cNvSpPr>
                <p:nvPr/>
              </p:nvSpPr>
              <p:spPr bwMode="auto">
                <a:xfrm>
                  <a:off x="192" y="4224"/>
                  <a:ext cx="96" cy="96"/>
                </a:xfrm>
                <a:custGeom>
                  <a:avLst/>
                  <a:gdLst>
                    <a:gd name="T0" fmla="*/ 0 w 2287"/>
                    <a:gd name="T1" fmla="*/ 0 h 1272"/>
                    <a:gd name="T2" fmla="*/ 0 w 2287"/>
                    <a:gd name="T3" fmla="*/ 0 h 1272"/>
                    <a:gd name="T4" fmla="*/ 0 w 2287"/>
                    <a:gd name="T5" fmla="*/ 0 h 1272"/>
                    <a:gd name="T6" fmla="*/ 0 w 2287"/>
                    <a:gd name="T7" fmla="*/ 0 h 1272"/>
                    <a:gd name="T8" fmla="*/ 0 w 2287"/>
                    <a:gd name="T9" fmla="*/ 0 h 1272"/>
                    <a:gd name="T10" fmla="*/ 0 w 2287"/>
                    <a:gd name="T11" fmla="*/ 0 h 1272"/>
                    <a:gd name="T12" fmla="*/ 0 w 2287"/>
                    <a:gd name="T13" fmla="*/ 0 h 1272"/>
                    <a:gd name="T14" fmla="*/ 0 w 2287"/>
                    <a:gd name="T15" fmla="*/ 0 h 1272"/>
                    <a:gd name="T16" fmla="*/ 0 w 2287"/>
                    <a:gd name="T17" fmla="*/ 0 h 1272"/>
                    <a:gd name="T18" fmla="*/ 0 w 2287"/>
                    <a:gd name="T19" fmla="*/ 0 h 1272"/>
                    <a:gd name="T20" fmla="*/ 0 w 2287"/>
                    <a:gd name="T21" fmla="*/ 0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87"/>
                    <a:gd name="T34" fmla="*/ 0 h 1272"/>
                    <a:gd name="T35" fmla="*/ 2287 w 2287"/>
                    <a:gd name="T36" fmla="*/ 1272 h 12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379" name="Group 3"/>
          <p:cNvGrpSpPr>
            <a:grpSpLocks/>
          </p:cNvGrpSpPr>
          <p:nvPr/>
        </p:nvGrpSpPr>
        <p:grpSpPr bwMode="auto">
          <a:xfrm rot="-155749">
            <a:off x="11250212" y="4636978"/>
            <a:ext cx="4897437" cy="1884363"/>
            <a:chOff x="1474" y="2432"/>
            <a:chExt cx="4038" cy="1633"/>
          </a:xfrm>
        </p:grpSpPr>
        <p:sp>
          <p:nvSpPr>
            <p:cNvPr id="380" name="Freeform 4"/>
            <p:cNvSpPr>
              <a:spLocks/>
            </p:cNvSpPr>
            <p:nvPr/>
          </p:nvSpPr>
          <p:spPr bwMode="auto">
            <a:xfrm>
              <a:off x="3560" y="3339"/>
              <a:ext cx="1406" cy="454"/>
            </a:xfrm>
            <a:custGeom>
              <a:avLst/>
              <a:gdLst>
                <a:gd name="T0" fmla="*/ 0 w 1406"/>
                <a:gd name="T1" fmla="*/ 454 h 454"/>
                <a:gd name="T2" fmla="*/ 317 w 1406"/>
                <a:gd name="T3" fmla="*/ 227 h 454"/>
                <a:gd name="T4" fmla="*/ 771 w 1406"/>
                <a:gd name="T5" fmla="*/ 318 h 454"/>
                <a:gd name="T6" fmla="*/ 1406 w 1406"/>
                <a:gd name="T7" fmla="*/ 273 h 454"/>
                <a:gd name="T8" fmla="*/ 1406 w 1406"/>
                <a:gd name="T9" fmla="*/ 91 h 454"/>
                <a:gd name="T10" fmla="*/ 952 w 1406"/>
                <a:gd name="T11" fmla="*/ 0 h 454"/>
                <a:gd name="T12" fmla="*/ 45 w 1406"/>
                <a:gd name="T13" fmla="*/ 46 h 454"/>
                <a:gd name="T14" fmla="*/ 45 w 1406"/>
                <a:gd name="T15" fmla="*/ 409 h 4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06"/>
                <a:gd name="T25" fmla="*/ 0 h 454"/>
                <a:gd name="T26" fmla="*/ 1406 w 1406"/>
                <a:gd name="T27" fmla="*/ 454 h 4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06" h="454">
                  <a:moveTo>
                    <a:pt x="0" y="454"/>
                  </a:moveTo>
                  <a:lnTo>
                    <a:pt x="317" y="227"/>
                  </a:lnTo>
                  <a:lnTo>
                    <a:pt x="771" y="318"/>
                  </a:lnTo>
                  <a:lnTo>
                    <a:pt x="1406" y="273"/>
                  </a:lnTo>
                  <a:lnTo>
                    <a:pt x="1406" y="91"/>
                  </a:lnTo>
                  <a:lnTo>
                    <a:pt x="952" y="0"/>
                  </a:lnTo>
                  <a:lnTo>
                    <a:pt x="45" y="46"/>
                  </a:lnTo>
                  <a:lnTo>
                    <a:pt x="45" y="409"/>
                  </a:lnTo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tx2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1" name="Freeform 5"/>
            <p:cNvSpPr>
              <a:spLocks/>
            </p:cNvSpPr>
            <p:nvPr/>
          </p:nvSpPr>
          <p:spPr bwMode="auto">
            <a:xfrm>
              <a:off x="2320" y="2614"/>
              <a:ext cx="216" cy="146"/>
            </a:xfrm>
            <a:custGeom>
              <a:avLst/>
              <a:gdLst>
                <a:gd name="T0" fmla="*/ 106 w 216"/>
                <a:gd name="T1" fmla="*/ 136 h 146"/>
                <a:gd name="T2" fmla="*/ 72 w 216"/>
                <a:gd name="T3" fmla="*/ 146 h 146"/>
                <a:gd name="T4" fmla="*/ 0 w 216"/>
                <a:gd name="T5" fmla="*/ 58 h 146"/>
                <a:gd name="T6" fmla="*/ 106 w 216"/>
                <a:gd name="T7" fmla="*/ 0 h 146"/>
                <a:gd name="T8" fmla="*/ 216 w 216"/>
                <a:gd name="T9" fmla="*/ 74 h 146"/>
                <a:gd name="T10" fmla="*/ 136 w 216"/>
                <a:gd name="T11" fmla="*/ 146 h 146"/>
                <a:gd name="T12" fmla="*/ 106 w 216"/>
                <a:gd name="T13" fmla="*/ 136 h 1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6"/>
                <a:gd name="T22" fmla="*/ 0 h 146"/>
                <a:gd name="T23" fmla="*/ 216 w 216"/>
                <a:gd name="T24" fmla="*/ 146 h 14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6" h="146">
                  <a:moveTo>
                    <a:pt x="106" y="136"/>
                  </a:moveTo>
                  <a:lnTo>
                    <a:pt x="72" y="146"/>
                  </a:lnTo>
                  <a:lnTo>
                    <a:pt x="0" y="58"/>
                  </a:lnTo>
                  <a:lnTo>
                    <a:pt x="106" y="0"/>
                  </a:lnTo>
                  <a:lnTo>
                    <a:pt x="216" y="74"/>
                  </a:lnTo>
                  <a:lnTo>
                    <a:pt x="136" y="146"/>
                  </a:lnTo>
                  <a:lnTo>
                    <a:pt x="106" y="136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2" name="Freeform 6"/>
            <p:cNvSpPr>
              <a:spLocks/>
            </p:cNvSpPr>
            <p:nvPr/>
          </p:nvSpPr>
          <p:spPr bwMode="auto">
            <a:xfrm>
              <a:off x="3107" y="2704"/>
              <a:ext cx="2389" cy="1088"/>
            </a:xfrm>
            <a:custGeom>
              <a:avLst/>
              <a:gdLst/>
              <a:ahLst/>
              <a:cxnLst>
                <a:cxn ang="0">
                  <a:pos x="0" y="1089"/>
                </a:cxn>
                <a:cxn ang="0">
                  <a:pos x="499" y="1089"/>
                </a:cxn>
                <a:cxn ang="0">
                  <a:pos x="509" y="684"/>
                </a:cxn>
                <a:cxn ang="0">
                  <a:pos x="2358" y="771"/>
                </a:cxn>
                <a:cxn ang="0">
                  <a:pos x="2389" y="316"/>
                </a:cxn>
                <a:cxn ang="0">
                  <a:pos x="309" y="252"/>
                </a:cxn>
                <a:cxn ang="0">
                  <a:pos x="325" y="296"/>
                </a:cxn>
                <a:cxn ang="0">
                  <a:pos x="325" y="312"/>
                </a:cxn>
                <a:cxn ang="0">
                  <a:pos x="309" y="296"/>
                </a:cxn>
                <a:cxn ang="0">
                  <a:pos x="227" y="91"/>
                </a:cxn>
                <a:cxn ang="0">
                  <a:pos x="227" y="0"/>
                </a:cxn>
                <a:cxn ang="0">
                  <a:pos x="227" y="136"/>
                </a:cxn>
                <a:cxn ang="0">
                  <a:pos x="45" y="136"/>
                </a:cxn>
                <a:cxn ang="0">
                  <a:pos x="45" y="454"/>
                </a:cxn>
                <a:cxn ang="0">
                  <a:pos x="0" y="1089"/>
                </a:cxn>
              </a:cxnLst>
              <a:rect l="0" t="0" r="r" b="b"/>
              <a:pathLst>
                <a:path w="2389" h="1089">
                  <a:moveTo>
                    <a:pt x="0" y="1089"/>
                  </a:moveTo>
                  <a:lnTo>
                    <a:pt x="499" y="1089"/>
                  </a:lnTo>
                  <a:lnTo>
                    <a:pt x="509" y="684"/>
                  </a:lnTo>
                  <a:lnTo>
                    <a:pt x="2358" y="771"/>
                  </a:lnTo>
                  <a:lnTo>
                    <a:pt x="2389" y="316"/>
                  </a:lnTo>
                  <a:lnTo>
                    <a:pt x="309" y="252"/>
                  </a:lnTo>
                  <a:lnTo>
                    <a:pt x="325" y="296"/>
                  </a:lnTo>
                  <a:lnTo>
                    <a:pt x="325" y="312"/>
                  </a:lnTo>
                  <a:lnTo>
                    <a:pt x="309" y="296"/>
                  </a:lnTo>
                  <a:lnTo>
                    <a:pt x="227" y="91"/>
                  </a:lnTo>
                  <a:lnTo>
                    <a:pt x="227" y="0"/>
                  </a:lnTo>
                  <a:lnTo>
                    <a:pt x="227" y="136"/>
                  </a:lnTo>
                  <a:lnTo>
                    <a:pt x="45" y="136"/>
                  </a:lnTo>
                  <a:lnTo>
                    <a:pt x="45" y="454"/>
                  </a:lnTo>
                  <a:lnTo>
                    <a:pt x="0" y="108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tx2"/>
                </a:gs>
                <a:gs pos="100000">
                  <a:schemeClr val="bg2"/>
                </a:gs>
              </a:gsLst>
              <a:lin ang="18900000" scaled="1"/>
            </a:gradFill>
            <a:ln w="952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83" name="Freeform 7"/>
            <p:cNvSpPr>
              <a:spLocks/>
            </p:cNvSpPr>
            <p:nvPr/>
          </p:nvSpPr>
          <p:spPr bwMode="auto">
            <a:xfrm>
              <a:off x="2529" y="2429"/>
              <a:ext cx="615" cy="1299"/>
            </a:xfrm>
            <a:custGeom>
              <a:avLst/>
              <a:gdLst/>
              <a:ahLst/>
              <a:cxnLst>
                <a:cxn ang="0">
                  <a:pos x="56" y="116"/>
                </a:cxn>
                <a:cxn ang="0">
                  <a:pos x="117" y="46"/>
                </a:cxn>
                <a:cxn ang="0">
                  <a:pos x="184" y="20"/>
                </a:cxn>
                <a:cxn ang="0">
                  <a:pos x="299" y="0"/>
                </a:cxn>
                <a:cxn ang="0">
                  <a:pos x="504" y="28"/>
                </a:cxn>
                <a:cxn ang="0">
                  <a:pos x="560" y="36"/>
                </a:cxn>
                <a:cxn ang="0">
                  <a:pos x="600" y="92"/>
                </a:cxn>
                <a:cxn ang="0">
                  <a:pos x="616" y="272"/>
                </a:cxn>
                <a:cxn ang="0">
                  <a:pos x="571" y="1089"/>
                </a:cxn>
                <a:cxn ang="0">
                  <a:pos x="480" y="1134"/>
                </a:cxn>
                <a:cxn ang="0">
                  <a:pos x="464" y="1300"/>
                </a:cxn>
                <a:cxn ang="0">
                  <a:pos x="152" y="1284"/>
                </a:cxn>
                <a:cxn ang="0">
                  <a:pos x="104" y="1116"/>
                </a:cxn>
                <a:cxn ang="0">
                  <a:pos x="24" y="988"/>
                </a:cxn>
                <a:cxn ang="0">
                  <a:pos x="0" y="980"/>
                </a:cxn>
                <a:cxn ang="0">
                  <a:pos x="72" y="544"/>
                </a:cxn>
                <a:cxn ang="0">
                  <a:pos x="16" y="492"/>
                </a:cxn>
                <a:cxn ang="0">
                  <a:pos x="0" y="412"/>
                </a:cxn>
                <a:cxn ang="0">
                  <a:pos x="24" y="332"/>
                </a:cxn>
                <a:cxn ang="0">
                  <a:pos x="64" y="180"/>
                </a:cxn>
                <a:cxn ang="0">
                  <a:pos x="56" y="116"/>
                </a:cxn>
              </a:cxnLst>
              <a:rect l="0" t="0" r="r" b="b"/>
              <a:pathLst>
                <a:path w="616" h="1300">
                  <a:moveTo>
                    <a:pt x="56" y="116"/>
                  </a:moveTo>
                  <a:lnTo>
                    <a:pt x="117" y="46"/>
                  </a:lnTo>
                  <a:lnTo>
                    <a:pt x="184" y="20"/>
                  </a:lnTo>
                  <a:lnTo>
                    <a:pt x="299" y="0"/>
                  </a:lnTo>
                  <a:lnTo>
                    <a:pt x="504" y="28"/>
                  </a:lnTo>
                  <a:lnTo>
                    <a:pt x="560" y="36"/>
                  </a:lnTo>
                  <a:lnTo>
                    <a:pt x="600" y="92"/>
                  </a:lnTo>
                  <a:lnTo>
                    <a:pt x="616" y="272"/>
                  </a:lnTo>
                  <a:lnTo>
                    <a:pt x="571" y="1089"/>
                  </a:lnTo>
                  <a:lnTo>
                    <a:pt x="480" y="1134"/>
                  </a:lnTo>
                  <a:lnTo>
                    <a:pt x="464" y="1300"/>
                  </a:lnTo>
                  <a:lnTo>
                    <a:pt x="152" y="1284"/>
                  </a:lnTo>
                  <a:lnTo>
                    <a:pt x="104" y="1116"/>
                  </a:lnTo>
                  <a:lnTo>
                    <a:pt x="24" y="988"/>
                  </a:lnTo>
                  <a:lnTo>
                    <a:pt x="0" y="980"/>
                  </a:lnTo>
                  <a:lnTo>
                    <a:pt x="72" y="544"/>
                  </a:lnTo>
                  <a:lnTo>
                    <a:pt x="16" y="492"/>
                  </a:lnTo>
                  <a:lnTo>
                    <a:pt x="0" y="412"/>
                  </a:lnTo>
                  <a:lnTo>
                    <a:pt x="24" y="332"/>
                  </a:lnTo>
                  <a:lnTo>
                    <a:pt x="64" y="180"/>
                  </a:lnTo>
                  <a:lnTo>
                    <a:pt x="56" y="116"/>
                  </a:lnTo>
                  <a:close/>
                </a:path>
              </a:pathLst>
            </a:custGeom>
            <a:gradFill rotWithShape="1">
              <a:gsLst>
                <a:gs pos="0">
                  <a:schemeClr val="tx2"/>
                </a:gs>
                <a:gs pos="50000">
                  <a:schemeClr val="bg2"/>
                </a:gs>
                <a:gs pos="100000">
                  <a:schemeClr val="tx2"/>
                </a:gs>
              </a:gsLst>
              <a:lin ang="18900000" scaled="1"/>
            </a:gradFill>
            <a:ln w="952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84" name="Freeform 8"/>
            <p:cNvSpPr>
              <a:spLocks/>
            </p:cNvSpPr>
            <p:nvPr/>
          </p:nvSpPr>
          <p:spPr bwMode="auto">
            <a:xfrm>
              <a:off x="1474" y="2750"/>
              <a:ext cx="1198" cy="1006"/>
            </a:xfrm>
            <a:custGeom>
              <a:avLst/>
              <a:gdLst/>
              <a:ahLst/>
              <a:cxnLst>
                <a:cxn ang="0">
                  <a:pos x="1088" y="0"/>
                </a:cxn>
                <a:cxn ang="0">
                  <a:pos x="790" y="22"/>
                </a:cxn>
                <a:cxn ang="0">
                  <a:pos x="350" y="102"/>
                </a:cxn>
                <a:cxn ang="0">
                  <a:pos x="272" y="136"/>
                </a:cxn>
                <a:cxn ang="0">
                  <a:pos x="206" y="174"/>
                </a:cxn>
                <a:cxn ang="0">
                  <a:pos x="136" y="408"/>
                </a:cxn>
                <a:cxn ang="0">
                  <a:pos x="166" y="502"/>
                </a:cxn>
                <a:cxn ang="0">
                  <a:pos x="0" y="725"/>
                </a:cxn>
                <a:cxn ang="0">
                  <a:pos x="6" y="822"/>
                </a:cxn>
                <a:cxn ang="0">
                  <a:pos x="30" y="846"/>
                </a:cxn>
                <a:cxn ang="0">
                  <a:pos x="91" y="816"/>
                </a:cxn>
                <a:cxn ang="0">
                  <a:pos x="136" y="725"/>
                </a:cxn>
                <a:cxn ang="0">
                  <a:pos x="317" y="725"/>
                </a:cxn>
                <a:cxn ang="0">
                  <a:pos x="390" y="766"/>
                </a:cxn>
                <a:cxn ang="0">
                  <a:pos x="408" y="635"/>
                </a:cxn>
                <a:cxn ang="0">
                  <a:pos x="408" y="725"/>
                </a:cxn>
                <a:cxn ang="0">
                  <a:pos x="499" y="635"/>
                </a:cxn>
                <a:cxn ang="0">
                  <a:pos x="635" y="589"/>
                </a:cxn>
                <a:cxn ang="0">
                  <a:pos x="862" y="635"/>
                </a:cxn>
                <a:cxn ang="0">
                  <a:pos x="952" y="725"/>
                </a:cxn>
                <a:cxn ang="0">
                  <a:pos x="998" y="816"/>
                </a:cxn>
                <a:cxn ang="0">
                  <a:pos x="1043" y="771"/>
                </a:cxn>
                <a:cxn ang="0">
                  <a:pos x="1078" y="822"/>
                </a:cxn>
                <a:cxn ang="0">
                  <a:pos x="1126" y="910"/>
                </a:cxn>
                <a:cxn ang="0">
                  <a:pos x="1134" y="998"/>
                </a:cxn>
                <a:cxn ang="0">
                  <a:pos x="1198" y="1006"/>
                </a:cxn>
                <a:cxn ang="0">
                  <a:pos x="1182" y="910"/>
                </a:cxn>
                <a:cxn ang="0">
                  <a:pos x="1158" y="838"/>
                </a:cxn>
                <a:cxn ang="0">
                  <a:pos x="1126" y="774"/>
                </a:cxn>
                <a:cxn ang="0">
                  <a:pos x="1086" y="718"/>
                </a:cxn>
                <a:cxn ang="0">
                  <a:pos x="1043" y="680"/>
                </a:cxn>
                <a:cxn ang="0">
                  <a:pos x="1043" y="635"/>
                </a:cxn>
                <a:cxn ang="0">
                  <a:pos x="1070" y="526"/>
                </a:cxn>
                <a:cxn ang="0">
                  <a:pos x="1134" y="226"/>
                </a:cxn>
                <a:cxn ang="0">
                  <a:pos x="1070" y="158"/>
                </a:cxn>
                <a:cxn ang="0">
                  <a:pos x="1062" y="70"/>
                </a:cxn>
                <a:cxn ang="0">
                  <a:pos x="1088" y="0"/>
                </a:cxn>
              </a:cxnLst>
              <a:rect l="0" t="0" r="r" b="b"/>
              <a:pathLst>
                <a:path w="1198" h="1006">
                  <a:moveTo>
                    <a:pt x="1088" y="0"/>
                  </a:moveTo>
                  <a:lnTo>
                    <a:pt x="790" y="22"/>
                  </a:lnTo>
                  <a:lnTo>
                    <a:pt x="350" y="102"/>
                  </a:lnTo>
                  <a:lnTo>
                    <a:pt x="272" y="136"/>
                  </a:lnTo>
                  <a:lnTo>
                    <a:pt x="206" y="174"/>
                  </a:lnTo>
                  <a:lnTo>
                    <a:pt x="136" y="408"/>
                  </a:lnTo>
                  <a:lnTo>
                    <a:pt x="166" y="502"/>
                  </a:lnTo>
                  <a:lnTo>
                    <a:pt x="0" y="725"/>
                  </a:lnTo>
                  <a:lnTo>
                    <a:pt x="6" y="822"/>
                  </a:lnTo>
                  <a:lnTo>
                    <a:pt x="30" y="846"/>
                  </a:lnTo>
                  <a:lnTo>
                    <a:pt x="91" y="816"/>
                  </a:lnTo>
                  <a:lnTo>
                    <a:pt x="136" y="725"/>
                  </a:lnTo>
                  <a:lnTo>
                    <a:pt x="317" y="725"/>
                  </a:lnTo>
                  <a:lnTo>
                    <a:pt x="390" y="766"/>
                  </a:lnTo>
                  <a:lnTo>
                    <a:pt x="408" y="635"/>
                  </a:lnTo>
                  <a:lnTo>
                    <a:pt x="408" y="725"/>
                  </a:lnTo>
                  <a:lnTo>
                    <a:pt x="499" y="635"/>
                  </a:lnTo>
                  <a:lnTo>
                    <a:pt x="635" y="589"/>
                  </a:lnTo>
                  <a:lnTo>
                    <a:pt x="862" y="635"/>
                  </a:lnTo>
                  <a:lnTo>
                    <a:pt x="952" y="725"/>
                  </a:lnTo>
                  <a:lnTo>
                    <a:pt x="998" y="816"/>
                  </a:lnTo>
                  <a:lnTo>
                    <a:pt x="1043" y="771"/>
                  </a:lnTo>
                  <a:lnTo>
                    <a:pt x="1078" y="822"/>
                  </a:lnTo>
                  <a:lnTo>
                    <a:pt x="1126" y="910"/>
                  </a:lnTo>
                  <a:lnTo>
                    <a:pt x="1134" y="998"/>
                  </a:lnTo>
                  <a:lnTo>
                    <a:pt x="1198" y="1006"/>
                  </a:lnTo>
                  <a:lnTo>
                    <a:pt x="1182" y="910"/>
                  </a:lnTo>
                  <a:lnTo>
                    <a:pt x="1158" y="838"/>
                  </a:lnTo>
                  <a:lnTo>
                    <a:pt x="1126" y="774"/>
                  </a:lnTo>
                  <a:lnTo>
                    <a:pt x="1086" y="718"/>
                  </a:lnTo>
                  <a:lnTo>
                    <a:pt x="1043" y="680"/>
                  </a:lnTo>
                  <a:lnTo>
                    <a:pt x="1043" y="635"/>
                  </a:lnTo>
                  <a:lnTo>
                    <a:pt x="1070" y="526"/>
                  </a:lnTo>
                  <a:lnTo>
                    <a:pt x="1134" y="226"/>
                  </a:lnTo>
                  <a:lnTo>
                    <a:pt x="1070" y="158"/>
                  </a:lnTo>
                  <a:lnTo>
                    <a:pt x="1062" y="70"/>
                  </a:lnTo>
                  <a:lnTo>
                    <a:pt x="108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tx2"/>
                </a:gs>
                <a:gs pos="50000">
                  <a:schemeClr val="bg2"/>
                </a:gs>
                <a:gs pos="100000">
                  <a:schemeClr val="tx2"/>
                </a:gs>
              </a:gsLst>
              <a:lin ang="18900000" scaled="1"/>
            </a:gradFill>
            <a:ln w="952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85" name="Freeform 9"/>
            <p:cNvSpPr>
              <a:spLocks/>
            </p:cNvSpPr>
            <p:nvPr/>
          </p:nvSpPr>
          <p:spPr bwMode="auto">
            <a:xfrm>
              <a:off x="1610" y="2931"/>
              <a:ext cx="974" cy="590"/>
            </a:xfrm>
            <a:custGeom>
              <a:avLst/>
              <a:gdLst/>
              <a:ahLst/>
              <a:cxnLst>
                <a:cxn ang="0">
                  <a:pos x="91" y="0"/>
                </a:cxn>
                <a:cxn ang="0">
                  <a:pos x="150" y="57"/>
                </a:cxn>
                <a:cxn ang="0">
                  <a:pos x="246" y="105"/>
                </a:cxn>
                <a:cxn ang="0">
                  <a:pos x="408" y="136"/>
                </a:cxn>
                <a:cxn ang="0">
                  <a:pos x="726" y="136"/>
                </a:cxn>
                <a:cxn ang="0">
                  <a:pos x="974" y="89"/>
                </a:cxn>
                <a:cxn ang="0">
                  <a:pos x="952" y="363"/>
                </a:cxn>
                <a:cxn ang="0">
                  <a:pos x="862" y="363"/>
                </a:cxn>
                <a:cxn ang="0">
                  <a:pos x="635" y="318"/>
                </a:cxn>
                <a:cxn ang="0">
                  <a:pos x="317" y="272"/>
                </a:cxn>
                <a:cxn ang="0">
                  <a:pos x="91" y="272"/>
                </a:cxn>
                <a:cxn ang="0">
                  <a:pos x="0" y="227"/>
                </a:cxn>
                <a:cxn ang="0">
                  <a:pos x="45" y="363"/>
                </a:cxn>
                <a:cxn ang="0">
                  <a:pos x="227" y="363"/>
                </a:cxn>
                <a:cxn ang="0">
                  <a:pos x="408" y="363"/>
                </a:cxn>
                <a:cxn ang="0">
                  <a:pos x="678" y="369"/>
                </a:cxn>
                <a:cxn ang="0">
                  <a:pos x="806" y="417"/>
                </a:cxn>
                <a:cxn ang="0">
                  <a:pos x="862" y="499"/>
                </a:cxn>
                <a:cxn ang="0">
                  <a:pos x="907" y="590"/>
                </a:cxn>
              </a:cxnLst>
              <a:rect l="0" t="0" r="r" b="b"/>
              <a:pathLst>
                <a:path w="974" h="590">
                  <a:moveTo>
                    <a:pt x="91" y="0"/>
                  </a:moveTo>
                  <a:lnTo>
                    <a:pt x="150" y="57"/>
                  </a:lnTo>
                  <a:lnTo>
                    <a:pt x="246" y="105"/>
                  </a:lnTo>
                  <a:lnTo>
                    <a:pt x="408" y="136"/>
                  </a:lnTo>
                  <a:lnTo>
                    <a:pt x="726" y="136"/>
                  </a:lnTo>
                  <a:lnTo>
                    <a:pt x="974" y="89"/>
                  </a:lnTo>
                  <a:lnTo>
                    <a:pt x="952" y="363"/>
                  </a:lnTo>
                  <a:lnTo>
                    <a:pt x="862" y="363"/>
                  </a:lnTo>
                  <a:lnTo>
                    <a:pt x="635" y="318"/>
                  </a:lnTo>
                  <a:lnTo>
                    <a:pt x="317" y="272"/>
                  </a:lnTo>
                  <a:lnTo>
                    <a:pt x="91" y="272"/>
                  </a:lnTo>
                  <a:lnTo>
                    <a:pt x="0" y="227"/>
                  </a:lnTo>
                  <a:lnTo>
                    <a:pt x="45" y="363"/>
                  </a:lnTo>
                  <a:lnTo>
                    <a:pt x="227" y="363"/>
                  </a:lnTo>
                  <a:lnTo>
                    <a:pt x="408" y="363"/>
                  </a:lnTo>
                  <a:lnTo>
                    <a:pt x="678" y="369"/>
                  </a:lnTo>
                  <a:lnTo>
                    <a:pt x="806" y="417"/>
                  </a:lnTo>
                  <a:lnTo>
                    <a:pt x="862" y="499"/>
                  </a:lnTo>
                  <a:lnTo>
                    <a:pt x="907" y="590"/>
                  </a:lnTo>
                </a:path>
              </a:pathLst>
            </a:custGeom>
            <a:gradFill rotWithShape="1">
              <a:gsLst>
                <a:gs pos="0">
                  <a:schemeClr val="tx2"/>
                </a:gs>
                <a:gs pos="50000">
                  <a:schemeClr val="bg2"/>
                </a:gs>
                <a:gs pos="100000">
                  <a:schemeClr val="tx2"/>
                </a:gs>
              </a:gsLst>
              <a:lin ang="18900000" scaled="1"/>
            </a:gradFill>
            <a:ln w="952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86" name="Freeform 10"/>
            <p:cNvSpPr>
              <a:spLocks/>
            </p:cNvSpPr>
            <p:nvPr/>
          </p:nvSpPr>
          <p:spPr bwMode="auto">
            <a:xfrm>
              <a:off x="2544" y="2614"/>
              <a:ext cx="109" cy="342"/>
            </a:xfrm>
            <a:custGeom>
              <a:avLst/>
              <a:gdLst>
                <a:gd name="T0" fmla="*/ 64 w 109"/>
                <a:gd name="T1" fmla="*/ 0 h 342"/>
                <a:gd name="T2" fmla="*/ 109 w 109"/>
                <a:gd name="T3" fmla="*/ 45 h 342"/>
                <a:gd name="T4" fmla="*/ 40 w 109"/>
                <a:gd name="T5" fmla="*/ 342 h 342"/>
                <a:gd name="T6" fmla="*/ 0 w 109"/>
                <a:gd name="T7" fmla="*/ 302 h 342"/>
                <a:gd name="T8" fmla="*/ 0 w 109"/>
                <a:gd name="T9" fmla="*/ 222 h 342"/>
                <a:gd name="T10" fmla="*/ 18 w 109"/>
                <a:gd name="T11" fmla="*/ 136 h 342"/>
                <a:gd name="T12" fmla="*/ 64 w 109"/>
                <a:gd name="T13" fmla="*/ 0 h 3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9"/>
                <a:gd name="T22" fmla="*/ 0 h 342"/>
                <a:gd name="T23" fmla="*/ 109 w 109"/>
                <a:gd name="T24" fmla="*/ 342 h 3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9" h="342">
                  <a:moveTo>
                    <a:pt x="64" y="0"/>
                  </a:moveTo>
                  <a:lnTo>
                    <a:pt x="109" y="45"/>
                  </a:lnTo>
                  <a:lnTo>
                    <a:pt x="40" y="342"/>
                  </a:lnTo>
                  <a:lnTo>
                    <a:pt x="0" y="302"/>
                  </a:lnTo>
                  <a:lnTo>
                    <a:pt x="0" y="222"/>
                  </a:lnTo>
                  <a:lnTo>
                    <a:pt x="18" y="136"/>
                  </a:lnTo>
                  <a:lnTo>
                    <a:pt x="6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66FFFF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7" name="Freeform 11"/>
            <p:cNvSpPr>
              <a:spLocks/>
            </p:cNvSpPr>
            <p:nvPr/>
          </p:nvSpPr>
          <p:spPr bwMode="auto">
            <a:xfrm>
              <a:off x="2699" y="3566"/>
              <a:ext cx="293" cy="166"/>
            </a:xfrm>
            <a:custGeom>
              <a:avLst/>
              <a:gdLst>
                <a:gd name="T0" fmla="*/ 272 w 293"/>
                <a:gd name="T1" fmla="*/ 0 h 166"/>
                <a:gd name="T2" fmla="*/ 0 w 293"/>
                <a:gd name="T3" fmla="*/ 136 h 166"/>
                <a:gd name="T4" fmla="*/ 0 w 293"/>
                <a:gd name="T5" fmla="*/ 0 h 166"/>
                <a:gd name="T6" fmla="*/ 293 w 293"/>
                <a:gd name="T7" fmla="*/ 166 h 166"/>
                <a:gd name="T8" fmla="*/ 272 w 293"/>
                <a:gd name="T9" fmla="*/ 0 h 1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3"/>
                <a:gd name="T16" fmla="*/ 0 h 166"/>
                <a:gd name="T17" fmla="*/ 293 w 293"/>
                <a:gd name="T18" fmla="*/ 166 h 16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3" h="166">
                  <a:moveTo>
                    <a:pt x="272" y="0"/>
                  </a:moveTo>
                  <a:lnTo>
                    <a:pt x="0" y="136"/>
                  </a:lnTo>
                  <a:lnTo>
                    <a:pt x="0" y="0"/>
                  </a:lnTo>
                  <a:lnTo>
                    <a:pt x="293" y="166"/>
                  </a:lnTo>
                  <a:lnTo>
                    <a:pt x="272" y="0"/>
                  </a:lnTo>
                  <a:close/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8" name="Freeform 12"/>
            <p:cNvSpPr>
              <a:spLocks/>
            </p:cNvSpPr>
            <p:nvPr/>
          </p:nvSpPr>
          <p:spPr bwMode="auto">
            <a:xfrm>
              <a:off x="2560" y="2657"/>
              <a:ext cx="500" cy="886"/>
            </a:xfrm>
            <a:custGeom>
              <a:avLst/>
              <a:gdLst/>
              <a:ahLst/>
              <a:cxnLst>
                <a:cxn ang="0">
                  <a:pos x="446" y="880"/>
                </a:cxn>
                <a:cxn ang="0">
                  <a:pos x="270" y="888"/>
                </a:cxn>
                <a:cxn ang="0">
                  <a:pos x="46" y="869"/>
                </a:cxn>
                <a:cxn ang="0">
                  <a:pos x="0" y="778"/>
                </a:cxn>
                <a:cxn ang="0">
                  <a:pos x="46" y="370"/>
                </a:cxn>
                <a:cxn ang="0">
                  <a:pos x="137" y="7"/>
                </a:cxn>
                <a:cxn ang="0">
                  <a:pos x="198" y="0"/>
                </a:cxn>
                <a:cxn ang="0">
                  <a:pos x="273" y="7"/>
                </a:cxn>
                <a:cxn ang="0">
                  <a:pos x="390" y="16"/>
                </a:cxn>
                <a:cxn ang="0">
                  <a:pos x="499" y="52"/>
                </a:cxn>
                <a:cxn ang="0">
                  <a:pos x="499" y="98"/>
                </a:cxn>
                <a:cxn ang="0">
                  <a:pos x="446" y="880"/>
                </a:cxn>
              </a:cxnLst>
              <a:rect l="0" t="0" r="r" b="b"/>
              <a:pathLst>
                <a:path w="499" h="888">
                  <a:moveTo>
                    <a:pt x="446" y="880"/>
                  </a:moveTo>
                  <a:lnTo>
                    <a:pt x="270" y="888"/>
                  </a:lnTo>
                  <a:lnTo>
                    <a:pt x="46" y="869"/>
                  </a:lnTo>
                  <a:lnTo>
                    <a:pt x="0" y="778"/>
                  </a:lnTo>
                  <a:lnTo>
                    <a:pt x="46" y="370"/>
                  </a:lnTo>
                  <a:lnTo>
                    <a:pt x="137" y="7"/>
                  </a:lnTo>
                  <a:lnTo>
                    <a:pt x="198" y="0"/>
                  </a:lnTo>
                  <a:lnTo>
                    <a:pt x="273" y="7"/>
                  </a:lnTo>
                  <a:lnTo>
                    <a:pt x="390" y="16"/>
                  </a:lnTo>
                  <a:lnTo>
                    <a:pt x="499" y="52"/>
                  </a:lnTo>
                  <a:lnTo>
                    <a:pt x="499" y="98"/>
                  </a:lnTo>
                  <a:lnTo>
                    <a:pt x="446" y="880"/>
                  </a:lnTo>
                  <a:close/>
                </a:path>
              </a:pathLst>
            </a:custGeom>
            <a:gradFill rotWithShape="1">
              <a:gsLst>
                <a:gs pos="0">
                  <a:schemeClr val="tx2"/>
                </a:gs>
                <a:gs pos="50000">
                  <a:schemeClr val="bg2"/>
                </a:gs>
                <a:gs pos="100000">
                  <a:schemeClr val="tx2"/>
                </a:gs>
              </a:gsLst>
              <a:lin ang="18900000" scaled="1"/>
            </a:gradFill>
            <a:ln w="952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89" name="Freeform 13" descr="Дуб"/>
            <p:cNvSpPr>
              <a:spLocks/>
            </p:cNvSpPr>
            <p:nvPr/>
          </p:nvSpPr>
          <p:spPr bwMode="auto">
            <a:xfrm>
              <a:off x="5464" y="2722"/>
              <a:ext cx="47" cy="306"/>
            </a:xfrm>
            <a:custGeom>
              <a:avLst/>
              <a:gdLst>
                <a:gd name="T0" fmla="*/ 32 w 47"/>
                <a:gd name="T1" fmla="*/ 306 h 306"/>
                <a:gd name="T2" fmla="*/ 47 w 47"/>
                <a:gd name="T3" fmla="*/ 0 h 306"/>
                <a:gd name="T4" fmla="*/ 16 w 47"/>
                <a:gd name="T5" fmla="*/ 2 h 306"/>
                <a:gd name="T6" fmla="*/ 1 w 47"/>
                <a:gd name="T7" fmla="*/ 0 h 306"/>
                <a:gd name="T8" fmla="*/ 0 w 47"/>
                <a:gd name="T9" fmla="*/ 290 h 306"/>
                <a:gd name="T10" fmla="*/ 32 w 47"/>
                <a:gd name="T11" fmla="*/ 306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06"/>
                <a:gd name="T20" fmla="*/ 47 w 47"/>
                <a:gd name="T21" fmla="*/ 306 h 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06">
                  <a:moveTo>
                    <a:pt x="32" y="306"/>
                  </a:moveTo>
                  <a:lnTo>
                    <a:pt x="47" y="0"/>
                  </a:lnTo>
                  <a:lnTo>
                    <a:pt x="16" y="2"/>
                  </a:lnTo>
                  <a:lnTo>
                    <a:pt x="1" y="0"/>
                  </a:lnTo>
                  <a:lnTo>
                    <a:pt x="0" y="290"/>
                  </a:lnTo>
                  <a:lnTo>
                    <a:pt x="32" y="306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0" name="Freeform 14" descr="Дуб"/>
            <p:cNvSpPr>
              <a:spLocks/>
            </p:cNvSpPr>
            <p:nvPr/>
          </p:nvSpPr>
          <p:spPr bwMode="auto">
            <a:xfrm>
              <a:off x="3470" y="2913"/>
              <a:ext cx="2042" cy="109"/>
            </a:xfrm>
            <a:custGeom>
              <a:avLst/>
              <a:gdLst>
                <a:gd name="T0" fmla="*/ 2041 w 2042"/>
                <a:gd name="T1" fmla="*/ 45 h 109"/>
                <a:gd name="T2" fmla="*/ 0 w 2042"/>
                <a:gd name="T3" fmla="*/ 0 h 109"/>
                <a:gd name="T4" fmla="*/ 2 w 2042"/>
                <a:gd name="T5" fmla="*/ 53 h 109"/>
                <a:gd name="T6" fmla="*/ 2042 w 2042"/>
                <a:gd name="T7" fmla="*/ 109 h 109"/>
                <a:gd name="T8" fmla="*/ 2041 w 2042"/>
                <a:gd name="T9" fmla="*/ 45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42"/>
                <a:gd name="T16" fmla="*/ 0 h 109"/>
                <a:gd name="T17" fmla="*/ 2042 w 2042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42" h="109">
                  <a:moveTo>
                    <a:pt x="2041" y="45"/>
                  </a:moveTo>
                  <a:lnTo>
                    <a:pt x="0" y="0"/>
                  </a:lnTo>
                  <a:lnTo>
                    <a:pt x="2" y="53"/>
                  </a:lnTo>
                  <a:lnTo>
                    <a:pt x="2042" y="109"/>
                  </a:lnTo>
                  <a:lnTo>
                    <a:pt x="2041" y="45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1" name="Freeform 15" descr="Дуб"/>
            <p:cNvSpPr>
              <a:spLocks/>
            </p:cNvSpPr>
            <p:nvPr/>
          </p:nvSpPr>
          <p:spPr bwMode="auto">
            <a:xfrm>
              <a:off x="3470" y="2659"/>
              <a:ext cx="47" cy="306"/>
            </a:xfrm>
            <a:custGeom>
              <a:avLst/>
              <a:gdLst>
                <a:gd name="T0" fmla="*/ 32 w 47"/>
                <a:gd name="T1" fmla="*/ 306 h 306"/>
                <a:gd name="T2" fmla="*/ 47 w 47"/>
                <a:gd name="T3" fmla="*/ 0 h 306"/>
                <a:gd name="T4" fmla="*/ 16 w 47"/>
                <a:gd name="T5" fmla="*/ 2 h 306"/>
                <a:gd name="T6" fmla="*/ 1 w 47"/>
                <a:gd name="T7" fmla="*/ 0 h 306"/>
                <a:gd name="T8" fmla="*/ 0 w 47"/>
                <a:gd name="T9" fmla="*/ 290 h 306"/>
                <a:gd name="T10" fmla="*/ 32 w 47"/>
                <a:gd name="T11" fmla="*/ 306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06"/>
                <a:gd name="T20" fmla="*/ 47 w 47"/>
                <a:gd name="T21" fmla="*/ 306 h 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06">
                  <a:moveTo>
                    <a:pt x="32" y="306"/>
                  </a:moveTo>
                  <a:lnTo>
                    <a:pt x="47" y="0"/>
                  </a:lnTo>
                  <a:lnTo>
                    <a:pt x="16" y="2"/>
                  </a:lnTo>
                  <a:lnTo>
                    <a:pt x="1" y="0"/>
                  </a:lnTo>
                  <a:lnTo>
                    <a:pt x="0" y="290"/>
                  </a:lnTo>
                  <a:lnTo>
                    <a:pt x="32" y="306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2" name="Freeform 16" descr="Дуб"/>
            <p:cNvSpPr>
              <a:spLocks/>
            </p:cNvSpPr>
            <p:nvPr/>
          </p:nvSpPr>
          <p:spPr bwMode="auto">
            <a:xfrm>
              <a:off x="3969" y="2659"/>
              <a:ext cx="47" cy="306"/>
            </a:xfrm>
            <a:custGeom>
              <a:avLst/>
              <a:gdLst>
                <a:gd name="T0" fmla="*/ 32 w 47"/>
                <a:gd name="T1" fmla="*/ 306 h 306"/>
                <a:gd name="T2" fmla="*/ 47 w 47"/>
                <a:gd name="T3" fmla="*/ 0 h 306"/>
                <a:gd name="T4" fmla="*/ 16 w 47"/>
                <a:gd name="T5" fmla="*/ 2 h 306"/>
                <a:gd name="T6" fmla="*/ 1 w 47"/>
                <a:gd name="T7" fmla="*/ 0 h 306"/>
                <a:gd name="T8" fmla="*/ 0 w 47"/>
                <a:gd name="T9" fmla="*/ 290 h 306"/>
                <a:gd name="T10" fmla="*/ 32 w 47"/>
                <a:gd name="T11" fmla="*/ 306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06"/>
                <a:gd name="T20" fmla="*/ 47 w 47"/>
                <a:gd name="T21" fmla="*/ 306 h 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06">
                  <a:moveTo>
                    <a:pt x="32" y="306"/>
                  </a:moveTo>
                  <a:lnTo>
                    <a:pt x="47" y="0"/>
                  </a:lnTo>
                  <a:lnTo>
                    <a:pt x="16" y="2"/>
                  </a:lnTo>
                  <a:lnTo>
                    <a:pt x="1" y="0"/>
                  </a:lnTo>
                  <a:lnTo>
                    <a:pt x="0" y="290"/>
                  </a:lnTo>
                  <a:lnTo>
                    <a:pt x="32" y="306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3" name="Freeform 17" descr="Дуб"/>
            <p:cNvSpPr>
              <a:spLocks/>
            </p:cNvSpPr>
            <p:nvPr/>
          </p:nvSpPr>
          <p:spPr bwMode="auto">
            <a:xfrm>
              <a:off x="4513" y="2659"/>
              <a:ext cx="47" cy="306"/>
            </a:xfrm>
            <a:custGeom>
              <a:avLst/>
              <a:gdLst>
                <a:gd name="T0" fmla="*/ 32 w 47"/>
                <a:gd name="T1" fmla="*/ 306 h 306"/>
                <a:gd name="T2" fmla="*/ 47 w 47"/>
                <a:gd name="T3" fmla="*/ 0 h 306"/>
                <a:gd name="T4" fmla="*/ 16 w 47"/>
                <a:gd name="T5" fmla="*/ 2 h 306"/>
                <a:gd name="T6" fmla="*/ 1 w 47"/>
                <a:gd name="T7" fmla="*/ 0 h 306"/>
                <a:gd name="T8" fmla="*/ 0 w 47"/>
                <a:gd name="T9" fmla="*/ 290 h 306"/>
                <a:gd name="T10" fmla="*/ 32 w 47"/>
                <a:gd name="T11" fmla="*/ 306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06"/>
                <a:gd name="T20" fmla="*/ 47 w 47"/>
                <a:gd name="T21" fmla="*/ 306 h 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06">
                  <a:moveTo>
                    <a:pt x="32" y="306"/>
                  </a:moveTo>
                  <a:lnTo>
                    <a:pt x="47" y="0"/>
                  </a:lnTo>
                  <a:lnTo>
                    <a:pt x="16" y="2"/>
                  </a:lnTo>
                  <a:lnTo>
                    <a:pt x="1" y="0"/>
                  </a:lnTo>
                  <a:lnTo>
                    <a:pt x="0" y="290"/>
                  </a:lnTo>
                  <a:lnTo>
                    <a:pt x="32" y="306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4" name="Freeform 18" descr="Дуб"/>
            <p:cNvSpPr>
              <a:spLocks/>
            </p:cNvSpPr>
            <p:nvPr/>
          </p:nvSpPr>
          <p:spPr bwMode="auto">
            <a:xfrm>
              <a:off x="5012" y="2659"/>
              <a:ext cx="47" cy="306"/>
            </a:xfrm>
            <a:custGeom>
              <a:avLst/>
              <a:gdLst>
                <a:gd name="T0" fmla="*/ 32 w 47"/>
                <a:gd name="T1" fmla="*/ 306 h 306"/>
                <a:gd name="T2" fmla="*/ 47 w 47"/>
                <a:gd name="T3" fmla="*/ 0 h 306"/>
                <a:gd name="T4" fmla="*/ 16 w 47"/>
                <a:gd name="T5" fmla="*/ 2 h 306"/>
                <a:gd name="T6" fmla="*/ 1 w 47"/>
                <a:gd name="T7" fmla="*/ 0 h 306"/>
                <a:gd name="T8" fmla="*/ 0 w 47"/>
                <a:gd name="T9" fmla="*/ 290 h 306"/>
                <a:gd name="T10" fmla="*/ 32 w 47"/>
                <a:gd name="T11" fmla="*/ 306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06"/>
                <a:gd name="T20" fmla="*/ 47 w 47"/>
                <a:gd name="T21" fmla="*/ 306 h 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06">
                  <a:moveTo>
                    <a:pt x="32" y="306"/>
                  </a:moveTo>
                  <a:lnTo>
                    <a:pt x="47" y="0"/>
                  </a:lnTo>
                  <a:lnTo>
                    <a:pt x="16" y="2"/>
                  </a:lnTo>
                  <a:lnTo>
                    <a:pt x="1" y="0"/>
                  </a:lnTo>
                  <a:lnTo>
                    <a:pt x="0" y="290"/>
                  </a:lnTo>
                  <a:lnTo>
                    <a:pt x="32" y="306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5" name="Freeform 19" descr="Дуб"/>
            <p:cNvSpPr>
              <a:spLocks/>
            </p:cNvSpPr>
            <p:nvPr/>
          </p:nvSpPr>
          <p:spPr bwMode="auto">
            <a:xfrm>
              <a:off x="3334" y="2448"/>
              <a:ext cx="47" cy="336"/>
            </a:xfrm>
            <a:custGeom>
              <a:avLst/>
              <a:gdLst>
                <a:gd name="T0" fmla="*/ 32 w 47"/>
                <a:gd name="T1" fmla="*/ 336 h 336"/>
                <a:gd name="T2" fmla="*/ 47 w 47"/>
                <a:gd name="T3" fmla="*/ 30 h 336"/>
                <a:gd name="T4" fmla="*/ 16 w 47"/>
                <a:gd name="T5" fmla="*/ 32 h 336"/>
                <a:gd name="T6" fmla="*/ 26 w 47"/>
                <a:gd name="T7" fmla="*/ 0 h 336"/>
                <a:gd name="T8" fmla="*/ 0 w 47"/>
                <a:gd name="T9" fmla="*/ 320 h 336"/>
                <a:gd name="T10" fmla="*/ 32 w 47"/>
                <a:gd name="T11" fmla="*/ 336 h 3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36"/>
                <a:gd name="T20" fmla="*/ 47 w 47"/>
                <a:gd name="T21" fmla="*/ 336 h 3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36">
                  <a:moveTo>
                    <a:pt x="32" y="336"/>
                  </a:moveTo>
                  <a:lnTo>
                    <a:pt x="47" y="30"/>
                  </a:lnTo>
                  <a:lnTo>
                    <a:pt x="16" y="32"/>
                  </a:lnTo>
                  <a:lnTo>
                    <a:pt x="26" y="0"/>
                  </a:lnTo>
                  <a:lnTo>
                    <a:pt x="0" y="320"/>
                  </a:lnTo>
                  <a:lnTo>
                    <a:pt x="32" y="336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6" name="Freeform 20" descr="Дуб"/>
            <p:cNvSpPr>
              <a:spLocks/>
            </p:cNvSpPr>
            <p:nvPr/>
          </p:nvSpPr>
          <p:spPr bwMode="auto">
            <a:xfrm>
              <a:off x="3360" y="2568"/>
              <a:ext cx="110" cy="272"/>
            </a:xfrm>
            <a:custGeom>
              <a:avLst/>
              <a:gdLst>
                <a:gd name="T0" fmla="*/ 0 w 110"/>
                <a:gd name="T1" fmla="*/ 0 h 272"/>
                <a:gd name="T2" fmla="*/ 110 w 110"/>
                <a:gd name="T3" fmla="*/ 182 h 272"/>
                <a:gd name="T4" fmla="*/ 110 w 110"/>
                <a:gd name="T5" fmla="*/ 272 h 272"/>
                <a:gd name="T6" fmla="*/ 0 w 110"/>
                <a:gd name="T7" fmla="*/ 80 h 272"/>
                <a:gd name="T8" fmla="*/ 0 w 110"/>
                <a:gd name="T9" fmla="*/ 0 h 2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0"/>
                <a:gd name="T16" fmla="*/ 0 h 272"/>
                <a:gd name="T17" fmla="*/ 110 w 110"/>
                <a:gd name="T18" fmla="*/ 272 h 2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0" h="272">
                  <a:moveTo>
                    <a:pt x="0" y="0"/>
                  </a:moveTo>
                  <a:lnTo>
                    <a:pt x="110" y="182"/>
                  </a:lnTo>
                  <a:lnTo>
                    <a:pt x="110" y="272"/>
                  </a:lnTo>
                  <a:lnTo>
                    <a:pt x="0" y="8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7" name="Freeform 21" descr="Дуб"/>
            <p:cNvSpPr>
              <a:spLocks/>
            </p:cNvSpPr>
            <p:nvPr/>
          </p:nvSpPr>
          <p:spPr bwMode="auto">
            <a:xfrm>
              <a:off x="3360" y="2704"/>
              <a:ext cx="110" cy="272"/>
            </a:xfrm>
            <a:custGeom>
              <a:avLst/>
              <a:gdLst>
                <a:gd name="T0" fmla="*/ 0 w 110"/>
                <a:gd name="T1" fmla="*/ 0 h 272"/>
                <a:gd name="T2" fmla="*/ 110 w 110"/>
                <a:gd name="T3" fmla="*/ 182 h 272"/>
                <a:gd name="T4" fmla="*/ 110 w 110"/>
                <a:gd name="T5" fmla="*/ 272 h 272"/>
                <a:gd name="T6" fmla="*/ 0 w 110"/>
                <a:gd name="T7" fmla="*/ 80 h 272"/>
                <a:gd name="T8" fmla="*/ 0 w 110"/>
                <a:gd name="T9" fmla="*/ 0 h 2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0"/>
                <a:gd name="T16" fmla="*/ 0 h 272"/>
                <a:gd name="T17" fmla="*/ 110 w 110"/>
                <a:gd name="T18" fmla="*/ 272 h 2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0" h="272">
                  <a:moveTo>
                    <a:pt x="0" y="0"/>
                  </a:moveTo>
                  <a:lnTo>
                    <a:pt x="110" y="182"/>
                  </a:lnTo>
                  <a:lnTo>
                    <a:pt x="110" y="272"/>
                  </a:lnTo>
                  <a:lnTo>
                    <a:pt x="0" y="8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8" name="Freeform 22" descr="Дуб"/>
            <p:cNvSpPr>
              <a:spLocks/>
            </p:cNvSpPr>
            <p:nvPr/>
          </p:nvSpPr>
          <p:spPr bwMode="auto">
            <a:xfrm>
              <a:off x="3379" y="2523"/>
              <a:ext cx="1678" cy="109"/>
            </a:xfrm>
            <a:custGeom>
              <a:avLst/>
              <a:gdLst>
                <a:gd name="T0" fmla="*/ 764 w 2042"/>
                <a:gd name="T1" fmla="*/ 45 h 109"/>
                <a:gd name="T2" fmla="*/ 0 w 2042"/>
                <a:gd name="T3" fmla="*/ 0 h 109"/>
                <a:gd name="T4" fmla="*/ 2 w 2042"/>
                <a:gd name="T5" fmla="*/ 53 h 109"/>
                <a:gd name="T6" fmla="*/ 765 w 2042"/>
                <a:gd name="T7" fmla="*/ 109 h 109"/>
                <a:gd name="T8" fmla="*/ 764 w 2042"/>
                <a:gd name="T9" fmla="*/ 45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42"/>
                <a:gd name="T16" fmla="*/ 0 h 109"/>
                <a:gd name="T17" fmla="*/ 2042 w 2042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42" h="109">
                  <a:moveTo>
                    <a:pt x="2041" y="45"/>
                  </a:moveTo>
                  <a:lnTo>
                    <a:pt x="0" y="0"/>
                  </a:lnTo>
                  <a:lnTo>
                    <a:pt x="2" y="53"/>
                  </a:lnTo>
                  <a:lnTo>
                    <a:pt x="2042" y="109"/>
                  </a:lnTo>
                  <a:lnTo>
                    <a:pt x="2041" y="45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" name="Freeform 23" descr="Дуб"/>
            <p:cNvSpPr>
              <a:spLocks/>
            </p:cNvSpPr>
            <p:nvPr/>
          </p:nvSpPr>
          <p:spPr bwMode="auto">
            <a:xfrm>
              <a:off x="3368" y="2440"/>
              <a:ext cx="1689" cy="101"/>
            </a:xfrm>
            <a:custGeom>
              <a:avLst/>
              <a:gdLst>
                <a:gd name="T0" fmla="*/ 1688 w 1689"/>
                <a:gd name="T1" fmla="*/ 37 h 101"/>
                <a:gd name="T2" fmla="*/ 0 w 1689"/>
                <a:gd name="T3" fmla="*/ 0 h 101"/>
                <a:gd name="T4" fmla="*/ 13 w 1689"/>
                <a:gd name="T5" fmla="*/ 45 h 101"/>
                <a:gd name="T6" fmla="*/ 1689 w 1689"/>
                <a:gd name="T7" fmla="*/ 101 h 101"/>
                <a:gd name="T8" fmla="*/ 1688 w 1689"/>
                <a:gd name="T9" fmla="*/ 37 h 1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89"/>
                <a:gd name="T16" fmla="*/ 0 h 101"/>
                <a:gd name="T17" fmla="*/ 1689 w 1689"/>
                <a:gd name="T18" fmla="*/ 101 h 1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89" h="101">
                  <a:moveTo>
                    <a:pt x="1688" y="37"/>
                  </a:moveTo>
                  <a:lnTo>
                    <a:pt x="0" y="0"/>
                  </a:lnTo>
                  <a:lnTo>
                    <a:pt x="13" y="45"/>
                  </a:lnTo>
                  <a:lnTo>
                    <a:pt x="1689" y="101"/>
                  </a:lnTo>
                  <a:lnTo>
                    <a:pt x="1688" y="37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0" name="Freeform 24" descr="Дуб"/>
            <p:cNvSpPr>
              <a:spLocks/>
            </p:cNvSpPr>
            <p:nvPr/>
          </p:nvSpPr>
          <p:spPr bwMode="auto">
            <a:xfrm>
              <a:off x="3833" y="2432"/>
              <a:ext cx="47" cy="306"/>
            </a:xfrm>
            <a:custGeom>
              <a:avLst/>
              <a:gdLst>
                <a:gd name="T0" fmla="*/ 32 w 47"/>
                <a:gd name="T1" fmla="*/ 306 h 306"/>
                <a:gd name="T2" fmla="*/ 47 w 47"/>
                <a:gd name="T3" fmla="*/ 0 h 306"/>
                <a:gd name="T4" fmla="*/ 16 w 47"/>
                <a:gd name="T5" fmla="*/ 2 h 306"/>
                <a:gd name="T6" fmla="*/ 1 w 47"/>
                <a:gd name="T7" fmla="*/ 0 h 306"/>
                <a:gd name="T8" fmla="*/ 0 w 47"/>
                <a:gd name="T9" fmla="*/ 290 h 306"/>
                <a:gd name="T10" fmla="*/ 32 w 47"/>
                <a:gd name="T11" fmla="*/ 306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06"/>
                <a:gd name="T20" fmla="*/ 47 w 47"/>
                <a:gd name="T21" fmla="*/ 306 h 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06">
                  <a:moveTo>
                    <a:pt x="32" y="306"/>
                  </a:moveTo>
                  <a:lnTo>
                    <a:pt x="47" y="0"/>
                  </a:lnTo>
                  <a:lnTo>
                    <a:pt x="16" y="2"/>
                  </a:lnTo>
                  <a:lnTo>
                    <a:pt x="1" y="0"/>
                  </a:lnTo>
                  <a:lnTo>
                    <a:pt x="0" y="290"/>
                  </a:lnTo>
                  <a:lnTo>
                    <a:pt x="32" y="306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1" name="Freeform 25" descr="Дуб"/>
            <p:cNvSpPr>
              <a:spLocks/>
            </p:cNvSpPr>
            <p:nvPr/>
          </p:nvSpPr>
          <p:spPr bwMode="auto">
            <a:xfrm>
              <a:off x="5057" y="2478"/>
              <a:ext cx="47" cy="306"/>
            </a:xfrm>
            <a:custGeom>
              <a:avLst/>
              <a:gdLst>
                <a:gd name="T0" fmla="*/ 32 w 47"/>
                <a:gd name="T1" fmla="*/ 306 h 306"/>
                <a:gd name="T2" fmla="*/ 47 w 47"/>
                <a:gd name="T3" fmla="*/ 0 h 306"/>
                <a:gd name="T4" fmla="*/ 16 w 47"/>
                <a:gd name="T5" fmla="*/ 2 h 306"/>
                <a:gd name="T6" fmla="*/ 1 w 47"/>
                <a:gd name="T7" fmla="*/ 0 h 306"/>
                <a:gd name="T8" fmla="*/ 0 w 47"/>
                <a:gd name="T9" fmla="*/ 290 h 306"/>
                <a:gd name="T10" fmla="*/ 32 w 47"/>
                <a:gd name="T11" fmla="*/ 306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06"/>
                <a:gd name="T20" fmla="*/ 47 w 47"/>
                <a:gd name="T21" fmla="*/ 306 h 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06">
                  <a:moveTo>
                    <a:pt x="32" y="306"/>
                  </a:moveTo>
                  <a:lnTo>
                    <a:pt x="47" y="0"/>
                  </a:lnTo>
                  <a:lnTo>
                    <a:pt x="16" y="2"/>
                  </a:lnTo>
                  <a:lnTo>
                    <a:pt x="1" y="0"/>
                  </a:lnTo>
                  <a:lnTo>
                    <a:pt x="0" y="290"/>
                  </a:lnTo>
                  <a:lnTo>
                    <a:pt x="32" y="306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2" name="Freeform 26" descr="Дуб"/>
            <p:cNvSpPr>
              <a:spLocks/>
            </p:cNvSpPr>
            <p:nvPr/>
          </p:nvSpPr>
          <p:spPr bwMode="auto">
            <a:xfrm>
              <a:off x="4377" y="2432"/>
              <a:ext cx="47" cy="306"/>
            </a:xfrm>
            <a:custGeom>
              <a:avLst/>
              <a:gdLst>
                <a:gd name="T0" fmla="*/ 32 w 47"/>
                <a:gd name="T1" fmla="*/ 306 h 306"/>
                <a:gd name="T2" fmla="*/ 47 w 47"/>
                <a:gd name="T3" fmla="*/ 0 h 306"/>
                <a:gd name="T4" fmla="*/ 16 w 47"/>
                <a:gd name="T5" fmla="*/ 2 h 306"/>
                <a:gd name="T6" fmla="*/ 1 w 47"/>
                <a:gd name="T7" fmla="*/ 0 h 306"/>
                <a:gd name="T8" fmla="*/ 0 w 47"/>
                <a:gd name="T9" fmla="*/ 290 h 306"/>
                <a:gd name="T10" fmla="*/ 32 w 47"/>
                <a:gd name="T11" fmla="*/ 306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06"/>
                <a:gd name="T20" fmla="*/ 47 w 47"/>
                <a:gd name="T21" fmla="*/ 306 h 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06">
                  <a:moveTo>
                    <a:pt x="32" y="306"/>
                  </a:moveTo>
                  <a:lnTo>
                    <a:pt x="47" y="0"/>
                  </a:lnTo>
                  <a:lnTo>
                    <a:pt x="16" y="2"/>
                  </a:lnTo>
                  <a:lnTo>
                    <a:pt x="1" y="0"/>
                  </a:lnTo>
                  <a:lnTo>
                    <a:pt x="0" y="290"/>
                  </a:lnTo>
                  <a:lnTo>
                    <a:pt x="32" y="306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3" name="Freeform 27" descr="Дуб"/>
            <p:cNvSpPr>
              <a:spLocks/>
            </p:cNvSpPr>
            <p:nvPr/>
          </p:nvSpPr>
          <p:spPr bwMode="auto">
            <a:xfrm>
              <a:off x="3470" y="2614"/>
              <a:ext cx="2042" cy="109"/>
            </a:xfrm>
            <a:custGeom>
              <a:avLst/>
              <a:gdLst>
                <a:gd name="T0" fmla="*/ 2041 w 2042"/>
                <a:gd name="T1" fmla="*/ 45 h 109"/>
                <a:gd name="T2" fmla="*/ 0 w 2042"/>
                <a:gd name="T3" fmla="*/ 0 h 109"/>
                <a:gd name="T4" fmla="*/ 2 w 2042"/>
                <a:gd name="T5" fmla="*/ 53 h 109"/>
                <a:gd name="T6" fmla="*/ 2042 w 2042"/>
                <a:gd name="T7" fmla="*/ 109 h 109"/>
                <a:gd name="T8" fmla="*/ 2041 w 2042"/>
                <a:gd name="T9" fmla="*/ 45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42"/>
                <a:gd name="T16" fmla="*/ 0 h 109"/>
                <a:gd name="T17" fmla="*/ 2042 w 2042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42" h="109">
                  <a:moveTo>
                    <a:pt x="2041" y="45"/>
                  </a:moveTo>
                  <a:lnTo>
                    <a:pt x="0" y="0"/>
                  </a:lnTo>
                  <a:lnTo>
                    <a:pt x="2" y="53"/>
                  </a:lnTo>
                  <a:lnTo>
                    <a:pt x="2042" y="109"/>
                  </a:lnTo>
                  <a:lnTo>
                    <a:pt x="2041" y="45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4" name="Freeform 28" descr="Дуб"/>
            <p:cNvSpPr>
              <a:spLocks/>
            </p:cNvSpPr>
            <p:nvPr/>
          </p:nvSpPr>
          <p:spPr bwMode="auto">
            <a:xfrm>
              <a:off x="3470" y="2704"/>
              <a:ext cx="2042" cy="109"/>
            </a:xfrm>
            <a:custGeom>
              <a:avLst/>
              <a:gdLst>
                <a:gd name="T0" fmla="*/ 2041 w 2042"/>
                <a:gd name="T1" fmla="*/ 45 h 109"/>
                <a:gd name="T2" fmla="*/ 0 w 2042"/>
                <a:gd name="T3" fmla="*/ 0 h 109"/>
                <a:gd name="T4" fmla="*/ 2 w 2042"/>
                <a:gd name="T5" fmla="*/ 53 h 109"/>
                <a:gd name="T6" fmla="*/ 2042 w 2042"/>
                <a:gd name="T7" fmla="*/ 109 h 109"/>
                <a:gd name="T8" fmla="*/ 2041 w 2042"/>
                <a:gd name="T9" fmla="*/ 45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42"/>
                <a:gd name="T16" fmla="*/ 0 h 109"/>
                <a:gd name="T17" fmla="*/ 2042 w 2042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42" h="109">
                  <a:moveTo>
                    <a:pt x="2041" y="45"/>
                  </a:moveTo>
                  <a:lnTo>
                    <a:pt x="0" y="0"/>
                  </a:lnTo>
                  <a:lnTo>
                    <a:pt x="2" y="53"/>
                  </a:lnTo>
                  <a:lnTo>
                    <a:pt x="2042" y="109"/>
                  </a:lnTo>
                  <a:lnTo>
                    <a:pt x="2041" y="45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5" name="Freeform 29" descr="Дуб"/>
            <p:cNvSpPr>
              <a:spLocks/>
            </p:cNvSpPr>
            <p:nvPr/>
          </p:nvSpPr>
          <p:spPr bwMode="auto">
            <a:xfrm flipH="1" flipV="1">
              <a:off x="3470" y="2795"/>
              <a:ext cx="2042" cy="109"/>
            </a:xfrm>
            <a:custGeom>
              <a:avLst/>
              <a:gdLst>
                <a:gd name="T0" fmla="*/ 2041 w 2042"/>
                <a:gd name="T1" fmla="*/ 45 h 109"/>
                <a:gd name="T2" fmla="*/ 0 w 2042"/>
                <a:gd name="T3" fmla="*/ 0 h 109"/>
                <a:gd name="T4" fmla="*/ 2 w 2042"/>
                <a:gd name="T5" fmla="*/ 53 h 109"/>
                <a:gd name="T6" fmla="*/ 2042 w 2042"/>
                <a:gd name="T7" fmla="*/ 109 h 109"/>
                <a:gd name="T8" fmla="*/ 2041 w 2042"/>
                <a:gd name="T9" fmla="*/ 45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42"/>
                <a:gd name="T16" fmla="*/ 0 h 109"/>
                <a:gd name="T17" fmla="*/ 2042 w 2042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42" h="109">
                  <a:moveTo>
                    <a:pt x="2041" y="45"/>
                  </a:moveTo>
                  <a:lnTo>
                    <a:pt x="0" y="0"/>
                  </a:lnTo>
                  <a:lnTo>
                    <a:pt x="2" y="53"/>
                  </a:lnTo>
                  <a:lnTo>
                    <a:pt x="2042" y="109"/>
                  </a:lnTo>
                  <a:lnTo>
                    <a:pt x="2041" y="45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6" name="Freeform 30" descr="Дуб"/>
            <p:cNvSpPr>
              <a:spLocks/>
            </p:cNvSpPr>
            <p:nvPr/>
          </p:nvSpPr>
          <p:spPr bwMode="auto">
            <a:xfrm>
              <a:off x="3360" y="2432"/>
              <a:ext cx="110" cy="272"/>
            </a:xfrm>
            <a:custGeom>
              <a:avLst/>
              <a:gdLst>
                <a:gd name="T0" fmla="*/ 0 w 110"/>
                <a:gd name="T1" fmla="*/ 0 h 272"/>
                <a:gd name="T2" fmla="*/ 110 w 110"/>
                <a:gd name="T3" fmla="*/ 182 h 272"/>
                <a:gd name="T4" fmla="*/ 110 w 110"/>
                <a:gd name="T5" fmla="*/ 272 h 272"/>
                <a:gd name="T6" fmla="*/ 0 w 110"/>
                <a:gd name="T7" fmla="*/ 80 h 272"/>
                <a:gd name="T8" fmla="*/ 0 w 110"/>
                <a:gd name="T9" fmla="*/ 0 h 2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0"/>
                <a:gd name="T16" fmla="*/ 0 h 272"/>
                <a:gd name="T17" fmla="*/ 110 w 110"/>
                <a:gd name="T18" fmla="*/ 272 h 2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0" h="272">
                  <a:moveTo>
                    <a:pt x="0" y="0"/>
                  </a:moveTo>
                  <a:lnTo>
                    <a:pt x="110" y="182"/>
                  </a:lnTo>
                  <a:lnTo>
                    <a:pt x="110" y="272"/>
                  </a:lnTo>
                  <a:lnTo>
                    <a:pt x="0" y="8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7" name="Freeform 31" descr="Каштан"/>
            <p:cNvSpPr>
              <a:spLocks/>
            </p:cNvSpPr>
            <p:nvPr/>
          </p:nvSpPr>
          <p:spPr bwMode="auto">
            <a:xfrm>
              <a:off x="4967" y="3448"/>
              <a:ext cx="181" cy="617"/>
            </a:xfrm>
            <a:custGeom>
              <a:avLst/>
              <a:gdLst>
                <a:gd name="T0" fmla="*/ 181 w 181"/>
                <a:gd name="T1" fmla="*/ 27 h 617"/>
                <a:gd name="T2" fmla="*/ 181 w 181"/>
                <a:gd name="T3" fmla="*/ 345 h 617"/>
                <a:gd name="T4" fmla="*/ 136 w 181"/>
                <a:gd name="T5" fmla="*/ 617 h 617"/>
                <a:gd name="T6" fmla="*/ 45 w 181"/>
                <a:gd name="T7" fmla="*/ 481 h 617"/>
                <a:gd name="T8" fmla="*/ 90 w 181"/>
                <a:gd name="T9" fmla="*/ 254 h 617"/>
                <a:gd name="T10" fmla="*/ 0 w 181"/>
                <a:gd name="T11" fmla="*/ 27 h 617"/>
                <a:gd name="T12" fmla="*/ 25 w 181"/>
                <a:gd name="T13" fmla="*/ 0 h 617"/>
                <a:gd name="T14" fmla="*/ 181 w 181"/>
                <a:gd name="T15" fmla="*/ 27 h 6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1"/>
                <a:gd name="T25" fmla="*/ 0 h 617"/>
                <a:gd name="T26" fmla="*/ 181 w 181"/>
                <a:gd name="T27" fmla="*/ 617 h 6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1" h="617">
                  <a:moveTo>
                    <a:pt x="181" y="27"/>
                  </a:moveTo>
                  <a:lnTo>
                    <a:pt x="181" y="345"/>
                  </a:lnTo>
                  <a:lnTo>
                    <a:pt x="136" y="617"/>
                  </a:lnTo>
                  <a:lnTo>
                    <a:pt x="45" y="481"/>
                  </a:lnTo>
                  <a:lnTo>
                    <a:pt x="90" y="254"/>
                  </a:lnTo>
                  <a:lnTo>
                    <a:pt x="0" y="27"/>
                  </a:lnTo>
                  <a:lnTo>
                    <a:pt x="25" y="0"/>
                  </a:lnTo>
                  <a:lnTo>
                    <a:pt x="181" y="27"/>
                  </a:lnTo>
                  <a:close/>
                </a:path>
              </a:pathLst>
            </a:custGeom>
            <a:blipFill dpi="0" rotWithShape="1">
              <a:blip r:embed="rId5"/>
              <a:srcRect/>
              <a:tile tx="0" ty="0" sx="100000" sy="100000" flip="none" algn="tl"/>
            </a:blip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8" name="Freeform 32"/>
            <p:cNvSpPr>
              <a:spLocks/>
            </p:cNvSpPr>
            <p:nvPr/>
          </p:nvSpPr>
          <p:spPr bwMode="auto">
            <a:xfrm>
              <a:off x="5148" y="3473"/>
              <a:ext cx="226" cy="319"/>
            </a:xfrm>
            <a:custGeom>
              <a:avLst/>
              <a:gdLst/>
              <a:ahLst/>
              <a:cxnLst>
                <a:cxn ang="0">
                  <a:pos x="0" y="137"/>
                </a:cxn>
                <a:cxn ang="0">
                  <a:pos x="181" y="318"/>
                </a:cxn>
                <a:cxn ang="0">
                  <a:pos x="227" y="227"/>
                </a:cxn>
                <a:cxn ang="0">
                  <a:pos x="136" y="137"/>
                </a:cxn>
                <a:cxn ang="0">
                  <a:pos x="136" y="91"/>
                </a:cxn>
                <a:cxn ang="0">
                  <a:pos x="136" y="46"/>
                </a:cxn>
                <a:cxn ang="0">
                  <a:pos x="181" y="0"/>
                </a:cxn>
                <a:cxn ang="0">
                  <a:pos x="0" y="0"/>
                </a:cxn>
                <a:cxn ang="0">
                  <a:pos x="0" y="91"/>
                </a:cxn>
                <a:cxn ang="0">
                  <a:pos x="0" y="137"/>
                </a:cxn>
              </a:cxnLst>
              <a:rect l="0" t="0" r="r" b="b"/>
              <a:pathLst>
                <a:path w="227" h="318">
                  <a:moveTo>
                    <a:pt x="0" y="137"/>
                  </a:moveTo>
                  <a:lnTo>
                    <a:pt x="181" y="318"/>
                  </a:lnTo>
                  <a:lnTo>
                    <a:pt x="227" y="227"/>
                  </a:lnTo>
                  <a:lnTo>
                    <a:pt x="136" y="137"/>
                  </a:lnTo>
                  <a:lnTo>
                    <a:pt x="136" y="91"/>
                  </a:lnTo>
                  <a:lnTo>
                    <a:pt x="136" y="46"/>
                  </a:lnTo>
                  <a:lnTo>
                    <a:pt x="181" y="0"/>
                  </a:lnTo>
                  <a:lnTo>
                    <a:pt x="0" y="0"/>
                  </a:lnTo>
                  <a:lnTo>
                    <a:pt x="0" y="91"/>
                  </a:lnTo>
                  <a:lnTo>
                    <a:pt x="0" y="13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tx2"/>
                </a:gs>
                <a:gs pos="100000">
                  <a:schemeClr val="bg2"/>
                </a:gs>
              </a:gsLst>
              <a:lin ang="18900000" scaled="1"/>
            </a:gradFill>
            <a:ln w="952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09" name="Oval 33"/>
            <p:cNvSpPr>
              <a:spLocks noChangeArrowheads="1"/>
            </p:cNvSpPr>
            <p:nvPr/>
          </p:nvSpPr>
          <p:spPr bwMode="auto">
            <a:xfrm rot="-4776019">
              <a:off x="5306" y="3725"/>
              <a:ext cx="91" cy="45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" name="Oval 34"/>
            <p:cNvSpPr>
              <a:spLocks noChangeArrowheads="1"/>
            </p:cNvSpPr>
            <p:nvPr/>
          </p:nvSpPr>
          <p:spPr bwMode="auto">
            <a:xfrm>
              <a:off x="2336" y="2659"/>
              <a:ext cx="181" cy="45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" name="Freeform 35"/>
            <p:cNvSpPr>
              <a:spLocks/>
            </p:cNvSpPr>
            <p:nvPr/>
          </p:nvSpPr>
          <p:spPr bwMode="auto">
            <a:xfrm>
              <a:off x="2640" y="2704"/>
              <a:ext cx="376" cy="318"/>
            </a:xfrm>
            <a:custGeom>
              <a:avLst/>
              <a:gdLst>
                <a:gd name="T0" fmla="*/ 0 w 376"/>
                <a:gd name="T1" fmla="*/ 284 h 318"/>
                <a:gd name="T2" fmla="*/ 160 w 376"/>
                <a:gd name="T3" fmla="*/ 316 h 318"/>
                <a:gd name="T4" fmla="*/ 331 w 376"/>
                <a:gd name="T5" fmla="*/ 318 h 318"/>
                <a:gd name="T6" fmla="*/ 352 w 376"/>
                <a:gd name="T7" fmla="*/ 188 h 318"/>
                <a:gd name="T8" fmla="*/ 376 w 376"/>
                <a:gd name="T9" fmla="*/ 46 h 318"/>
                <a:gd name="T10" fmla="*/ 264 w 376"/>
                <a:gd name="T11" fmla="*/ 20 h 318"/>
                <a:gd name="T12" fmla="*/ 104 w 376"/>
                <a:gd name="T13" fmla="*/ 0 h 318"/>
                <a:gd name="T14" fmla="*/ 64 w 376"/>
                <a:gd name="T15" fmla="*/ 36 h 318"/>
                <a:gd name="T16" fmla="*/ 16 w 376"/>
                <a:gd name="T17" fmla="*/ 196 h 318"/>
                <a:gd name="T18" fmla="*/ 0 w 376"/>
                <a:gd name="T19" fmla="*/ 284 h 3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76"/>
                <a:gd name="T31" fmla="*/ 0 h 318"/>
                <a:gd name="T32" fmla="*/ 376 w 376"/>
                <a:gd name="T33" fmla="*/ 318 h 3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76" h="318">
                  <a:moveTo>
                    <a:pt x="0" y="284"/>
                  </a:moveTo>
                  <a:cubicBezTo>
                    <a:pt x="24" y="284"/>
                    <a:pt x="108" y="309"/>
                    <a:pt x="160" y="316"/>
                  </a:cubicBezTo>
                  <a:lnTo>
                    <a:pt x="331" y="318"/>
                  </a:lnTo>
                  <a:lnTo>
                    <a:pt x="352" y="188"/>
                  </a:lnTo>
                  <a:lnTo>
                    <a:pt x="376" y="46"/>
                  </a:lnTo>
                  <a:lnTo>
                    <a:pt x="264" y="20"/>
                  </a:lnTo>
                  <a:lnTo>
                    <a:pt x="104" y="0"/>
                  </a:lnTo>
                  <a:lnTo>
                    <a:pt x="64" y="36"/>
                  </a:lnTo>
                  <a:lnTo>
                    <a:pt x="16" y="196"/>
                  </a:lnTo>
                  <a:lnTo>
                    <a:pt x="0" y="28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66FFFF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2" name="Freeform 36"/>
            <p:cNvSpPr>
              <a:spLocks/>
            </p:cNvSpPr>
            <p:nvPr/>
          </p:nvSpPr>
          <p:spPr bwMode="auto">
            <a:xfrm>
              <a:off x="3304" y="2795"/>
              <a:ext cx="176" cy="237"/>
            </a:xfrm>
            <a:custGeom>
              <a:avLst/>
              <a:gdLst>
                <a:gd name="T0" fmla="*/ 176 w 176"/>
                <a:gd name="T1" fmla="*/ 157 h 237"/>
                <a:gd name="T2" fmla="*/ 128 w 176"/>
                <a:gd name="T3" fmla="*/ 237 h 237"/>
                <a:gd name="T4" fmla="*/ 0 w 176"/>
                <a:gd name="T5" fmla="*/ 29 h 237"/>
                <a:gd name="T6" fmla="*/ 30 w 176"/>
                <a:gd name="T7" fmla="*/ 0 h 237"/>
                <a:gd name="T8" fmla="*/ 166 w 176"/>
                <a:gd name="T9" fmla="*/ 136 h 2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6"/>
                <a:gd name="T16" fmla="*/ 0 h 237"/>
                <a:gd name="T17" fmla="*/ 176 w 176"/>
                <a:gd name="T18" fmla="*/ 237 h 2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6" h="237">
                  <a:moveTo>
                    <a:pt x="176" y="157"/>
                  </a:moveTo>
                  <a:lnTo>
                    <a:pt x="128" y="237"/>
                  </a:lnTo>
                  <a:lnTo>
                    <a:pt x="0" y="29"/>
                  </a:lnTo>
                  <a:lnTo>
                    <a:pt x="30" y="0"/>
                  </a:lnTo>
                  <a:lnTo>
                    <a:pt x="166" y="136"/>
                  </a:lnTo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3" name="Freeform 37"/>
            <p:cNvSpPr>
              <a:spLocks/>
            </p:cNvSpPr>
            <p:nvPr/>
          </p:nvSpPr>
          <p:spPr bwMode="auto">
            <a:xfrm>
              <a:off x="3158" y="2983"/>
              <a:ext cx="2322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04" y="48"/>
                </a:cxn>
                <a:cxn ang="0">
                  <a:pos x="2320" y="117"/>
                </a:cxn>
                <a:cxn ang="0">
                  <a:pos x="0" y="80"/>
                </a:cxn>
              </a:cxnLst>
              <a:rect l="0" t="0" r="r" b="b"/>
              <a:pathLst>
                <a:path w="2320" h="117">
                  <a:moveTo>
                    <a:pt x="0" y="0"/>
                  </a:moveTo>
                  <a:lnTo>
                    <a:pt x="2304" y="48"/>
                  </a:lnTo>
                  <a:lnTo>
                    <a:pt x="2320" y="117"/>
                  </a:lnTo>
                  <a:lnTo>
                    <a:pt x="0" y="80"/>
                  </a:lnTo>
                </a:path>
              </a:pathLst>
            </a:custGeom>
            <a:gradFill rotWithShape="1">
              <a:gsLst>
                <a:gs pos="0">
                  <a:schemeClr val="tx1"/>
                </a:gs>
                <a:gs pos="50000">
                  <a:schemeClr val="bg2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4" name="Freeform 38"/>
            <p:cNvSpPr>
              <a:spLocks/>
            </p:cNvSpPr>
            <p:nvPr/>
          </p:nvSpPr>
          <p:spPr bwMode="auto">
            <a:xfrm rot="1229960">
              <a:off x="2971" y="3067"/>
              <a:ext cx="49" cy="149"/>
            </a:xfrm>
            <a:custGeom>
              <a:avLst/>
              <a:gdLst>
                <a:gd name="T0" fmla="*/ 0 w 49"/>
                <a:gd name="T1" fmla="*/ 0 h 149"/>
                <a:gd name="T2" fmla="*/ 0 w 49"/>
                <a:gd name="T3" fmla="*/ 91 h 149"/>
                <a:gd name="T4" fmla="*/ 49 w 49"/>
                <a:gd name="T5" fmla="*/ 149 h 149"/>
                <a:gd name="T6" fmla="*/ 0 w 49"/>
                <a:gd name="T7" fmla="*/ 0 h 1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"/>
                <a:gd name="T13" fmla="*/ 0 h 149"/>
                <a:gd name="T14" fmla="*/ 49 w 49"/>
                <a:gd name="T15" fmla="*/ 149 h 1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" h="149">
                  <a:moveTo>
                    <a:pt x="0" y="0"/>
                  </a:moveTo>
                  <a:lnTo>
                    <a:pt x="0" y="91"/>
                  </a:lnTo>
                  <a:lnTo>
                    <a:pt x="49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5" name="Oval 39"/>
            <p:cNvSpPr>
              <a:spLocks noChangeArrowheads="1"/>
            </p:cNvSpPr>
            <p:nvPr/>
          </p:nvSpPr>
          <p:spPr bwMode="auto">
            <a:xfrm>
              <a:off x="1747" y="2976"/>
              <a:ext cx="90" cy="13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416" name="Group 40"/>
            <p:cNvGrpSpPr>
              <a:grpSpLocks/>
            </p:cNvGrpSpPr>
            <p:nvPr/>
          </p:nvGrpSpPr>
          <p:grpSpPr bwMode="auto">
            <a:xfrm rot="423203">
              <a:off x="5423" y="3253"/>
              <a:ext cx="89" cy="200"/>
              <a:chOff x="4551" y="2197"/>
              <a:chExt cx="38" cy="90"/>
            </a:xfrm>
          </p:grpSpPr>
          <p:sp>
            <p:nvSpPr>
              <p:cNvPr id="428" name="Rectangle 41"/>
              <p:cNvSpPr>
                <a:spLocks noChangeArrowheads="1"/>
              </p:cNvSpPr>
              <p:nvPr/>
            </p:nvSpPr>
            <p:spPr bwMode="auto">
              <a:xfrm>
                <a:off x="4551" y="2197"/>
                <a:ext cx="32" cy="27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9" name="Rectangle 42"/>
              <p:cNvSpPr>
                <a:spLocks noChangeArrowheads="1"/>
              </p:cNvSpPr>
              <p:nvPr/>
            </p:nvSpPr>
            <p:spPr bwMode="auto">
              <a:xfrm>
                <a:off x="4554" y="2230"/>
                <a:ext cx="32" cy="27"/>
              </a:xfrm>
              <a:prstGeom prst="rect">
                <a:avLst/>
              </a:prstGeom>
              <a:solidFill>
                <a:srgbClr val="F7FC2C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30" name="Rectangle 43"/>
              <p:cNvSpPr>
                <a:spLocks noChangeArrowheads="1"/>
              </p:cNvSpPr>
              <p:nvPr/>
            </p:nvSpPr>
            <p:spPr bwMode="auto">
              <a:xfrm>
                <a:off x="4557" y="2260"/>
                <a:ext cx="32" cy="27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17" name="Group 44"/>
            <p:cNvGrpSpPr>
              <a:grpSpLocks/>
            </p:cNvGrpSpPr>
            <p:nvPr/>
          </p:nvGrpSpPr>
          <p:grpSpPr bwMode="auto">
            <a:xfrm rot="712727">
              <a:off x="2517" y="2840"/>
              <a:ext cx="227" cy="279"/>
              <a:chOff x="1270" y="1027"/>
              <a:chExt cx="164" cy="188"/>
            </a:xfrm>
          </p:grpSpPr>
          <p:sp>
            <p:nvSpPr>
              <p:cNvPr id="426" name="Freeform 45"/>
              <p:cNvSpPr>
                <a:spLocks/>
              </p:cNvSpPr>
              <p:nvPr/>
            </p:nvSpPr>
            <p:spPr bwMode="auto">
              <a:xfrm rot="423203">
                <a:off x="1270" y="1078"/>
                <a:ext cx="118" cy="137"/>
              </a:xfrm>
              <a:custGeom>
                <a:avLst/>
                <a:gdLst>
                  <a:gd name="T0" fmla="*/ 236 w 96"/>
                  <a:gd name="T1" fmla="*/ 0 h 111"/>
                  <a:gd name="T2" fmla="*/ 0 w 96"/>
                  <a:gd name="T3" fmla="*/ 318 h 111"/>
                  <a:gd name="T4" fmla="*/ 84 w 96"/>
                  <a:gd name="T5" fmla="*/ 300 h 111"/>
                  <a:gd name="T6" fmla="*/ 269 w 96"/>
                  <a:gd name="T7" fmla="*/ 9 h 111"/>
                  <a:gd name="T8" fmla="*/ 236 w 96"/>
                  <a:gd name="T9" fmla="*/ 0 h 1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6"/>
                  <a:gd name="T16" fmla="*/ 0 h 111"/>
                  <a:gd name="T17" fmla="*/ 96 w 96"/>
                  <a:gd name="T18" fmla="*/ 111 h 1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6" h="111">
                    <a:moveTo>
                      <a:pt x="84" y="0"/>
                    </a:moveTo>
                    <a:lnTo>
                      <a:pt x="0" y="111"/>
                    </a:lnTo>
                    <a:lnTo>
                      <a:pt x="30" y="105"/>
                    </a:lnTo>
                    <a:lnTo>
                      <a:pt x="96" y="3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chemeClr val="bg2"/>
              </a:solidFill>
              <a:ln w="6350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7" name="Oval 46"/>
              <p:cNvSpPr>
                <a:spLocks noChangeArrowheads="1"/>
              </p:cNvSpPr>
              <p:nvPr/>
            </p:nvSpPr>
            <p:spPr bwMode="auto">
              <a:xfrm rot="59094">
                <a:off x="1383" y="1027"/>
                <a:ext cx="51" cy="86"/>
              </a:xfrm>
              <a:prstGeom prst="ellipse">
                <a:avLst/>
              </a:prstGeom>
              <a:solidFill>
                <a:schemeClr val="accent1"/>
              </a:solidFill>
              <a:ln w="63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18" name="Group 47"/>
            <p:cNvGrpSpPr>
              <a:grpSpLocks/>
            </p:cNvGrpSpPr>
            <p:nvPr/>
          </p:nvGrpSpPr>
          <p:grpSpPr bwMode="auto">
            <a:xfrm rot="423203">
              <a:off x="3110" y="3545"/>
              <a:ext cx="89" cy="200"/>
              <a:chOff x="4551" y="2197"/>
              <a:chExt cx="38" cy="90"/>
            </a:xfrm>
          </p:grpSpPr>
          <p:sp>
            <p:nvSpPr>
              <p:cNvPr id="423" name="Rectangle 48"/>
              <p:cNvSpPr>
                <a:spLocks noChangeArrowheads="1"/>
              </p:cNvSpPr>
              <p:nvPr/>
            </p:nvSpPr>
            <p:spPr bwMode="auto">
              <a:xfrm>
                <a:off x="4551" y="2197"/>
                <a:ext cx="32" cy="27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4" name="Rectangle 49"/>
              <p:cNvSpPr>
                <a:spLocks noChangeArrowheads="1"/>
              </p:cNvSpPr>
              <p:nvPr/>
            </p:nvSpPr>
            <p:spPr bwMode="auto">
              <a:xfrm>
                <a:off x="4554" y="2230"/>
                <a:ext cx="32" cy="27"/>
              </a:xfrm>
              <a:prstGeom prst="rect">
                <a:avLst/>
              </a:prstGeom>
              <a:solidFill>
                <a:srgbClr val="F7FC2C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5" name="Rectangle 50"/>
              <p:cNvSpPr>
                <a:spLocks noChangeArrowheads="1"/>
              </p:cNvSpPr>
              <p:nvPr/>
            </p:nvSpPr>
            <p:spPr bwMode="auto">
              <a:xfrm>
                <a:off x="4557" y="2260"/>
                <a:ext cx="32" cy="27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19" name="Group 51"/>
            <p:cNvGrpSpPr>
              <a:grpSpLocks/>
            </p:cNvGrpSpPr>
            <p:nvPr/>
          </p:nvGrpSpPr>
          <p:grpSpPr bwMode="auto">
            <a:xfrm rot="-4976797">
              <a:off x="1690" y="3144"/>
              <a:ext cx="89" cy="200"/>
              <a:chOff x="4551" y="2197"/>
              <a:chExt cx="38" cy="90"/>
            </a:xfrm>
          </p:grpSpPr>
          <p:sp>
            <p:nvSpPr>
              <p:cNvPr id="420" name="Rectangle 52"/>
              <p:cNvSpPr>
                <a:spLocks noChangeArrowheads="1"/>
              </p:cNvSpPr>
              <p:nvPr/>
            </p:nvSpPr>
            <p:spPr bwMode="auto">
              <a:xfrm>
                <a:off x="4551" y="2197"/>
                <a:ext cx="32" cy="27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1" name="Rectangle 53"/>
              <p:cNvSpPr>
                <a:spLocks noChangeArrowheads="1"/>
              </p:cNvSpPr>
              <p:nvPr/>
            </p:nvSpPr>
            <p:spPr bwMode="auto">
              <a:xfrm>
                <a:off x="4554" y="2230"/>
                <a:ext cx="32" cy="27"/>
              </a:xfrm>
              <a:prstGeom prst="rect">
                <a:avLst/>
              </a:prstGeom>
              <a:solidFill>
                <a:srgbClr val="F7FC2C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2" name="Rectangle 54"/>
              <p:cNvSpPr>
                <a:spLocks noChangeArrowheads="1"/>
              </p:cNvSpPr>
              <p:nvPr/>
            </p:nvSpPr>
            <p:spPr bwMode="auto">
              <a:xfrm>
                <a:off x="4557" y="2260"/>
                <a:ext cx="32" cy="27"/>
              </a:xfrm>
              <a:prstGeom prst="rect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431" name="Group 55"/>
          <p:cNvGrpSpPr>
            <a:grpSpLocks/>
          </p:cNvGrpSpPr>
          <p:nvPr/>
        </p:nvGrpSpPr>
        <p:grpSpPr bwMode="auto">
          <a:xfrm rot="-169725">
            <a:off x="14518873" y="5860940"/>
            <a:ext cx="792163" cy="792162"/>
            <a:chOff x="2880" y="2016"/>
            <a:chExt cx="2016" cy="2016"/>
          </a:xfrm>
        </p:grpSpPr>
        <p:sp>
          <p:nvSpPr>
            <p:cNvPr id="432" name="Oval 56"/>
            <p:cNvSpPr>
              <a:spLocks noChangeArrowheads="1"/>
            </p:cNvSpPr>
            <p:nvPr/>
          </p:nvSpPr>
          <p:spPr bwMode="auto">
            <a:xfrm>
              <a:off x="2880" y="2016"/>
              <a:ext cx="2016" cy="2016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3" name="Oval 57"/>
            <p:cNvSpPr>
              <a:spLocks noChangeArrowheads="1"/>
            </p:cNvSpPr>
            <p:nvPr/>
          </p:nvSpPr>
          <p:spPr bwMode="auto">
            <a:xfrm>
              <a:off x="3224" y="2359"/>
              <a:ext cx="1328" cy="1329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sz="1800">
                <a:solidFill>
                  <a:srgbClr val="0033CC"/>
                </a:solidFill>
                <a:latin typeface="Arial" pitchFamily="34" charset="0"/>
              </a:endParaRPr>
            </a:p>
          </p:txBody>
        </p:sp>
        <p:sp>
          <p:nvSpPr>
            <p:cNvPr id="434" name="Oval 58"/>
            <p:cNvSpPr>
              <a:spLocks noChangeArrowheads="1"/>
            </p:cNvSpPr>
            <p:nvPr/>
          </p:nvSpPr>
          <p:spPr bwMode="auto">
            <a:xfrm>
              <a:off x="3323" y="2458"/>
              <a:ext cx="1130" cy="1131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5" name="Oval 59"/>
            <p:cNvSpPr>
              <a:spLocks noChangeArrowheads="1"/>
            </p:cNvSpPr>
            <p:nvPr/>
          </p:nvSpPr>
          <p:spPr bwMode="auto">
            <a:xfrm>
              <a:off x="3863" y="2507"/>
              <a:ext cx="50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6" name="Oval 60"/>
            <p:cNvSpPr>
              <a:spLocks noChangeArrowheads="1"/>
            </p:cNvSpPr>
            <p:nvPr/>
          </p:nvSpPr>
          <p:spPr bwMode="auto">
            <a:xfrm>
              <a:off x="4355" y="3048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7" name="Oval 61"/>
            <p:cNvSpPr>
              <a:spLocks noChangeArrowheads="1"/>
            </p:cNvSpPr>
            <p:nvPr/>
          </p:nvSpPr>
          <p:spPr bwMode="auto">
            <a:xfrm>
              <a:off x="3863" y="3491"/>
              <a:ext cx="50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8" name="Oval 62"/>
            <p:cNvSpPr>
              <a:spLocks noChangeArrowheads="1"/>
            </p:cNvSpPr>
            <p:nvPr/>
          </p:nvSpPr>
          <p:spPr bwMode="auto">
            <a:xfrm>
              <a:off x="3372" y="3048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9" name="Oval 63"/>
            <p:cNvSpPr>
              <a:spLocks noChangeArrowheads="1"/>
            </p:cNvSpPr>
            <p:nvPr/>
          </p:nvSpPr>
          <p:spPr bwMode="auto">
            <a:xfrm>
              <a:off x="4208" y="2704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" name="Oval 64"/>
            <p:cNvSpPr>
              <a:spLocks noChangeArrowheads="1"/>
            </p:cNvSpPr>
            <p:nvPr/>
          </p:nvSpPr>
          <p:spPr bwMode="auto">
            <a:xfrm>
              <a:off x="3519" y="3343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1" name="Oval 65"/>
            <p:cNvSpPr>
              <a:spLocks noChangeArrowheads="1"/>
            </p:cNvSpPr>
            <p:nvPr/>
          </p:nvSpPr>
          <p:spPr bwMode="auto">
            <a:xfrm>
              <a:off x="3519" y="2704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2" name="Oval 66"/>
            <p:cNvSpPr>
              <a:spLocks noChangeArrowheads="1"/>
            </p:cNvSpPr>
            <p:nvPr/>
          </p:nvSpPr>
          <p:spPr bwMode="auto">
            <a:xfrm>
              <a:off x="4208" y="3343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43" name="Group 67"/>
          <p:cNvGrpSpPr>
            <a:grpSpLocks/>
          </p:cNvGrpSpPr>
          <p:nvPr/>
        </p:nvGrpSpPr>
        <p:grpSpPr bwMode="auto">
          <a:xfrm rot="-169725">
            <a:off x="11608987" y="5789503"/>
            <a:ext cx="796925" cy="792163"/>
            <a:chOff x="2880" y="2016"/>
            <a:chExt cx="2016" cy="2016"/>
          </a:xfrm>
        </p:grpSpPr>
        <p:sp>
          <p:nvSpPr>
            <p:cNvPr id="444" name="Oval 68"/>
            <p:cNvSpPr>
              <a:spLocks noChangeArrowheads="1"/>
            </p:cNvSpPr>
            <p:nvPr/>
          </p:nvSpPr>
          <p:spPr bwMode="auto">
            <a:xfrm>
              <a:off x="2880" y="2016"/>
              <a:ext cx="2016" cy="2016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5" name="Oval 69"/>
            <p:cNvSpPr>
              <a:spLocks noChangeArrowheads="1"/>
            </p:cNvSpPr>
            <p:nvPr/>
          </p:nvSpPr>
          <p:spPr bwMode="auto">
            <a:xfrm>
              <a:off x="3224" y="2359"/>
              <a:ext cx="1328" cy="1329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sz="1800">
                <a:solidFill>
                  <a:srgbClr val="0033CC"/>
                </a:solidFill>
                <a:latin typeface="Arial" pitchFamily="34" charset="0"/>
              </a:endParaRPr>
            </a:p>
          </p:txBody>
        </p:sp>
        <p:sp>
          <p:nvSpPr>
            <p:cNvPr id="446" name="Oval 70"/>
            <p:cNvSpPr>
              <a:spLocks noChangeArrowheads="1"/>
            </p:cNvSpPr>
            <p:nvPr/>
          </p:nvSpPr>
          <p:spPr bwMode="auto">
            <a:xfrm>
              <a:off x="3323" y="2458"/>
              <a:ext cx="1130" cy="1131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7" name="Oval 71"/>
            <p:cNvSpPr>
              <a:spLocks noChangeArrowheads="1"/>
            </p:cNvSpPr>
            <p:nvPr/>
          </p:nvSpPr>
          <p:spPr bwMode="auto">
            <a:xfrm>
              <a:off x="3863" y="2507"/>
              <a:ext cx="50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8" name="Oval 72"/>
            <p:cNvSpPr>
              <a:spLocks noChangeArrowheads="1"/>
            </p:cNvSpPr>
            <p:nvPr/>
          </p:nvSpPr>
          <p:spPr bwMode="auto">
            <a:xfrm>
              <a:off x="4355" y="3048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9" name="Oval 73"/>
            <p:cNvSpPr>
              <a:spLocks noChangeArrowheads="1"/>
            </p:cNvSpPr>
            <p:nvPr/>
          </p:nvSpPr>
          <p:spPr bwMode="auto">
            <a:xfrm>
              <a:off x="3863" y="3491"/>
              <a:ext cx="50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" name="Oval 74"/>
            <p:cNvSpPr>
              <a:spLocks noChangeArrowheads="1"/>
            </p:cNvSpPr>
            <p:nvPr/>
          </p:nvSpPr>
          <p:spPr bwMode="auto">
            <a:xfrm>
              <a:off x="3372" y="3048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1" name="Oval 75"/>
            <p:cNvSpPr>
              <a:spLocks noChangeArrowheads="1"/>
            </p:cNvSpPr>
            <p:nvPr/>
          </p:nvSpPr>
          <p:spPr bwMode="auto">
            <a:xfrm>
              <a:off x="4208" y="2704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2" name="Oval 76"/>
            <p:cNvSpPr>
              <a:spLocks noChangeArrowheads="1"/>
            </p:cNvSpPr>
            <p:nvPr/>
          </p:nvSpPr>
          <p:spPr bwMode="auto">
            <a:xfrm>
              <a:off x="3519" y="3343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3" name="Oval 77"/>
            <p:cNvSpPr>
              <a:spLocks noChangeArrowheads="1"/>
            </p:cNvSpPr>
            <p:nvPr/>
          </p:nvSpPr>
          <p:spPr bwMode="auto">
            <a:xfrm>
              <a:off x="3519" y="2704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4" name="Oval 78"/>
            <p:cNvSpPr>
              <a:spLocks noChangeArrowheads="1"/>
            </p:cNvSpPr>
            <p:nvPr/>
          </p:nvSpPr>
          <p:spPr bwMode="auto">
            <a:xfrm>
              <a:off x="4208" y="3343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55" name="Group 79"/>
          <p:cNvGrpSpPr>
            <a:grpSpLocks/>
          </p:cNvGrpSpPr>
          <p:nvPr/>
        </p:nvGrpSpPr>
        <p:grpSpPr bwMode="auto">
          <a:xfrm rot="-169725">
            <a:off x="15382473" y="5860940"/>
            <a:ext cx="796925" cy="792162"/>
            <a:chOff x="2880" y="2016"/>
            <a:chExt cx="2016" cy="2016"/>
          </a:xfrm>
        </p:grpSpPr>
        <p:sp>
          <p:nvSpPr>
            <p:cNvPr id="456" name="Oval 80"/>
            <p:cNvSpPr>
              <a:spLocks noChangeArrowheads="1"/>
            </p:cNvSpPr>
            <p:nvPr/>
          </p:nvSpPr>
          <p:spPr bwMode="auto">
            <a:xfrm>
              <a:off x="2880" y="2016"/>
              <a:ext cx="2016" cy="2016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7" name="Oval 81"/>
            <p:cNvSpPr>
              <a:spLocks noChangeArrowheads="1"/>
            </p:cNvSpPr>
            <p:nvPr/>
          </p:nvSpPr>
          <p:spPr bwMode="auto">
            <a:xfrm>
              <a:off x="3224" y="2359"/>
              <a:ext cx="1328" cy="1329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sz="1800">
                <a:solidFill>
                  <a:srgbClr val="0033CC"/>
                </a:solidFill>
                <a:latin typeface="Arial" pitchFamily="34" charset="0"/>
              </a:endParaRPr>
            </a:p>
          </p:txBody>
        </p:sp>
        <p:sp>
          <p:nvSpPr>
            <p:cNvPr id="458" name="Oval 82"/>
            <p:cNvSpPr>
              <a:spLocks noChangeArrowheads="1"/>
            </p:cNvSpPr>
            <p:nvPr/>
          </p:nvSpPr>
          <p:spPr bwMode="auto">
            <a:xfrm>
              <a:off x="3323" y="2458"/>
              <a:ext cx="1130" cy="1131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9" name="Oval 83"/>
            <p:cNvSpPr>
              <a:spLocks noChangeArrowheads="1"/>
            </p:cNvSpPr>
            <p:nvPr/>
          </p:nvSpPr>
          <p:spPr bwMode="auto">
            <a:xfrm>
              <a:off x="3863" y="2507"/>
              <a:ext cx="50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0" name="Oval 84"/>
            <p:cNvSpPr>
              <a:spLocks noChangeArrowheads="1"/>
            </p:cNvSpPr>
            <p:nvPr/>
          </p:nvSpPr>
          <p:spPr bwMode="auto">
            <a:xfrm>
              <a:off x="4355" y="3048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1" name="Oval 85"/>
            <p:cNvSpPr>
              <a:spLocks noChangeArrowheads="1"/>
            </p:cNvSpPr>
            <p:nvPr/>
          </p:nvSpPr>
          <p:spPr bwMode="auto">
            <a:xfrm>
              <a:off x="3863" y="3491"/>
              <a:ext cx="50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2" name="Oval 86"/>
            <p:cNvSpPr>
              <a:spLocks noChangeArrowheads="1"/>
            </p:cNvSpPr>
            <p:nvPr/>
          </p:nvSpPr>
          <p:spPr bwMode="auto">
            <a:xfrm>
              <a:off x="3372" y="3048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3" name="Oval 87"/>
            <p:cNvSpPr>
              <a:spLocks noChangeArrowheads="1"/>
            </p:cNvSpPr>
            <p:nvPr/>
          </p:nvSpPr>
          <p:spPr bwMode="auto">
            <a:xfrm>
              <a:off x="4208" y="2704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4" name="Oval 88"/>
            <p:cNvSpPr>
              <a:spLocks noChangeArrowheads="1"/>
            </p:cNvSpPr>
            <p:nvPr/>
          </p:nvSpPr>
          <p:spPr bwMode="auto">
            <a:xfrm>
              <a:off x="3519" y="3343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5" name="Oval 89"/>
            <p:cNvSpPr>
              <a:spLocks noChangeArrowheads="1"/>
            </p:cNvSpPr>
            <p:nvPr/>
          </p:nvSpPr>
          <p:spPr bwMode="auto">
            <a:xfrm>
              <a:off x="3519" y="2704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6" name="Oval 90"/>
            <p:cNvSpPr>
              <a:spLocks noChangeArrowheads="1"/>
            </p:cNvSpPr>
            <p:nvPr/>
          </p:nvSpPr>
          <p:spPr bwMode="auto">
            <a:xfrm>
              <a:off x="4208" y="3343"/>
              <a:ext cx="49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61237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6615 0 " pathEditMode="relative" ptsTypes="AA">
                                      <p:cBhvr>
                                        <p:cTn id="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6615 0 " pathEditMode="relative" ptsTypes="AA">
                                      <p:cBhvr>
                                        <p:cTn id="8" dur="5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6615 0 " pathEditMode="relative" ptsTypes="AA">
                                      <p:cBhvr>
                                        <p:cTn id="10" dur="5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2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2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6615 0 " pathEditMode="relative" ptsTypes="AA">
                                      <p:cBhvr>
                                        <p:cTn id="16" dur="5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2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8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7863E-6 -4.42045E-6 L -0.90318 0.00463 " pathEditMode="relative" rAng="0" ptsTypes="AA">
                                      <p:cBhvr>
                                        <p:cTn id="20" dur="5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200" y="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9573E-6 6.61084E-8 L -0.92895 -0.01476 " pathEditMode="relative" rAng="0" ptsTypes="AA">
                                      <p:cBhvr>
                                        <p:cTn id="23" dur="5000" fill="hold"/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400" y="-7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1966E-6 -4.24857E-6 L -0.9379 -0.00881 " pathEditMode="relative" rAng="0" ptsTypes="AA">
                                      <p:cBhvr>
                                        <p:cTn id="25" dur="5000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900" y="-40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40171E-7 2.0141E-6 L -0.90785 -0.00882 " pathEditMode="relative" rAng="0" ptsTypes="AA">
                                      <p:cBhvr>
                                        <p:cTn id="27" dur="5000" fill="hold"/>
                                        <p:tgtEl>
                                          <p:spTgt spid="4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00" y="-4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8" presetClass="emph" presetSubtype="0" repeatCount="2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9" dur="2000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2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1" dur="2000" fill="hold"/>
                                        <p:tgtEl>
                                          <p:spTgt spid="4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701E-6 -4.24857E-6 L -0.92 -0.00881 " pathEditMode="relative" rAng="0" ptsTypes="AA">
                                      <p:cBhvr>
                                        <p:cTn id="33" dur="500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00" y="-40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2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5" dur="200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82906E-6 -6.8312E-7 L -0.95433 0.00463 " pathEditMode="relative" rAng="0" ptsTypes="AA">
                                      <p:cBhvr>
                                        <p:cTn id="37" dur="5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700" y="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3" name="Text Box 133"/>
          <p:cNvSpPr txBox="1">
            <a:spLocks noChangeArrowheads="1"/>
          </p:cNvSpPr>
          <p:nvPr/>
        </p:nvSpPr>
        <p:spPr bwMode="auto">
          <a:xfrm>
            <a:off x="757198" y="87586"/>
            <a:ext cx="10715700" cy="941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033" tIns="54517" rIns="109033" bIns="54517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5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altLang="ru-RU" sz="5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57198" y="1028682"/>
            <a:ext cx="1121576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Bog‘  48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maydonga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ega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.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Uning</a:t>
            </a:r>
            <a:endParaRPr lang="en-US" sz="4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4400" dirty="0">
                <a:latin typeface="Arial" pitchFamily="34" charset="0"/>
                <a:cs typeface="Arial" pitchFamily="34" charset="0"/>
              </a:rPr>
              <a:t>    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qismi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olmazor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,  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qismi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olchazor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nokzor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esa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bog‘ning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qolgan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qismini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egallagan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Nokzor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necha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gektar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maydonni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egallagan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?  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t="11029" r="64072" b="-4780"/>
          <a:stretch>
            <a:fillRect/>
          </a:stretch>
        </p:blipFill>
        <p:spPr bwMode="auto">
          <a:xfrm>
            <a:off x="933692" y="1671624"/>
            <a:ext cx="53788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2"/>
          <a:srcRect l="58384" t="11029" b="735"/>
          <a:stretch>
            <a:fillRect/>
          </a:stretch>
        </p:blipFill>
        <p:spPr bwMode="auto">
          <a:xfrm>
            <a:off x="6353176" y="1743062"/>
            <a:ext cx="619129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 descr="https://avatars.mds.yandex.net/get-pdb/33827/96403bcc-11b4-4d38-9fc7-6e8d8a12966a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72305" y="4100516"/>
            <a:ext cx="3980117" cy="2857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63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 rotWithShape="1">
          <a:blip r:embed="rId2"/>
          <a:srcRect l="58437" t="14983" r="12313" b="20987"/>
          <a:stretch/>
        </p:blipFill>
        <p:spPr>
          <a:xfrm>
            <a:off x="9497144" y="1490636"/>
            <a:ext cx="2569964" cy="2796673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68152" y="360090"/>
            <a:ext cx="12754937" cy="615553"/>
          </a:xfrm>
        </p:spPr>
        <p:txBody>
          <a:bodyPr/>
          <a:lstStyle/>
          <a:p>
            <a:r>
              <a:rPr lang="en-US" sz="4000" b="1" dirty="0"/>
              <a:t>MUSTAQIL  BAJARISH  UCHUN  TOPSHIRIQLAR:</a:t>
            </a:r>
            <a:endParaRPr lang="ru-RU" sz="4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52128" y="1728242"/>
            <a:ext cx="9836292" cy="3014223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401" b="1" dirty="0" err="1">
                <a:solidFill>
                  <a:schemeClr val="tx1"/>
                </a:solidFill>
              </a:rPr>
              <a:t>Darslikdagi</a:t>
            </a:r>
            <a:r>
              <a:rPr lang="en-US" sz="4401" b="1" dirty="0">
                <a:solidFill>
                  <a:schemeClr val="tx1"/>
                </a:solidFill>
              </a:rPr>
              <a:t> 1187-, 1188-, 1189- </a:t>
            </a:r>
            <a:r>
              <a:rPr lang="en-US" sz="4401" b="1" dirty="0" err="1">
                <a:solidFill>
                  <a:schemeClr val="tx1"/>
                </a:solidFill>
              </a:rPr>
              <a:t>masalalarni</a:t>
            </a:r>
            <a:r>
              <a:rPr lang="en-US" sz="4401" b="1" dirty="0">
                <a:solidFill>
                  <a:schemeClr val="tx1"/>
                </a:solidFill>
              </a:rPr>
              <a:t>  </a:t>
            </a:r>
            <a:r>
              <a:rPr lang="en-US" sz="4401" b="1" dirty="0" err="1">
                <a:solidFill>
                  <a:schemeClr val="tx1"/>
                </a:solidFill>
              </a:rPr>
              <a:t>yechish</a:t>
            </a:r>
            <a:r>
              <a:rPr lang="en-US" sz="4401" b="1" dirty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401" b="1" dirty="0">
                <a:solidFill>
                  <a:schemeClr val="tx1"/>
                </a:solidFill>
              </a:rPr>
              <a:t>(228-sahifa).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42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Rectangle 24"/>
          <p:cNvSpPr>
            <a:spLocks noChangeArrowheads="1"/>
          </p:cNvSpPr>
          <p:nvPr/>
        </p:nvSpPr>
        <p:spPr bwMode="auto">
          <a:xfrm>
            <a:off x="0" y="3379548"/>
            <a:ext cx="237325" cy="765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7483" tIns="58742" rIns="117483" bIns="58742" anchor="ctr">
            <a:spAutoFit/>
          </a:bodyPr>
          <a:lstStyle/>
          <a:p>
            <a:endParaRPr lang="ru-RU" sz="4202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60715" y="3728271"/>
            <a:ext cx="5816518" cy="2463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237325" y="174323"/>
            <a:ext cx="125293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Kasrlarni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ko‘paytiriladi</a:t>
            </a:r>
            <a:r>
              <a:rPr lang="ru-RU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4136" y="1666749"/>
            <a:ext cx="1211971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81713"/>
            <a:r>
              <a:rPr lang="en-US" sz="4400" dirty="0" err="1">
                <a:latin typeface="Arial" pitchFamily="34" charset="0"/>
                <a:cs typeface="Arial" pitchFamily="34" charset="0"/>
              </a:rPr>
              <a:t>Kasrlarning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suratlari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ko‘paytmasini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suratga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maxrajlari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ko‘paytmasini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maxrajga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yozish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kerak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38552" t="48296" r="24823" b="-3297"/>
          <a:stretch>
            <a:fillRect/>
          </a:stretch>
        </p:blipFill>
        <p:spPr bwMode="auto">
          <a:xfrm>
            <a:off x="4955054" y="4017149"/>
            <a:ext cx="2775823" cy="241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 l="79996" b="51666"/>
          <a:stretch>
            <a:fillRect/>
          </a:stretch>
        </p:blipFill>
        <p:spPr bwMode="auto">
          <a:xfrm>
            <a:off x="7280248" y="1638741"/>
            <a:ext cx="1304448" cy="1822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 l="43243" r="22060" b="51888"/>
          <a:stretch>
            <a:fillRect/>
          </a:stretch>
        </p:blipFill>
        <p:spPr bwMode="auto">
          <a:xfrm>
            <a:off x="4784339" y="1638741"/>
            <a:ext cx="2341058" cy="1877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 r="58813" b="48777"/>
          <a:stretch>
            <a:fillRect/>
          </a:stretch>
        </p:blipFill>
        <p:spPr bwMode="auto">
          <a:xfrm>
            <a:off x="1747707" y="1611252"/>
            <a:ext cx="2866014" cy="2061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 t="48296" r="61448" b="-6630"/>
          <a:stretch>
            <a:fillRect/>
          </a:stretch>
        </p:blipFill>
        <p:spPr bwMode="auto">
          <a:xfrm>
            <a:off x="1981631" y="4092489"/>
            <a:ext cx="2911312" cy="2547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 l="76141" t="48296" b="1703"/>
          <a:stretch>
            <a:fillRect/>
          </a:stretch>
        </p:blipFill>
        <p:spPr bwMode="auto">
          <a:xfrm>
            <a:off x="7747644" y="3985321"/>
            <a:ext cx="1778454" cy="2155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2475107" y="4364239"/>
            <a:ext cx="769743" cy="76974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6200000" flipH="1">
            <a:off x="2552082" y="5601783"/>
            <a:ext cx="769743" cy="76974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6200000" flipH="1">
            <a:off x="4091570" y="4293219"/>
            <a:ext cx="769743" cy="76974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4167899" y="5586063"/>
            <a:ext cx="692769" cy="69276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782339" y="3908347"/>
            <a:ext cx="5388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84339" y="6063629"/>
            <a:ext cx="5388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13616" y="5956027"/>
            <a:ext cx="5388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30390" y="3754399"/>
            <a:ext cx="5388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45518" y="-23661"/>
            <a:ext cx="3400290" cy="10634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6" name="Object 10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8621070" y="4299117"/>
            <a:ext cx="720080" cy="1860204"/>
          </a:xfrm>
          <a:gradFill rotWithShape="1">
            <a:gsLst>
              <a:gs pos="0">
                <a:srgbClr val="FFFFFF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</p:spPr>
      </p:pic>
      <p:pic>
        <p:nvPicPr>
          <p:cNvPr id="70669" name="Object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96344" y="4032498"/>
            <a:ext cx="1008112" cy="136815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6"/>
          <a:srcRect l="3169" r="83315" b="-13227"/>
          <a:stretch>
            <a:fillRect/>
          </a:stretch>
        </p:blipFill>
        <p:spPr bwMode="auto">
          <a:xfrm>
            <a:off x="424136" y="1296194"/>
            <a:ext cx="4486505" cy="3078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6"/>
          <a:srcRect l="23219" r="61831" b="2000"/>
          <a:stretch>
            <a:fillRect/>
          </a:stretch>
        </p:blipFill>
        <p:spPr bwMode="auto">
          <a:xfrm>
            <a:off x="6472808" y="1338396"/>
            <a:ext cx="5016604" cy="2694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992260" y="240780"/>
            <a:ext cx="38779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HISOBLANG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0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0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92260" y="240780"/>
            <a:ext cx="38779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HISOBLANG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Object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88806" y="3399848"/>
            <a:ext cx="716951" cy="149726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5"/>
          <a:srcRect l="44362" r="40224" b="-20033"/>
          <a:stretch>
            <a:fillRect/>
          </a:stretch>
        </p:blipFill>
        <p:spPr bwMode="auto">
          <a:xfrm>
            <a:off x="228220" y="1071777"/>
            <a:ext cx="4155075" cy="2650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Object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387430" y="3399848"/>
            <a:ext cx="871035" cy="156786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5"/>
          <a:srcRect l="66947" r="19482" b="1833"/>
          <a:stretch>
            <a:fillRect/>
          </a:stretch>
        </p:blipFill>
        <p:spPr bwMode="auto">
          <a:xfrm>
            <a:off x="7480920" y="1071777"/>
            <a:ext cx="3813020" cy="2259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5"/>
          <a:srcRect l="87457" r="1280" b="3132"/>
          <a:stretch>
            <a:fillRect/>
          </a:stretch>
        </p:blipFill>
        <p:spPr bwMode="auto">
          <a:xfrm>
            <a:off x="4396936" y="3353793"/>
            <a:ext cx="3384376" cy="238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Object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38052" y="5904706"/>
            <a:ext cx="951072" cy="996989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70767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Rectangle 24"/>
          <p:cNvSpPr>
            <a:spLocks noChangeArrowheads="1"/>
          </p:cNvSpPr>
          <p:nvPr/>
        </p:nvSpPr>
        <p:spPr bwMode="auto">
          <a:xfrm>
            <a:off x="0" y="3379548"/>
            <a:ext cx="237325" cy="765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7483" tIns="58742" rIns="117483" bIns="58742" anchor="ctr">
            <a:spAutoFit/>
          </a:bodyPr>
          <a:lstStyle/>
          <a:p>
            <a:endParaRPr lang="ru-RU" sz="4202"/>
          </a:p>
        </p:txBody>
      </p:sp>
      <p:sp>
        <p:nvSpPr>
          <p:cNvPr id="8" name="Прямоугольник 7"/>
          <p:cNvSpPr/>
          <p:nvPr/>
        </p:nvSpPr>
        <p:spPr>
          <a:xfrm>
            <a:off x="697027" y="1584226"/>
            <a:ext cx="1211971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81713"/>
            <a:r>
              <a:rPr lang="en-US" sz="5400" dirty="0" err="1">
                <a:latin typeface="Arial" pitchFamily="34" charset="0"/>
                <a:cs typeface="Arial" pitchFamily="34" charset="0"/>
              </a:rPr>
              <a:t>Aralash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sonlarni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avval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noto‘g‘ri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kasrga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aylantirib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so‘ng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kasrlarni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ko‘paytirish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qoidasiga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ko‘ra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ko‘paytiriladi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.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2168" y="304016"/>
            <a:ext cx="12089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Aralash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sonlar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ko‘paytiriladi</a:t>
            </a:r>
            <a:r>
              <a:rPr 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86" name="Object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9422" y="1936191"/>
            <a:ext cx="2181303" cy="2253800"/>
          </a:xfrm>
          <a:prstGeom prst="rect">
            <a:avLst/>
          </a:prstGeom>
          <a:noFill/>
        </p:spPr>
      </p:pic>
      <p:pic>
        <p:nvPicPr>
          <p:cNvPr id="36887" name="Object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83398" y="1936192"/>
            <a:ext cx="1893245" cy="2134045"/>
          </a:xfrm>
          <a:prstGeom prst="rect">
            <a:avLst/>
          </a:prstGeom>
          <a:noFill/>
        </p:spPr>
      </p:pic>
      <p:pic>
        <p:nvPicPr>
          <p:cNvPr id="36888" name="Object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86033" y="1775446"/>
            <a:ext cx="1759135" cy="2294791"/>
          </a:xfrm>
          <a:prstGeom prst="rect">
            <a:avLst/>
          </a:prstGeom>
          <a:noFill/>
        </p:spPr>
      </p:pic>
      <p:pic>
        <p:nvPicPr>
          <p:cNvPr id="36889" name="Object 1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355378" y="1772008"/>
            <a:ext cx="2058195" cy="2316228"/>
          </a:xfrm>
          <a:prstGeom prst="rect">
            <a:avLst/>
          </a:prstGeom>
          <a:noFill/>
        </p:spPr>
      </p:pic>
      <p:pic>
        <p:nvPicPr>
          <p:cNvPr id="70669" name="Object 1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241588" y="4229010"/>
            <a:ext cx="1414796" cy="2036559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33CC33"/>
              </a:gs>
            </a:gsLst>
            <a:path path="shape">
              <a:fillToRect l="50000" t="50000" r="50000" b="50000"/>
            </a:path>
          </a:gradFill>
        </p:spPr>
      </p:pic>
      <p:pic>
        <p:nvPicPr>
          <p:cNvPr id="2" name="Object 1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187788" y="4234648"/>
            <a:ext cx="1380671" cy="2030921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33CC33"/>
              </a:gs>
            </a:gsLst>
            <a:path path="shape">
              <a:fillToRect l="50000" t="50000" r="50000" b="50000"/>
            </a:path>
          </a:gradFill>
        </p:spPr>
      </p:pic>
      <p:pic>
        <p:nvPicPr>
          <p:cNvPr id="3" name="Object 1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954067" y="4219305"/>
            <a:ext cx="1391101" cy="2046264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33CC33"/>
              </a:gs>
            </a:gsLst>
            <a:path path="shape">
              <a:fillToRect l="50000" t="50000" r="50000" b="50000"/>
            </a:path>
          </a:gradFill>
        </p:spPr>
      </p:pic>
      <p:pic>
        <p:nvPicPr>
          <p:cNvPr id="4" name="Object 1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9730776" y="4223805"/>
            <a:ext cx="1307397" cy="2068390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33CC33"/>
              </a:gs>
            </a:gsLst>
            <a:path path="shape">
              <a:fillToRect l="50000" t="50000" r="50000" b="50000"/>
            </a:path>
          </a:gradFill>
        </p:spPr>
      </p:pic>
      <p:sp>
        <p:nvSpPr>
          <p:cNvPr id="12" name="Прямоугольник 11"/>
          <p:cNvSpPr/>
          <p:nvPr/>
        </p:nvSpPr>
        <p:spPr>
          <a:xfrm>
            <a:off x="-251723" y="1274472"/>
            <a:ext cx="116652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Aralash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sonlarni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noto‘g‘ri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kasrga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aylantiring</a:t>
            </a:r>
            <a:endParaRPr lang="ru-RU" sz="4000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37264" y="-23661"/>
            <a:ext cx="2816797" cy="10634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6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0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6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6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6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Rectangle 24"/>
          <p:cNvSpPr>
            <a:spLocks noChangeArrowheads="1"/>
          </p:cNvSpPr>
          <p:nvPr/>
        </p:nvSpPr>
        <p:spPr bwMode="auto">
          <a:xfrm>
            <a:off x="-755717" y="3270312"/>
            <a:ext cx="175948" cy="56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7483" tIns="58742" rIns="117483" bIns="58742" anchor="ctr">
            <a:spAutoFit/>
          </a:bodyPr>
          <a:lstStyle/>
          <a:p>
            <a:endParaRPr lang="ru-RU" sz="4202"/>
          </a:p>
        </p:txBody>
      </p:sp>
      <p:pic>
        <p:nvPicPr>
          <p:cNvPr id="6146" name="Object 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32334" y="1982507"/>
            <a:ext cx="3309897" cy="1623083"/>
          </a:xfrm>
          <a:prstGeom prst="rect">
            <a:avLst/>
          </a:prstGeom>
          <a:noFill/>
        </p:spPr>
      </p:pic>
      <p:pic>
        <p:nvPicPr>
          <p:cNvPr id="77850" name="Object 2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31915" y="2105677"/>
            <a:ext cx="2831397" cy="1540814"/>
          </a:xfrm>
          <a:prstGeom prst="rect">
            <a:avLst/>
          </a:prstGeom>
          <a:noFill/>
        </p:spPr>
      </p:pic>
      <p:pic>
        <p:nvPicPr>
          <p:cNvPr id="77851" name="Object 2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03423" y="2028702"/>
            <a:ext cx="2853359" cy="1622569"/>
          </a:xfrm>
          <a:prstGeom prst="rect">
            <a:avLst/>
          </a:prstGeom>
          <a:noFill/>
        </p:spPr>
      </p:pic>
      <p:sp>
        <p:nvSpPr>
          <p:cNvPr id="77855" name="Line 31"/>
          <p:cNvSpPr>
            <a:spLocks noChangeShapeType="1"/>
          </p:cNvSpPr>
          <p:nvPr/>
        </p:nvSpPr>
        <p:spPr bwMode="auto">
          <a:xfrm>
            <a:off x="9612833" y="3060122"/>
            <a:ext cx="672268" cy="42038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sp>
        <p:nvSpPr>
          <p:cNvPr id="77856" name="Line 32"/>
          <p:cNvSpPr>
            <a:spLocks noChangeShapeType="1"/>
          </p:cNvSpPr>
          <p:nvPr/>
        </p:nvSpPr>
        <p:spPr bwMode="auto">
          <a:xfrm>
            <a:off x="8724019" y="2122624"/>
            <a:ext cx="672268" cy="42037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sp>
        <p:nvSpPr>
          <p:cNvPr id="77857" name="Text Box 33"/>
          <p:cNvSpPr txBox="1">
            <a:spLocks noChangeArrowheads="1"/>
          </p:cNvSpPr>
          <p:nvPr/>
        </p:nvSpPr>
        <p:spPr bwMode="auto">
          <a:xfrm>
            <a:off x="8204363" y="1772760"/>
            <a:ext cx="598120" cy="665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556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77858" name="Text Box 34"/>
          <p:cNvSpPr txBox="1">
            <a:spLocks noChangeArrowheads="1"/>
          </p:cNvSpPr>
          <p:nvPr/>
        </p:nvSpPr>
        <p:spPr bwMode="auto">
          <a:xfrm>
            <a:off x="10264233" y="3169527"/>
            <a:ext cx="598120" cy="665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7483" tIns="58742" rIns="117483" bIns="5874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556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pic>
        <p:nvPicPr>
          <p:cNvPr id="77859" name="Object 3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5030" y="3904118"/>
            <a:ext cx="2705556" cy="1780243"/>
          </a:xfrm>
          <a:prstGeom prst="rect">
            <a:avLst/>
          </a:prstGeom>
          <a:noFill/>
        </p:spPr>
      </p:pic>
      <p:pic>
        <p:nvPicPr>
          <p:cNvPr id="77860" name="Object 3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49776" y="3835359"/>
            <a:ext cx="1995674" cy="1849002"/>
          </a:xfrm>
          <a:prstGeom prst="rect">
            <a:avLst/>
          </a:prstGeom>
          <a:noFill/>
        </p:spPr>
      </p:pic>
      <p:pic>
        <p:nvPicPr>
          <p:cNvPr id="77861" name="Object 3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255547" y="3784275"/>
            <a:ext cx="1682605" cy="1829705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2008312" y="4248091"/>
            <a:ext cx="846718" cy="1186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111" dirty="0">
                <a:latin typeface="Cambria" pitchFamily="18" charset="0"/>
                <a:ea typeface="Cambria" pitchFamily="18" charset="0"/>
                <a:cs typeface="Arial" pitchFamily="34" charset="0"/>
              </a:rPr>
              <a:t>=</a:t>
            </a:r>
            <a:endParaRPr lang="ru-RU" sz="7111" dirty="0">
              <a:latin typeface="Cambria" pitchFamily="18" charset="0"/>
              <a:ea typeface="Cambria" pitchFamily="18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75226" y="222043"/>
            <a:ext cx="116007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ARALASH SONLARNI KO‘PAYTIRISH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7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7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7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77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77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77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77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77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77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55" grpId="0" animBg="1"/>
      <p:bldP spid="77856" grpId="0" animBg="1"/>
      <p:bldP spid="77857" grpId="0"/>
      <p:bldP spid="7785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1198545" y="4133672"/>
                <a:ext cx="2891625" cy="15485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6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66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6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  <m:r>
                          <a:rPr lang="en-US" sz="66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66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6600" dirty="0"/>
                  <a:t> 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6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num>
                      <m:den>
                        <m:r>
                          <a:rPr lang="en-US" sz="66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6600" dirty="0"/>
                  <a:t> </a:t>
                </a:r>
                <a:endParaRPr lang="ru-RU" sz="66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8545" y="4133672"/>
                <a:ext cx="2891625" cy="1548565"/>
              </a:xfrm>
              <a:prstGeom prst="rect">
                <a:avLst/>
              </a:prstGeom>
              <a:blipFill rotWithShape="0">
                <a:blip r:embed="rId3"/>
                <a:stretch>
                  <a:fillRect b="-157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25" name="Rectangle 6"/>
              <p:cNvSpPr>
                <a:spLocks noGrp="1"/>
              </p:cNvSpPr>
              <p:nvPr>
                <p:ph sz="half" idx="3"/>
              </p:nvPr>
            </p:nvSpPr>
            <p:spPr>
              <a:xfrm>
                <a:off x="467753" y="1295646"/>
                <a:ext cx="12360135" cy="1469707"/>
              </a:xfrm>
              <a:prstGeom prst="rect">
                <a:avLst/>
              </a:prstGeom>
            </p:spPr>
            <p:txBody>
              <a:bodyPr wrap="square" lIns="117483" tIns="58742" rIns="117483" bIns="58742">
                <a:spAutoFit/>
              </a:bodyPr>
              <a:lstStyle/>
              <a:p>
                <a:pPr eaLnBrk="1" hangingPunct="1">
                  <a:lnSpc>
                    <a:spcPts val="5500"/>
                  </a:lnSpc>
                </a:pPr>
                <a:r>
                  <a:rPr lang="en-US" sz="4633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40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Velosipedchi</a:t>
                </a:r>
                <a:r>
                  <a:rPr lang="en-US" sz="40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0</m:t>
                    </m:r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km/h </a:t>
                </a:r>
                <a:r>
                  <a:rPr lang="en-US" sz="40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tezlik</a:t>
                </a:r>
                <a:r>
                  <a:rPr lang="en-US" sz="40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40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soat  </a:t>
                </a:r>
                <a:r>
                  <a:rPr lang="en-US" sz="40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yurdi</a:t>
                </a:r>
                <a:r>
                  <a:rPr lang="ru-RU" sz="40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40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U </a:t>
                </a:r>
                <a:r>
                  <a:rPr lang="en-US" sz="40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qanday</a:t>
                </a:r>
                <a:r>
                  <a:rPr lang="en-US" sz="40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masofani</a:t>
                </a:r>
                <a:r>
                  <a:rPr lang="en-US" sz="40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bosib</a:t>
                </a:r>
                <a:r>
                  <a:rPr lang="en-US" sz="40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o‘tdi</a:t>
                </a:r>
                <a:r>
                  <a:rPr lang="en-US" sz="40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r>
                  <a:rPr lang="ru-RU" sz="40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125" name="Rectangle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467753" y="1295646"/>
                <a:ext cx="12360135" cy="1469707"/>
              </a:xfrm>
              <a:prstGeom prst="rect">
                <a:avLst/>
              </a:prstGeom>
              <a:blipFill rotWithShape="0">
                <a:blip r:embed="rId4"/>
                <a:stretch>
                  <a:fillRect l="-1529" t="-7469" b="-161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4044" name="Picture 12" descr="3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-941141" y="4146298"/>
            <a:ext cx="2847278" cy="1844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9614457" y="3564321"/>
            <a:ext cx="2922587" cy="1629023"/>
            <a:chOff x="1429" y="2614"/>
            <a:chExt cx="1315" cy="907"/>
          </a:xfrm>
        </p:grpSpPr>
        <p:sp>
          <p:nvSpPr>
            <p:cNvPr id="5137" name="WordArt 29"/>
            <p:cNvSpPr>
              <a:spLocks noChangeArrowheads="1" noChangeShapeType="1" noTextEdit="1"/>
            </p:cNvSpPr>
            <p:nvPr/>
          </p:nvSpPr>
          <p:spPr bwMode="auto">
            <a:xfrm>
              <a:off x="1429" y="2614"/>
              <a:ext cx="1315" cy="90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4633" kern="10" dirty="0">
                  <a:ln w="19050">
                    <a:solidFill>
                      <a:schemeClr val="hlink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Impact"/>
                </a:rPr>
                <a:t>S=v t</a:t>
              </a:r>
              <a:endParaRPr lang="ru-RU" sz="4633" kern="10" dirty="0">
                <a:ln w="19050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endParaRPr>
            </a:p>
          </p:txBody>
        </p:sp>
        <p:sp>
          <p:nvSpPr>
            <p:cNvPr id="5138" name="WordArt 30"/>
            <p:cNvSpPr>
              <a:spLocks noChangeArrowheads="1" noChangeShapeType="1" noTextEdit="1"/>
            </p:cNvSpPr>
            <p:nvPr/>
          </p:nvSpPr>
          <p:spPr bwMode="auto">
            <a:xfrm>
              <a:off x="2472" y="3113"/>
              <a:ext cx="45" cy="9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633" kern="10" dirty="0">
                  <a:ln w="19050">
                    <a:solidFill>
                      <a:schemeClr val="hlink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Impact"/>
                </a:rPr>
                <a:t>.</a:t>
              </a: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-21704" y="303271"/>
            <a:ext cx="125587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6793" y="2986298"/>
            <a:ext cx="2082814" cy="7264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500"/>
              </a:lnSpc>
            </a:pPr>
            <a:r>
              <a:rPr lang="en-US" sz="36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46161" y="3103626"/>
            <a:ext cx="2478564" cy="797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500"/>
              </a:lnSpc>
            </a:pPr>
            <a:r>
              <a:rPr lang="en-US" sz="4800" dirty="0">
                <a:latin typeface="Arial" pitchFamily="34" charset="0"/>
                <a:cs typeface="Arial" pitchFamily="34" charset="0"/>
              </a:rPr>
              <a:t>S =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vt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= 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Line 31"/>
          <p:cNvSpPr>
            <a:spLocks noChangeShapeType="1"/>
          </p:cNvSpPr>
          <p:nvPr/>
        </p:nvSpPr>
        <p:spPr bwMode="auto">
          <a:xfrm>
            <a:off x="2244922" y="5193344"/>
            <a:ext cx="474769" cy="43867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lIns="117483" tIns="58742" rIns="117483" bIns="58742"/>
          <a:lstStyle/>
          <a:p>
            <a:endParaRPr lang="ru-RU" sz="4400"/>
          </a:p>
        </p:txBody>
      </p:sp>
      <p:sp>
        <p:nvSpPr>
          <p:cNvPr id="22" name="Line 32"/>
          <p:cNvSpPr>
            <a:spLocks noChangeShapeType="1"/>
          </p:cNvSpPr>
          <p:nvPr/>
        </p:nvSpPr>
        <p:spPr bwMode="auto">
          <a:xfrm>
            <a:off x="3436632" y="4294788"/>
            <a:ext cx="327647" cy="4296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lIns="117483" tIns="58742" rIns="117483" bIns="58742"/>
          <a:lstStyle/>
          <a:p>
            <a:endParaRPr lang="ru-RU" sz="5400"/>
          </a:p>
        </p:txBody>
      </p:sp>
      <p:sp>
        <p:nvSpPr>
          <p:cNvPr id="23" name="Text Box 33"/>
          <p:cNvSpPr txBox="1">
            <a:spLocks noChangeArrowheads="1"/>
          </p:cNvSpPr>
          <p:nvPr/>
        </p:nvSpPr>
        <p:spPr bwMode="auto">
          <a:xfrm>
            <a:off x="3807153" y="3778717"/>
            <a:ext cx="261328" cy="672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536704" y="2860546"/>
                <a:ext cx="2794355" cy="12838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>
                        <a:latin typeface="Cambria Math" panose="02040503050406030204" pitchFamily="18" charset="0"/>
                        <a:cs typeface="Arial" pitchFamily="34" charset="0"/>
                      </a:rPr>
                      <m:t>10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5400" dirty="0"/>
                  <a:t> ∙ </a:t>
                </a:r>
                <a14:m>
                  <m:oMath xmlns:m="http://schemas.openxmlformats.org/officeDocument/2006/math">
                    <m:r>
                      <a:rPr lang="en-US" sz="5400">
                        <a:latin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5400" dirty="0"/>
                  <a:t> </a:t>
                </a:r>
                <a:endParaRPr lang="ru-RU" sz="54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6704" y="2860546"/>
                <a:ext cx="2794355" cy="1283813"/>
              </a:xfrm>
              <a:prstGeom prst="rect">
                <a:avLst/>
              </a:prstGeom>
              <a:blipFill rotWithShape="0">
                <a:blip r:embed="rId6"/>
                <a:stretch>
                  <a:fillRect b="-14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 Box 33"/>
          <p:cNvSpPr txBox="1">
            <a:spLocks noChangeArrowheads="1"/>
          </p:cNvSpPr>
          <p:nvPr/>
        </p:nvSpPr>
        <p:spPr bwMode="auto">
          <a:xfrm>
            <a:off x="2730535" y="5295701"/>
            <a:ext cx="261328" cy="672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33"/>
          <p:cNvSpPr txBox="1">
            <a:spLocks noChangeArrowheads="1"/>
          </p:cNvSpPr>
          <p:nvPr/>
        </p:nvSpPr>
        <p:spPr bwMode="auto">
          <a:xfrm>
            <a:off x="3861990" y="5269599"/>
            <a:ext cx="261328" cy="672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33"/>
          <p:cNvSpPr txBox="1">
            <a:spLocks noChangeArrowheads="1"/>
          </p:cNvSpPr>
          <p:nvPr/>
        </p:nvSpPr>
        <p:spPr bwMode="auto">
          <a:xfrm>
            <a:off x="1371872" y="3797378"/>
            <a:ext cx="1069547" cy="73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19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Line 32"/>
          <p:cNvSpPr>
            <a:spLocks noChangeShapeType="1"/>
          </p:cNvSpPr>
          <p:nvPr/>
        </p:nvSpPr>
        <p:spPr bwMode="auto">
          <a:xfrm>
            <a:off x="3415290" y="5194452"/>
            <a:ext cx="391863" cy="44221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lIns="117483" tIns="58742" rIns="117483" bIns="58742"/>
          <a:lstStyle/>
          <a:p>
            <a:endParaRPr lang="ru-RU" sz="5400"/>
          </a:p>
        </p:txBody>
      </p:sp>
      <p:sp>
        <p:nvSpPr>
          <p:cNvPr id="30" name="Line 32"/>
          <p:cNvSpPr>
            <a:spLocks noChangeShapeType="1"/>
          </p:cNvSpPr>
          <p:nvPr/>
        </p:nvSpPr>
        <p:spPr bwMode="auto">
          <a:xfrm>
            <a:off x="2244922" y="4235947"/>
            <a:ext cx="607476" cy="5453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lIns="117483" tIns="58742" rIns="117483" bIns="58742"/>
          <a:lstStyle/>
          <a:p>
            <a:endParaRPr lang="ru-RU" sz="5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145007" y="4492230"/>
                <a:ext cx="3119251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en-US" sz="4800">
                          <a:latin typeface="Cambria Math" panose="02040503050406030204" pitchFamily="18" charset="0"/>
                          <a:cs typeface="Arial" pitchFamily="34" charset="0"/>
                        </a:rPr>
                        <m:t>1</m:t>
                      </m:r>
                      <m:r>
                        <a:rPr lang="en-US" sz="4800" b="0" i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9 (</m:t>
                      </m:r>
                      <m:r>
                        <m:rPr>
                          <m:sty m:val="p"/>
                        </m:rPr>
                        <a:rPr lang="en-US" sz="4800" b="0" i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km</m:t>
                      </m:r>
                      <m:r>
                        <a:rPr lang="en-US" sz="4800" b="0" i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5007" y="4492230"/>
                <a:ext cx="3119251" cy="83099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Прямоугольник 32"/>
          <p:cNvSpPr/>
          <p:nvPr/>
        </p:nvSpPr>
        <p:spPr>
          <a:xfrm>
            <a:off x="2482306" y="6093461"/>
            <a:ext cx="3185487" cy="797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500"/>
              </a:lnSpc>
            </a:pPr>
            <a:r>
              <a:rPr lang="en-US" sz="36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19 km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873E-6 -4.42681E-6 C 0.12946 0.10208 0.2598 0.20437 0.39918 0.1508 C 0.53856 0.09899 0.76141 -0.23699 0.8347 -0.31349 " pathEditMode="relative" rAng="0" ptsTypes="AAA">
                                      <p:cBhvr>
                                        <p:cTn id="6" dur="325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29" y="-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6" grpId="0"/>
      <p:bldP spid="7" grpId="0"/>
      <p:bldP spid="21" grpId="0" animBg="1"/>
      <p:bldP spid="22" grpId="0" animBg="1"/>
      <p:bldP spid="23" grpId="0"/>
      <p:bldP spid="25" grpId="0"/>
      <p:bldP spid="26" grpId="0"/>
      <p:bldP spid="27" grpId="0"/>
      <p:bldP spid="29" grpId="0" animBg="1"/>
      <p:bldP spid="30" grpId="0" animBg="1"/>
      <p:bldP spid="9" grpId="0"/>
      <p:bldP spid="3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3159</TotalTime>
  <Words>191</Words>
  <Application>Microsoft Office PowerPoint</Application>
  <PresentationFormat>Произвольный</PresentationFormat>
  <Paragraphs>55</Paragraphs>
  <Slides>14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Cambria</vt:lpstr>
      <vt:lpstr>Cambria Math</vt:lpstr>
      <vt:lpstr>Impact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315</cp:revision>
  <dcterms:created xsi:type="dcterms:W3CDTF">2020-04-09T07:32:19Z</dcterms:created>
  <dcterms:modified xsi:type="dcterms:W3CDTF">2021-03-29T11:00:08Z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