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4" r:id="rId2"/>
    <p:sldId id="267" r:id="rId3"/>
    <p:sldId id="268" r:id="rId4"/>
    <p:sldId id="275" r:id="rId5"/>
    <p:sldId id="276" r:id="rId6"/>
    <p:sldId id="278" r:id="rId7"/>
    <p:sldId id="279" r:id="rId8"/>
    <p:sldId id="280" r:id="rId9"/>
    <p:sldId id="281" r:id="rId10"/>
    <p:sldId id="273" r:id="rId11"/>
    <p:sldId id="282" r:id="rId12"/>
    <p:sldId id="283" r:id="rId13"/>
    <p:sldId id="287" r:id="rId14"/>
    <p:sldId id="285" r:id="rId15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7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6844E-E5BE-47D7-85A3-0F6A10668923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47E7D-2073-436E-A661-7C51A0972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77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47E7D-2073-436E-A661-7C51A097257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20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47E7D-2073-436E-A661-7C51A097257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09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822813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376406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200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288608" y="2534522"/>
            <a:ext cx="11108136" cy="16727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28977">
              <a:lnSpc>
                <a:spcPts val="6378"/>
              </a:lnSpc>
            </a:pPr>
            <a:r>
              <a:rPr sz="6465" b="1" dirty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465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465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465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465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SONLARNING  BO‘LINISH  BELGILARI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864209" y="535172"/>
            <a:ext cx="11094394" cy="876937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39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60" y="2504830"/>
            <a:ext cx="809797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endParaRPr lang="en-US" sz="2900" dirty="0"/>
          </a:p>
          <a:p>
            <a:endParaRPr lang="en-US" sz="2900" dirty="0"/>
          </a:p>
          <a:p>
            <a:endParaRPr lang="ru-RU" sz="29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6" y="4680572"/>
            <a:ext cx="789421" cy="18774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ru-RU" sz="2900" dirty="0"/>
          </a:p>
        </p:txBody>
      </p:sp>
      <p:sp>
        <p:nvSpPr>
          <p:cNvPr id="11" name="object 11"/>
          <p:cNvSpPr/>
          <p:nvPr/>
        </p:nvSpPr>
        <p:spPr>
          <a:xfrm>
            <a:off x="4968486" y="4433240"/>
            <a:ext cx="2395177" cy="23788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02"/>
          </a:p>
        </p:txBody>
      </p:sp>
    </p:spTree>
    <p:extLst>
      <p:ext uri="{BB962C8B-B14F-4D97-AF65-F5344CB8AC3E}">
        <p14:creationId xmlns:p14="http://schemas.microsoft.com/office/powerpoint/2010/main" val="3559710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0710" y="1210277"/>
            <a:ext cx="12301623" cy="142617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belgilaridan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jadvalni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466287"/>
              </p:ext>
            </p:extLst>
          </p:nvPr>
        </p:nvGraphicFramePr>
        <p:xfrm>
          <a:off x="1800194" y="2846102"/>
          <a:ext cx="9434526" cy="309272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96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82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6254"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3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27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Arial" pitchFamily="34" charset="0"/>
                          <a:cs typeface="Arial" pitchFamily="34" charset="0"/>
                        </a:rPr>
                        <a:t>2 004</a:t>
                      </a:r>
                      <a:endParaRPr lang="ru-RU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727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Arial" pitchFamily="34" charset="0"/>
                          <a:cs typeface="Arial" pitchFamily="34" charset="0"/>
                        </a:rPr>
                        <a:t>1 269</a:t>
                      </a:r>
                      <a:endParaRPr lang="ru-RU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727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Arial" pitchFamily="34" charset="0"/>
                          <a:cs typeface="Arial" pitchFamily="34" charset="0"/>
                        </a:rPr>
                        <a:t>20 340</a:t>
                      </a:r>
                      <a:endParaRPr lang="ru-RU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727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Arial" pitchFamily="34" charset="0"/>
                          <a:cs typeface="Arial" pitchFamily="34" charset="0"/>
                        </a:rPr>
                        <a:t>2 505</a:t>
                      </a:r>
                      <a:endParaRPr lang="ru-RU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700" dirty="0"/>
                    </a:p>
                  </a:txBody>
                  <a:tcPr marL="128017" marR="128017" marT="68969" marB="6896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Стрелка углом вверх 5"/>
          <p:cNvSpPr/>
          <p:nvPr/>
        </p:nvSpPr>
        <p:spPr>
          <a:xfrm rot="2877599">
            <a:off x="10410954" y="4661645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 rot="2877599">
            <a:off x="9510835" y="4661644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 rot="2877599">
            <a:off x="6351093" y="5200736"/>
            <a:ext cx="440858" cy="517995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 rot="2877599">
            <a:off x="7410559" y="3476240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2" name="Стрелка углом вверх 11"/>
          <p:cNvSpPr/>
          <p:nvPr/>
        </p:nvSpPr>
        <p:spPr>
          <a:xfrm rot="2877599">
            <a:off x="5410293" y="3476239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3" name="Стрелка углом вверх 12"/>
          <p:cNvSpPr/>
          <p:nvPr/>
        </p:nvSpPr>
        <p:spPr>
          <a:xfrm rot="2877599">
            <a:off x="4310151" y="3476239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4" name="Стрелка углом вверх 13"/>
          <p:cNvSpPr/>
          <p:nvPr/>
        </p:nvSpPr>
        <p:spPr>
          <a:xfrm rot="2877599">
            <a:off x="4310149" y="4769408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5" name="Стрелка углом вверх 14"/>
          <p:cNvSpPr/>
          <p:nvPr/>
        </p:nvSpPr>
        <p:spPr>
          <a:xfrm rot="2877599">
            <a:off x="5350237" y="4015059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6" name="Стрелка углом вверх 15"/>
          <p:cNvSpPr/>
          <p:nvPr/>
        </p:nvSpPr>
        <p:spPr>
          <a:xfrm rot="2877599">
            <a:off x="8410689" y="4015059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7" name="Стрелка углом вверх 16"/>
          <p:cNvSpPr/>
          <p:nvPr/>
        </p:nvSpPr>
        <p:spPr>
          <a:xfrm rot="2877599">
            <a:off x="5310281" y="5200464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8" name="Стрелка углом вверх 17"/>
          <p:cNvSpPr/>
          <p:nvPr/>
        </p:nvSpPr>
        <p:spPr>
          <a:xfrm rot="2877599">
            <a:off x="10410954" y="5308230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19" name="Стрелка углом вверх 18"/>
          <p:cNvSpPr/>
          <p:nvPr/>
        </p:nvSpPr>
        <p:spPr>
          <a:xfrm rot="2877599">
            <a:off x="5310281" y="4661644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20" name="Стрелка углом вверх 19"/>
          <p:cNvSpPr/>
          <p:nvPr/>
        </p:nvSpPr>
        <p:spPr>
          <a:xfrm rot="2877599">
            <a:off x="6410427" y="4661645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21" name="Стрелка углом вверх 20"/>
          <p:cNvSpPr/>
          <p:nvPr/>
        </p:nvSpPr>
        <p:spPr>
          <a:xfrm rot="2877599">
            <a:off x="8410691" y="4661645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22" name="Стрелка углом вверх 21"/>
          <p:cNvSpPr/>
          <p:nvPr/>
        </p:nvSpPr>
        <p:spPr>
          <a:xfrm rot="2877599">
            <a:off x="7310546" y="4661644"/>
            <a:ext cx="440858" cy="519943"/>
          </a:xfrm>
          <a:prstGeom prst="bent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solidFill>
                <a:srgbClr val="C00000"/>
              </a:solidFill>
            </a:endParaRPr>
          </a:p>
        </p:txBody>
      </p:sp>
      <p:sp>
        <p:nvSpPr>
          <p:cNvPr id="23" name="Заголовок 10"/>
          <p:cNvSpPr txBox="1">
            <a:spLocks/>
          </p:cNvSpPr>
          <p:nvPr/>
        </p:nvSpPr>
        <p:spPr>
          <a:xfrm>
            <a:off x="4830617" y="214105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56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85266"/>
            <a:r>
              <a:rPr lang="en-US" sz="5172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3200378" y="301539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 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995" y="1121876"/>
            <a:ext cx="12301623" cy="145938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  2,  3,  5,  9,  10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sonlarining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hammasiga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bo‘linadigan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toping.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0114" y="3219016"/>
            <a:ext cx="2000264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A) 100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01090" y="3169395"/>
            <a:ext cx="2000264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D) 90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00761" y="3169395"/>
            <a:ext cx="2000264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C) 60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0444" y="3169394"/>
            <a:ext cx="2000264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B) 170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00576" y="4785856"/>
            <a:ext cx="2700356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31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D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99995" y="265351"/>
            <a:ext cx="12301623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1178-masala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995" y="1253979"/>
            <a:ext cx="12301623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Qo‘sh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tengsizlikning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tub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yechimlarini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toping: 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9995" y="2227410"/>
                <a:ext cx="3440365" cy="7555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1) 1</a:t>
                </a:r>
                <a14:m>
                  <m:oMath xmlns:m="http://schemas.openxmlformats.org/officeDocument/2006/math">
                    <m:r>
                      <a:rPr lang="en-US" sz="431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31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sz="431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32</a:t>
                </a:r>
                <a:endParaRPr lang="ru-RU" sz="431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18" y="2326165"/>
                <a:ext cx="3206327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6844" t="-15517" r="-570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064227" y="2247947"/>
                <a:ext cx="3748142" cy="7555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2) 31</a:t>
                </a:r>
                <a14:m>
                  <m:oMath xmlns:m="http://schemas.openxmlformats.org/officeDocument/2006/math">
                    <m:r>
                      <a:rPr lang="en-US" sz="431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31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sz="431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47</a:t>
                </a:r>
                <a:endParaRPr lang="ru-RU" sz="431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909" y="2345225"/>
                <a:ext cx="3491661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6283" t="-15517" r="-5061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8128997" y="2277904"/>
                <a:ext cx="4231287" cy="7555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3) 101</a:t>
                </a:r>
                <a14:m>
                  <m:oMath xmlns:m="http://schemas.openxmlformats.org/officeDocument/2006/math">
                    <m:r>
                      <a:rPr lang="en-US" sz="431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31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≤</m:t>
                    </m:r>
                  </m:oMath>
                </a14:m>
                <a:r>
                  <a:rPr lang="en-US" sz="4310" dirty="0">
                    <a:latin typeface="Arial" pitchFamily="34" charset="0"/>
                    <a:cs typeface="Arial" pitchFamily="34" charset="0"/>
                  </a:rPr>
                  <a:t> x &lt; 114</a:t>
                </a:r>
                <a:endParaRPr lang="ru-RU" sz="431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4322" y="2373027"/>
                <a:ext cx="3939284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5573" t="-15517" r="-4334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Прямоугольник 48"/>
          <p:cNvSpPr/>
          <p:nvPr/>
        </p:nvSpPr>
        <p:spPr>
          <a:xfrm>
            <a:off x="599104" y="3222684"/>
            <a:ext cx="2460866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202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627675" y="4111967"/>
            <a:ext cx="10466968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1) x = 2, 3, 5, 7, 11, 13, 17, 19, 23, 29, 31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27676" y="5065401"/>
            <a:ext cx="6353021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2) x =  31, 37, 41, 43, 47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99105" y="6018834"/>
            <a:ext cx="7850867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3) x =  101, 103, 107, 109, 113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62205" y="246371"/>
            <a:ext cx="12331283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1179-masala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9977" y="1152178"/>
            <a:ext cx="12301623" cy="207282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Yulduzchalar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shunday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raqamlar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qo‘yingki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 2408 + 4*2*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yig‘indi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;  9*4* - 2017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ayirma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9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bo‘linsin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99104" y="3222684"/>
            <a:ext cx="2460866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202" dirty="0"/>
          </a:p>
        </p:txBody>
      </p:sp>
      <p:sp>
        <p:nvSpPr>
          <p:cNvPr id="53" name="TextBox 52"/>
          <p:cNvSpPr txBox="1"/>
          <p:nvPr/>
        </p:nvSpPr>
        <p:spPr>
          <a:xfrm>
            <a:off x="3010407" y="3235183"/>
            <a:ext cx="9840757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02" dirty="0">
                <a:latin typeface="Arial" pitchFamily="34" charset="0"/>
                <a:cs typeface="Arial" pitchFamily="34" charset="0"/>
              </a:rPr>
              <a:t>2408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+ 4x2y =2408+4000+100x+20+y=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840688" y="3370778"/>
            <a:ext cx="10853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987523" y="3906370"/>
            <a:ext cx="9840757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= 6428 + 100x + y= 6428 + x0y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V="1">
            <a:off x="9534771" y="4023220"/>
            <a:ext cx="936104" cy="12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04557" y="4663562"/>
            <a:ext cx="86164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 + 4 + 2 + 8 + x + 0 + y =  20 + x + y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66368" y="5340895"/>
            <a:ext cx="65602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20 + x + y = 27 ,   x + y = 7,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62205" y="6224343"/>
            <a:ext cx="64187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20 + x + y = 36 ,   x + y =16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90435" y="5394821"/>
            <a:ext cx="47355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0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936877" y="6260919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9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7, 8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8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9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08113" y="388879"/>
            <a:ext cx="12457384" cy="615553"/>
          </a:xfrm>
        </p:spPr>
        <p:txBody>
          <a:bodyPr/>
          <a:lstStyle/>
          <a:p>
            <a:pPr algn="ctr"/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662675" y="1241714"/>
            <a:ext cx="9836292" cy="301422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401" b="1" dirty="0" err="1">
                <a:solidFill>
                  <a:schemeClr val="tx1"/>
                </a:solidFill>
              </a:rPr>
              <a:t>Darslikdagi</a:t>
            </a:r>
            <a:r>
              <a:rPr lang="en-US" sz="4401" b="1" dirty="0">
                <a:solidFill>
                  <a:schemeClr val="tx1"/>
                </a:solidFill>
              </a:rPr>
              <a:t> 1174-, 1175-, 1176-</a:t>
            </a:r>
            <a:r>
              <a:rPr lang="en-US" sz="4401" b="1">
                <a:solidFill>
                  <a:schemeClr val="tx1"/>
                </a:solidFill>
              </a:rPr>
              <a:t>, 1177-masalalarni  </a:t>
            </a:r>
            <a:r>
              <a:rPr lang="en-US" sz="4401" b="1" dirty="0" err="1">
                <a:solidFill>
                  <a:schemeClr val="tx1"/>
                </a:solidFill>
              </a:rPr>
              <a:t>yechish</a:t>
            </a:r>
            <a:r>
              <a:rPr lang="en-US" sz="4401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1" b="1" dirty="0">
                <a:solidFill>
                  <a:schemeClr val="tx1"/>
                </a:solidFill>
              </a:rPr>
              <a:t>(227-sahifa).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61249" t="20986" r="12234" b="20986"/>
          <a:stretch/>
        </p:blipFill>
        <p:spPr bwMode="auto">
          <a:xfrm>
            <a:off x="1512723" y="3600450"/>
            <a:ext cx="2360530" cy="290379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7605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100013" y="283274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 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qoldiqsiz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600035" y="1505531"/>
            <a:ext cx="11705421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Agar  natural  son  </a:t>
            </a:r>
            <a:r>
              <a:rPr lang="en-US" sz="4310" dirty="0" err="1">
                <a:solidFill>
                  <a:schemeClr val="tx1"/>
                </a:solidFill>
              </a:rPr>
              <a:t>juft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raqam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bilan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tugasa</a:t>
            </a:r>
            <a:r>
              <a:rPr lang="en-US" sz="4310" dirty="0">
                <a:solidFill>
                  <a:schemeClr val="tx1"/>
                </a:solidFill>
              </a:rPr>
              <a:t>,  </a:t>
            </a:r>
            <a:r>
              <a:rPr lang="en-US" sz="4310" dirty="0" err="1">
                <a:solidFill>
                  <a:schemeClr val="tx1"/>
                </a:solidFill>
              </a:rPr>
              <a:t>bu</a:t>
            </a:r>
            <a:r>
              <a:rPr lang="en-US" sz="4310" dirty="0">
                <a:solidFill>
                  <a:schemeClr val="tx1"/>
                </a:solidFill>
              </a:rPr>
              <a:t>  son  </a:t>
            </a:r>
            <a:r>
              <a:rPr lang="en-US" sz="4310" dirty="0" err="1">
                <a:solidFill>
                  <a:schemeClr val="tx1"/>
                </a:solidFill>
              </a:rPr>
              <a:t>ikkiga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bo‘linadi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3987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00127" y="3277159"/>
            <a:ext cx="1040137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920 ,   5492 ,   354186 ,  765874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10595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1" name="Овал 30"/>
          <p:cNvSpPr/>
          <p:nvPr/>
        </p:nvSpPr>
        <p:spPr>
          <a:xfrm>
            <a:off x="10342208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2" name="Овал 31"/>
          <p:cNvSpPr/>
          <p:nvPr/>
        </p:nvSpPr>
        <p:spPr>
          <a:xfrm>
            <a:off x="741718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3" name="Овал 32"/>
          <p:cNvSpPr/>
          <p:nvPr/>
        </p:nvSpPr>
        <p:spPr>
          <a:xfrm>
            <a:off x="4338209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30" grpId="0" animBg="1"/>
      <p:bldP spid="31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00702" y="1284113"/>
            <a:ext cx="11601486" cy="141616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>
              <a:lnSpc>
                <a:spcPct val="90000"/>
              </a:lnSpc>
            </a:pPr>
            <a:r>
              <a:rPr lang="en-US" sz="4633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Quyidagi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ichidan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  2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bo‘linadiganlarini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633" dirty="0" err="1">
                <a:latin typeface="Arial" pitchFamily="34" charset="0"/>
                <a:cs typeface="Arial" pitchFamily="34" charset="0"/>
              </a:rPr>
              <a:t>aniqlang</a:t>
            </a:r>
            <a:r>
              <a:rPr lang="en-US" sz="4633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4633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46740"/>
            <a:ext cx="12529392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400008" y="4462563"/>
            <a:ext cx="2913604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43 002</a:t>
            </a:r>
          </a:p>
        </p:txBody>
      </p:sp>
      <p:sp>
        <p:nvSpPr>
          <p:cNvPr id="20" name="Облако 19"/>
          <p:cNvSpPr/>
          <p:nvPr/>
        </p:nvSpPr>
        <p:spPr>
          <a:xfrm>
            <a:off x="6800853" y="2953866"/>
            <a:ext cx="2806380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5 467</a:t>
            </a:r>
          </a:p>
        </p:txBody>
      </p:sp>
      <p:sp>
        <p:nvSpPr>
          <p:cNvPr id="21" name="Облако 20"/>
          <p:cNvSpPr/>
          <p:nvPr/>
        </p:nvSpPr>
        <p:spPr>
          <a:xfrm>
            <a:off x="2900339" y="2953866"/>
            <a:ext cx="2700356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2 456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блако 21"/>
          <p:cNvSpPr/>
          <p:nvPr/>
        </p:nvSpPr>
        <p:spPr>
          <a:xfrm>
            <a:off x="4300522" y="4247034"/>
            <a:ext cx="3060409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51 451</a:t>
            </a:r>
          </a:p>
        </p:txBody>
      </p:sp>
      <p:sp>
        <p:nvSpPr>
          <p:cNvPr id="23" name="Облако 22"/>
          <p:cNvSpPr/>
          <p:nvPr/>
        </p:nvSpPr>
        <p:spPr>
          <a:xfrm>
            <a:off x="2571549" y="5644569"/>
            <a:ext cx="3259178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654 870</a:t>
            </a:r>
          </a:p>
        </p:txBody>
      </p:sp>
      <p:sp>
        <p:nvSpPr>
          <p:cNvPr id="24" name="Облако 23"/>
          <p:cNvSpPr/>
          <p:nvPr/>
        </p:nvSpPr>
        <p:spPr>
          <a:xfrm>
            <a:off x="6817637" y="5524886"/>
            <a:ext cx="2789596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74 365</a:t>
            </a:r>
          </a:p>
        </p:txBody>
      </p:sp>
      <p:sp>
        <p:nvSpPr>
          <p:cNvPr id="25" name="Облако 24"/>
          <p:cNvSpPr/>
          <p:nvPr/>
        </p:nvSpPr>
        <p:spPr>
          <a:xfrm>
            <a:off x="8501077" y="3923743"/>
            <a:ext cx="3253331" cy="1293169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31582" tIns="65791" rIns="131582" bIns="65791" rtlCol="0" anchor="ctr"/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914 578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100013" y="246425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qoldiqsiz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620057" y="1330842"/>
            <a:ext cx="11561487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   Agar natural </a:t>
            </a:r>
            <a:r>
              <a:rPr lang="en-US" sz="4310" dirty="0" err="1">
                <a:solidFill>
                  <a:schemeClr val="tx1"/>
                </a:solidFill>
              </a:rPr>
              <a:t>sonning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yozuvi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ru-RU" sz="4310" dirty="0">
                <a:solidFill>
                  <a:schemeClr val="tx1"/>
                </a:solidFill>
              </a:rPr>
              <a:t>0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yoki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ru-RU" sz="4310" dirty="0">
                <a:solidFill>
                  <a:schemeClr val="tx1"/>
                </a:solidFill>
              </a:rPr>
              <a:t>5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raqami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bilan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tugasa</a:t>
            </a:r>
            <a:r>
              <a:rPr lang="en-US" sz="4310" dirty="0">
                <a:solidFill>
                  <a:schemeClr val="tx1"/>
                </a:solidFill>
              </a:rPr>
              <a:t>, </a:t>
            </a:r>
            <a:r>
              <a:rPr lang="en-US" sz="4310" dirty="0" err="1">
                <a:solidFill>
                  <a:schemeClr val="tx1"/>
                </a:solidFill>
              </a:rPr>
              <a:t>bu</a:t>
            </a:r>
            <a:r>
              <a:rPr lang="en-US" sz="4310" dirty="0">
                <a:solidFill>
                  <a:schemeClr val="tx1"/>
                </a:solidFill>
              </a:rPr>
              <a:t> son 5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bo‘linadi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3987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00127" y="3277159"/>
            <a:ext cx="1040137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215 ,   4590 ,   865470 ,  1365875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10595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1" name="Овал 30"/>
          <p:cNvSpPr/>
          <p:nvPr/>
        </p:nvSpPr>
        <p:spPr>
          <a:xfrm>
            <a:off x="10727080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2" name="Овал 31"/>
          <p:cNvSpPr/>
          <p:nvPr/>
        </p:nvSpPr>
        <p:spPr>
          <a:xfrm>
            <a:off x="741718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3" name="Овал 32"/>
          <p:cNvSpPr/>
          <p:nvPr/>
        </p:nvSpPr>
        <p:spPr>
          <a:xfrm>
            <a:off x="441518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30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83388" y="285903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qoldiqsiz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600035" y="1505531"/>
            <a:ext cx="11561487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Agar natural  </a:t>
            </a:r>
            <a:r>
              <a:rPr lang="en-US" sz="4310" dirty="0" err="1">
                <a:solidFill>
                  <a:schemeClr val="tx1"/>
                </a:solidFill>
              </a:rPr>
              <a:t>sonning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yozuvi</a:t>
            </a:r>
            <a:r>
              <a:rPr lang="en-US" sz="4310" dirty="0">
                <a:solidFill>
                  <a:schemeClr val="tx1"/>
                </a:solidFill>
              </a:rPr>
              <a:t>  0  </a:t>
            </a:r>
            <a:r>
              <a:rPr lang="en-US" sz="4310" dirty="0" err="1">
                <a:solidFill>
                  <a:schemeClr val="tx1"/>
                </a:solidFill>
              </a:rPr>
              <a:t>raqami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bilan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tugasa</a:t>
            </a:r>
            <a:r>
              <a:rPr lang="en-US" sz="4310" dirty="0">
                <a:solidFill>
                  <a:schemeClr val="tx1"/>
                </a:solidFill>
              </a:rPr>
              <a:t> u son 10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</a:t>
            </a:r>
            <a:r>
              <a:rPr lang="en-US" sz="4310" dirty="0" err="1">
                <a:solidFill>
                  <a:schemeClr val="tx1"/>
                </a:solidFill>
              </a:rPr>
              <a:t>bo‘linadi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431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83502" y="3277159"/>
            <a:ext cx="1040137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750 ,   1900,   125370 ,  3000000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10595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1" name="Овал 30"/>
          <p:cNvSpPr/>
          <p:nvPr/>
        </p:nvSpPr>
        <p:spPr>
          <a:xfrm>
            <a:off x="10573131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2" name="Овал 31"/>
          <p:cNvSpPr/>
          <p:nvPr/>
        </p:nvSpPr>
        <p:spPr>
          <a:xfrm>
            <a:off x="7263234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3" name="Овал 32"/>
          <p:cNvSpPr/>
          <p:nvPr/>
        </p:nvSpPr>
        <p:spPr>
          <a:xfrm>
            <a:off x="4415183" y="3384921"/>
            <a:ext cx="600079" cy="8621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30" grpId="0" animBg="1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0" y="265226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belgisini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bilasizmi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500022" y="1337405"/>
            <a:ext cx="11561487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Agar  natural  </a:t>
            </a:r>
            <a:r>
              <a:rPr lang="en-US" sz="4310" dirty="0" err="1">
                <a:solidFill>
                  <a:schemeClr val="tx1"/>
                </a:solidFill>
              </a:rPr>
              <a:t>sonning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raqamlari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yig‘indisi</a:t>
            </a:r>
            <a:r>
              <a:rPr lang="en-US" sz="4310" dirty="0">
                <a:solidFill>
                  <a:schemeClr val="tx1"/>
                </a:solidFill>
              </a:rPr>
              <a:t> 3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bo‘linsa</a:t>
            </a:r>
            <a:r>
              <a:rPr lang="en-US" sz="4310" dirty="0">
                <a:solidFill>
                  <a:schemeClr val="tx1"/>
                </a:solidFill>
              </a:rPr>
              <a:t>,  u  son  3 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bo‘linadi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431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00299" y="3257139"/>
            <a:ext cx="140018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321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0298" y="3257139"/>
            <a:ext cx="686759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67101" y="3257139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8687" y="3250603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00299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00431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00563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=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00628" y="4334781"/>
            <a:ext cx="700093" cy="928791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r>
              <a:rPr lang="en-US" sz="5172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6</a:t>
            </a:r>
            <a:endParaRPr lang="ru-RU" sz="46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01024" y="3257139"/>
            <a:ext cx="140018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459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82728" y="3277159"/>
            <a:ext cx="686759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84452" y="3277159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34367" y="3259245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01025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101156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01288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=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601355" y="4334781"/>
            <a:ext cx="1200158" cy="845819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r>
              <a:rPr lang="en-US" sz="4633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18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4316E-6 L -0.04514 0.1253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63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80426E-7 L 0.00243 0.127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64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1059E-6 L 0.05816 0.1265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4316E-6 L -0.04514 0.1253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63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80426E-7 L 0.00243 0.127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64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1059E-6 L 0.05816 0.1265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11" grpId="0"/>
      <p:bldP spid="11" grpId="1"/>
      <p:bldP spid="12" grpId="0" build="allAtOnce"/>
      <p:bldP spid="12" grpId="1" build="allAtOnce"/>
      <p:bldP spid="13" grpId="0"/>
      <p:bldP spid="13" grpId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0" grpId="0" build="allAtOnce"/>
      <p:bldP spid="20" grpId="1" build="allAtOnce"/>
      <p:bldP spid="21" grpId="0"/>
      <p:bldP spid="21" grpId="1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500022" y="1337405"/>
            <a:ext cx="11561487" cy="1326517"/>
          </a:xfrm>
        </p:spPr>
        <p:txBody>
          <a:bodyPr/>
          <a:lstStyle/>
          <a:p>
            <a:r>
              <a:rPr lang="en-US" sz="4310" dirty="0">
                <a:solidFill>
                  <a:schemeClr val="tx1"/>
                </a:solidFill>
              </a:rPr>
              <a:t>Agar  natural  </a:t>
            </a:r>
            <a:r>
              <a:rPr lang="en-US" sz="4310" dirty="0" err="1">
                <a:solidFill>
                  <a:schemeClr val="tx1"/>
                </a:solidFill>
              </a:rPr>
              <a:t>sonning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raqamlari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yig‘indisi</a:t>
            </a:r>
            <a:r>
              <a:rPr lang="en-US" sz="4310" dirty="0">
                <a:solidFill>
                  <a:schemeClr val="tx1"/>
                </a:solidFill>
              </a:rPr>
              <a:t> 9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bo‘linsa</a:t>
            </a:r>
            <a:r>
              <a:rPr lang="en-US" sz="4310" dirty="0">
                <a:solidFill>
                  <a:schemeClr val="tx1"/>
                </a:solidFill>
              </a:rPr>
              <a:t>,  u  son  9  </a:t>
            </a:r>
            <a:r>
              <a:rPr lang="en-US" sz="4310" dirty="0" err="1">
                <a:solidFill>
                  <a:schemeClr val="tx1"/>
                </a:solidFill>
              </a:rPr>
              <a:t>ga</a:t>
            </a:r>
            <a:r>
              <a:rPr lang="en-US" sz="4310" dirty="0">
                <a:solidFill>
                  <a:schemeClr val="tx1"/>
                </a:solidFill>
              </a:rPr>
              <a:t>  </a:t>
            </a:r>
            <a:r>
              <a:rPr lang="en-US" sz="4310" dirty="0" err="1">
                <a:solidFill>
                  <a:schemeClr val="tx1"/>
                </a:solidFill>
              </a:rPr>
              <a:t>bo‘linadi</a:t>
            </a:r>
            <a:r>
              <a:rPr lang="en-US" sz="4310" dirty="0">
                <a:solidFill>
                  <a:schemeClr val="tx1"/>
                </a:solidFill>
              </a:rPr>
              <a:t>.</a:t>
            </a:r>
            <a:endParaRPr lang="ru-RU" sz="431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00299" y="3257139"/>
            <a:ext cx="140018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819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6281" y="3268191"/>
            <a:ext cx="686759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8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66970" y="3255149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17017" y="3277159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00299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00431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00563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=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00629" y="4334781"/>
            <a:ext cx="1000132" cy="928791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r>
              <a:rPr lang="en-US" sz="5172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18</a:t>
            </a:r>
            <a:endParaRPr lang="ru-RU" sz="46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01024" y="3257139"/>
            <a:ext cx="140018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243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09879" y="3277159"/>
            <a:ext cx="686759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51203" y="3255032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   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51255" y="3259245"/>
            <a:ext cx="700093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</a:t>
            </a:r>
            <a:endParaRPr lang="ru-RU" sz="5711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01025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101156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+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01288" y="4334781"/>
            <a:ext cx="400053" cy="8458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633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=</a:t>
            </a:r>
            <a:endParaRPr lang="ru-RU" sz="4633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601355" y="4247036"/>
            <a:ext cx="1200158" cy="928791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r>
              <a:rPr lang="en-US" sz="5172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9</a:t>
            </a:r>
            <a:endParaRPr lang="ru-RU" sz="46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08112" y="256269"/>
            <a:ext cx="12801600" cy="774517"/>
          </a:xfrm>
          <a:prstGeom prst="rect">
            <a:avLst/>
          </a:prstGeom>
        </p:spPr>
        <p:txBody>
          <a:bodyPr wrap="square" lIns="131582" tIns="65791" rIns="131582" bIns="65791">
            <a:spAutoFit/>
          </a:bodyPr>
          <a:lstStyle/>
          <a:p>
            <a:pPr marL="1023418" indent="-1023418" algn="ctr">
              <a:lnSpc>
                <a:spcPct val="90000"/>
              </a:lnSpc>
            </a:pP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belgisini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6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bilasizmi</a:t>
            </a:r>
            <a:r>
              <a:rPr lang="en-US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46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4316E-6 L -0.04514 0.1253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80426E-7 L 0.00243 0.127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1059E-6 L 0.05816 0.1265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4316E-6 L -0.04514 0.1253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80426E-7 L 0.00243 0.127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1059E-6 L 0.05816 0.1265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11" grpId="0"/>
      <p:bldP spid="11" grpId="1"/>
      <p:bldP spid="12" grpId="0" build="allAtOnce"/>
      <p:bldP spid="12" grpId="1" build="allAtOnce"/>
      <p:bldP spid="13" grpId="0"/>
      <p:bldP spid="13" grpId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0" grpId="0" build="allAtOnce"/>
      <p:bldP spid="20" grpId="1" build="allAtOnce"/>
      <p:bldP spid="21" grpId="0"/>
      <p:bldP spid="21" grpId="1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4672608" y="251781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2168" y="1109747"/>
            <a:ext cx="11901571" cy="142617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Yulduzchalar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shunday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raqamlar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qo‘yingki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son 3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bo‘linsin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8055" y="2313872"/>
            <a:ext cx="240031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1)   29*</a:t>
            </a:r>
            <a:endParaRPr lang="ru-RU" sz="4202" dirty="0"/>
          </a:p>
        </p:txBody>
      </p:sp>
      <p:sp>
        <p:nvSpPr>
          <p:cNvPr id="5" name="TextBox 4"/>
          <p:cNvSpPr txBox="1"/>
          <p:nvPr/>
        </p:nvSpPr>
        <p:spPr>
          <a:xfrm>
            <a:off x="4068464" y="2313872"/>
            <a:ext cx="240031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2)   *456</a:t>
            </a:r>
            <a:endParaRPr lang="ru-RU" sz="4202" dirty="0"/>
          </a:p>
        </p:txBody>
      </p:sp>
      <p:sp>
        <p:nvSpPr>
          <p:cNvPr id="6" name="TextBox 5"/>
          <p:cNvSpPr txBox="1"/>
          <p:nvPr/>
        </p:nvSpPr>
        <p:spPr>
          <a:xfrm>
            <a:off x="7768952" y="2313872"/>
            <a:ext cx="240031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3)   1*87</a:t>
            </a:r>
            <a:endParaRPr lang="ru-RU" sz="4202" dirty="0"/>
          </a:p>
        </p:txBody>
      </p:sp>
      <p:sp>
        <p:nvSpPr>
          <p:cNvPr id="9" name="TextBox 8"/>
          <p:cNvSpPr txBox="1"/>
          <p:nvPr/>
        </p:nvSpPr>
        <p:spPr>
          <a:xfrm>
            <a:off x="600035" y="3600451"/>
            <a:ext cx="3400449" cy="27194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1)   2 + 9 =11 </a:t>
            </a:r>
          </a:p>
          <a:p>
            <a:r>
              <a:rPr lang="en-US" sz="4202" dirty="0"/>
              <a:t>   12= 11+1</a:t>
            </a:r>
          </a:p>
          <a:p>
            <a:r>
              <a:rPr lang="en-US" sz="4202" dirty="0"/>
              <a:t>   15= 11+4</a:t>
            </a:r>
          </a:p>
          <a:p>
            <a:r>
              <a:rPr lang="en-US" sz="4202" dirty="0"/>
              <a:t>   18= 11+7   </a:t>
            </a:r>
            <a:endParaRPr lang="ru-RU" sz="4202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3061630"/>
            <a:ext cx="3900515" cy="336612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2)  4 + 5 +6 =15 </a:t>
            </a:r>
          </a:p>
          <a:p>
            <a:r>
              <a:rPr lang="en-US" sz="4202" dirty="0"/>
              <a:t>   15= 15 + 0</a:t>
            </a:r>
          </a:p>
          <a:p>
            <a:r>
              <a:rPr lang="en-US" sz="4202" dirty="0"/>
              <a:t>   18= 15 + 3</a:t>
            </a:r>
          </a:p>
          <a:p>
            <a:r>
              <a:rPr lang="en-US" sz="4202" dirty="0"/>
              <a:t>   21 = 15 + 6</a:t>
            </a:r>
          </a:p>
          <a:p>
            <a:r>
              <a:rPr lang="en-US" sz="4202" dirty="0"/>
              <a:t>   24 = 15+ 9</a:t>
            </a:r>
            <a:endParaRPr lang="ru-RU" sz="4202" dirty="0"/>
          </a:p>
        </p:txBody>
      </p:sp>
      <p:sp>
        <p:nvSpPr>
          <p:cNvPr id="14" name="TextBox 13"/>
          <p:cNvSpPr txBox="1"/>
          <p:nvPr/>
        </p:nvSpPr>
        <p:spPr>
          <a:xfrm>
            <a:off x="280120" y="6302250"/>
            <a:ext cx="5892921" cy="7298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879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</a:t>
            </a:r>
            <a:r>
              <a:rPr lang="en-US" sz="3879" dirty="0">
                <a:latin typeface="Arial" panose="020B0604020202020204" pitchFamily="34" charset="0"/>
                <a:cs typeface="Arial" panose="020B0604020202020204" pitchFamily="34" charset="0"/>
              </a:rPr>
              <a:t>1) 291, 294,  297</a:t>
            </a:r>
            <a:endParaRPr lang="ru-RU" sz="387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68752" y="6322516"/>
            <a:ext cx="5195653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dirty="0">
                <a:latin typeface="Arial" panose="020B0604020202020204" pitchFamily="34" charset="0"/>
                <a:cs typeface="Arial" panose="020B0604020202020204" pitchFamily="34" charset="0"/>
              </a:rPr>
              <a:t>2) 3456,   6456,  9456 </a:t>
            </a:r>
            <a:endParaRPr lang="ru-RU" sz="387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9104" y="2835648"/>
            <a:ext cx="2460866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202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0008" y="1157152"/>
            <a:ext cx="12401637" cy="192374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879" dirty="0">
                <a:latin typeface="Arial" pitchFamily="34" charset="0"/>
                <a:cs typeface="Arial" pitchFamily="34" charset="0"/>
              </a:rPr>
              <a:t>       2,  3,  5,  9,  10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sonlariga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son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nuridagi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100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110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gacha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natural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sonlardan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qaysilari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marotabadan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bo‘linishini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aniqlang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. </a:t>
            </a:r>
            <a:endParaRPr lang="ru-RU" sz="3879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400141" y="3169395"/>
            <a:ext cx="10578407" cy="118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910904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42861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23830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15905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92359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53193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376706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574242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713208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60379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3" name="TextBox 22"/>
          <p:cNvSpPr txBox="1"/>
          <p:nvPr/>
        </p:nvSpPr>
        <p:spPr>
          <a:xfrm>
            <a:off x="1700180" y="3427941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100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001276" y="3384923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110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00285" y="3420749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101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00391" y="3427941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102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00510" y="342103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103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00615" y="338492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104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00720" y="338492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105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00827" y="3402835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106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00945" y="338492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107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301051" y="338492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108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201169" y="3384922"/>
            <a:ext cx="900119" cy="58055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2909" dirty="0">
                <a:latin typeface="Arial" pitchFamily="34" charset="0"/>
                <a:cs typeface="Arial" pitchFamily="34" charset="0"/>
              </a:rPr>
              <a:t>109</a:t>
            </a:r>
            <a:endParaRPr lang="ru-RU" sz="290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0201302" y="2846102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43" name="TextBox 42"/>
          <p:cNvSpPr txBox="1"/>
          <p:nvPr/>
        </p:nvSpPr>
        <p:spPr>
          <a:xfrm>
            <a:off x="299996" y="3923743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“2”</a:t>
            </a:r>
            <a:endParaRPr lang="ru-RU" sz="4202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00193" y="3825775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00404" y="3825775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00642" y="381597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700840" y="381597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401064" y="381597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001276" y="381597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9996" y="4570327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“3”</a:t>
            </a:r>
            <a:endParaRPr lang="ru-RU" sz="4202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99996" y="5099559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“5”</a:t>
            </a:r>
            <a:endParaRPr lang="ru-RU" sz="4202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17581" y="5745928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“9”</a:t>
            </a:r>
            <a:endParaRPr lang="ru-RU" sz="4202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08774" y="6385797"/>
            <a:ext cx="140018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b="1" dirty="0">
                <a:latin typeface="Arial" pitchFamily="34" charset="0"/>
                <a:cs typeface="Arial" pitchFamily="34" charset="0"/>
              </a:rPr>
              <a:t>“10”</a:t>
            </a:r>
            <a:endParaRPr lang="ru-RU" sz="420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401064" y="4354800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900734" y="4346682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034525" y="4983471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00193" y="5001384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00734" y="5001384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00404" y="4354800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401064" y="5647968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00180" y="618678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101288" y="6186789"/>
            <a:ext cx="800105" cy="10116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711" b="1" dirty="0">
                <a:latin typeface="Arial" pitchFamily="34" charset="0"/>
                <a:cs typeface="Arial" pitchFamily="34" charset="0"/>
              </a:rPr>
              <a:t>+</a:t>
            </a:r>
            <a:endParaRPr lang="ru-RU" sz="571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840810" y="5928419"/>
            <a:ext cx="6800898" cy="119405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44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448" dirty="0">
                <a:latin typeface="Arial" pitchFamily="34" charset="0"/>
                <a:cs typeface="Arial" pitchFamily="34" charset="0"/>
              </a:rPr>
              <a:t>“2”-6ta,  “3”-3 </a:t>
            </a:r>
            <a:r>
              <a:rPr lang="en-US" sz="3448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3448" dirty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448" dirty="0">
                <a:latin typeface="Arial" pitchFamily="34" charset="0"/>
                <a:cs typeface="Arial" pitchFamily="34" charset="0"/>
              </a:rPr>
              <a:t> “5”-3ta, “9”-1ta, “10” – 2ta</a:t>
            </a:r>
            <a:endParaRPr lang="ru-RU" sz="3448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Заголовок 10"/>
          <p:cNvSpPr txBox="1">
            <a:spLocks/>
          </p:cNvSpPr>
          <p:nvPr/>
        </p:nvSpPr>
        <p:spPr>
          <a:xfrm>
            <a:off x="4835395" y="226828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560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85266"/>
            <a:r>
              <a:rPr lang="en-US" sz="5172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3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</TotalTime>
  <Words>720</Words>
  <Application>Microsoft Office PowerPoint</Application>
  <PresentationFormat>Произвольный</PresentationFormat>
  <Paragraphs>168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MASALA</vt:lpstr>
      <vt:lpstr>Презентация PowerPoint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Презентация PowerPoint</vt:lpstr>
      <vt:lpstr>TEST  </vt:lpstr>
      <vt:lpstr>1178-masala</vt:lpstr>
      <vt:lpstr>1179-masala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92</cp:revision>
  <dcterms:created xsi:type="dcterms:W3CDTF">2020-04-09T07:32:19Z</dcterms:created>
  <dcterms:modified xsi:type="dcterms:W3CDTF">2021-03-29T07:23:36Z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