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4" r:id="rId2"/>
    <p:sldId id="267" r:id="rId3"/>
    <p:sldId id="268" r:id="rId4"/>
    <p:sldId id="275" r:id="rId5"/>
    <p:sldId id="276" r:id="rId6"/>
    <p:sldId id="278" r:id="rId7"/>
    <p:sldId id="279" r:id="rId8"/>
    <p:sldId id="280" r:id="rId9"/>
    <p:sldId id="281" r:id="rId10"/>
    <p:sldId id="273" r:id="rId11"/>
    <p:sldId id="282" r:id="rId12"/>
    <p:sldId id="283" r:id="rId13"/>
    <p:sldId id="287" r:id="rId14"/>
    <p:sldId id="285" r:id="rId15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2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6844E-E5BE-47D7-85A3-0F6A10668923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47E7D-2073-436E-A661-7C51A09725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77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7E7D-2073-436E-A661-7C51A097257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820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11350" y="406400"/>
            <a:ext cx="1943100" cy="10937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47E7D-2073-436E-A661-7C51A097257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09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707" y="238364"/>
            <a:ext cx="10467975" cy="40780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68938" y="1678545"/>
            <a:ext cx="5062855" cy="17235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45151" y="1678545"/>
            <a:ext cx="5065078" cy="172354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659A22-F514-4D5A-8495-8ED58DC7B7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822813" cy="20503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65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8066" y="376406"/>
            <a:ext cx="7136016" cy="1194470"/>
          </a:xfrm>
          <a:prstGeom prst="rect">
            <a:avLst/>
          </a:prstGeom>
        </p:spPr>
        <p:txBody>
          <a:bodyPr vert="horz" wrap="square" lIns="0" tIns="32425" rIns="0" bIns="0" rtlCol="0">
            <a:spAutoFit/>
          </a:bodyPr>
          <a:lstStyle/>
          <a:p>
            <a:pPr marL="28200">
              <a:spcBef>
                <a:spcPts val="253"/>
              </a:spcBef>
            </a:pPr>
            <a:r>
              <a:rPr lang="en-US" sz="7549" spc="11" dirty="0"/>
              <a:t>MATEMATIKA</a:t>
            </a:r>
            <a:endParaRPr lang="en-US" sz="7549" dirty="0"/>
          </a:p>
        </p:txBody>
      </p:sp>
      <p:sp>
        <p:nvSpPr>
          <p:cNvPr id="4" name="object 4"/>
          <p:cNvSpPr txBox="1"/>
          <p:nvPr/>
        </p:nvSpPr>
        <p:spPr>
          <a:xfrm>
            <a:off x="2288608" y="2534522"/>
            <a:ext cx="11108136" cy="1672795"/>
          </a:xfrm>
          <a:prstGeom prst="rect">
            <a:avLst/>
          </a:prstGeom>
        </p:spPr>
        <p:txBody>
          <a:bodyPr vert="horz" wrap="square" lIns="0" tIns="31017" rIns="0" bIns="0" rtlCol="0">
            <a:spAutoFit/>
          </a:bodyPr>
          <a:lstStyle/>
          <a:p>
            <a:pPr marL="28977">
              <a:lnSpc>
                <a:spcPts val="6378"/>
              </a:lnSpc>
            </a:pPr>
            <a:r>
              <a:rPr sz="6465" b="1" dirty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6465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6465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6465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6465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SONLARNING  BO‘LINISH  BELGILARI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864209" y="535172"/>
            <a:ext cx="11094394" cy="876937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65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439" b="1" dirty="0">
                  <a:latin typeface="Arial" panose="020B0604020202020204" pitchFamily="34" charset="0"/>
                  <a:cs typeface="Arial" panose="020B0604020202020204" pitchFamily="34" charset="0"/>
                </a:rPr>
                <a:t>6-sinf</a:t>
              </a:r>
              <a:endParaRPr sz="8659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94460" y="2504830"/>
            <a:ext cx="809797" cy="187743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sz="2900" dirty="0"/>
          </a:p>
          <a:p>
            <a:endParaRPr lang="en-US" sz="2900" dirty="0"/>
          </a:p>
          <a:p>
            <a:endParaRPr lang="en-US" sz="2900" dirty="0"/>
          </a:p>
          <a:p>
            <a:endParaRPr lang="ru-RU" sz="2900" dirty="0"/>
          </a:p>
        </p:txBody>
      </p:sp>
      <p:sp>
        <p:nvSpPr>
          <p:cNvPr id="12" name="TextBox 11"/>
          <p:cNvSpPr txBox="1"/>
          <p:nvPr/>
        </p:nvSpPr>
        <p:spPr>
          <a:xfrm>
            <a:off x="714836" y="4680572"/>
            <a:ext cx="789421" cy="187743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ru-RU" sz="2900" dirty="0"/>
          </a:p>
        </p:txBody>
      </p:sp>
      <p:sp>
        <p:nvSpPr>
          <p:cNvPr id="11" name="object 11"/>
          <p:cNvSpPr/>
          <p:nvPr/>
        </p:nvSpPr>
        <p:spPr>
          <a:xfrm>
            <a:off x="4968486" y="4433240"/>
            <a:ext cx="2395177" cy="2378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202"/>
          </a:p>
        </p:txBody>
      </p:sp>
    </p:spTree>
    <p:extLst>
      <p:ext uri="{BB962C8B-B14F-4D97-AF65-F5344CB8AC3E}">
        <p14:creationId xmlns:p14="http://schemas.microsoft.com/office/powerpoint/2010/main" val="3559710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0710" y="1210277"/>
            <a:ext cx="12301623" cy="142617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Bo‘linish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belgilaridan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foydalanib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jadvalni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to‘ldiring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. 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466287"/>
              </p:ext>
            </p:extLst>
          </p:nvPr>
        </p:nvGraphicFramePr>
        <p:xfrm>
          <a:off x="1800194" y="2846102"/>
          <a:ext cx="9434526" cy="30927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96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8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8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8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8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8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82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96254"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endParaRPr lang="ru-RU" sz="3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3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3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3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3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3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37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27"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Arial" pitchFamily="34" charset="0"/>
                          <a:cs typeface="Arial" pitchFamily="34" charset="0"/>
                        </a:rPr>
                        <a:t>2 004</a:t>
                      </a:r>
                      <a:endParaRPr lang="ru-RU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727"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Arial" pitchFamily="34" charset="0"/>
                          <a:cs typeface="Arial" pitchFamily="34" charset="0"/>
                        </a:rPr>
                        <a:t>1 269</a:t>
                      </a:r>
                      <a:endParaRPr lang="ru-RU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727"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Arial" pitchFamily="34" charset="0"/>
                          <a:cs typeface="Arial" pitchFamily="34" charset="0"/>
                        </a:rPr>
                        <a:t>20 340</a:t>
                      </a:r>
                      <a:endParaRPr lang="ru-RU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7727">
                <a:tc>
                  <a:txBody>
                    <a:bodyPr/>
                    <a:lstStyle/>
                    <a:p>
                      <a:r>
                        <a:rPr lang="en-US" sz="3000" b="1" dirty="0">
                          <a:latin typeface="Arial" pitchFamily="34" charset="0"/>
                          <a:cs typeface="Arial" pitchFamily="34" charset="0"/>
                        </a:rPr>
                        <a:t>2 505</a:t>
                      </a:r>
                      <a:endParaRPr lang="ru-RU" sz="3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700" dirty="0"/>
                    </a:p>
                  </a:txBody>
                  <a:tcPr marL="128017" marR="128017" marT="68969" marB="6896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Стрелка углом вверх 5"/>
          <p:cNvSpPr/>
          <p:nvPr/>
        </p:nvSpPr>
        <p:spPr>
          <a:xfrm rot="2877599">
            <a:off x="10410954" y="4661645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8" name="Стрелка углом вверх 7"/>
          <p:cNvSpPr/>
          <p:nvPr/>
        </p:nvSpPr>
        <p:spPr>
          <a:xfrm rot="2877599">
            <a:off x="9510835" y="4661644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9" name="Стрелка углом вверх 8"/>
          <p:cNvSpPr/>
          <p:nvPr/>
        </p:nvSpPr>
        <p:spPr>
          <a:xfrm rot="2877599">
            <a:off x="6351093" y="5200736"/>
            <a:ext cx="440858" cy="517995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10" name="Стрелка углом вверх 9"/>
          <p:cNvSpPr/>
          <p:nvPr/>
        </p:nvSpPr>
        <p:spPr>
          <a:xfrm rot="2877599">
            <a:off x="7410559" y="3476240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12" name="Стрелка углом вверх 11"/>
          <p:cNvSpPr/>
          <p:nvPr/>
        </p:nvSpPr>
        <p:spPr>
          <a:xfrm rot="2877599">
            <a:off x="5410293" y="3476239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13" name="Стрелка углом вверх 12"/>
          <p:cNvSpPr/>
          <p:nvPr/>
        </p:nvSpPr>
        <p:spPr>
          <a:xfrm rot="2877599">
            <a:off x="4310151" y="3476239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14" name="Стрелка углом вверх 13"/>
          <p:cNvSpPr/>
          <p:nvPr/>
        </p:nvSpPr>
        <p:spPr>
          <a:xfrm rot="2877599">
            <a:off x="4310149" y="4769408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15" name="Стрелка углом вверх 14"/>
          <p:cNvSpPr/>
          <p:nvPr/>
        </p:nvSpPr>
        <p:spPr>
          <a:xfrm rot="2877599">
            <a:off x="5350237" y="4015059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16" name="Стрелка углом вверх 15"/>
          <p:cNvSpPr/>
          <p:nvPr/>
        </p:nvSpPr>
        <p:spPr>
          <a:xfrm rot="2877599">
            <a:off x="8410689" y="4015059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17" name="Стрелка углом вверх 16"/>
          <p:cNvSpPr/>
          <p:nvPr/>
        </p:nvSpPr>
        <p:spPr>
          <a:xfrm rot="2877599">
            <a:off x="5310281" y="5200464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18" name="Стрелка углом вверх 17"/>
          <p:cNvSpPr/>
          <p:nvPr/>
        </p:nvSpPr>
        <p:spPr>
          <a:xfrm rot="2877599">
            <a:off x="10410954" y="5308230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19" name="Стрелка углом вверх 18"/>
          <p:cNvSpPr/>
          <p:nvPr/>
        </p:nvSpPr>
        <p:spPr>
          <a:xfrm rot="2877599">
            <a:off x="5310281" y="4661644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20" name="Стрелка углом вверх 19"/>
          <p:cNvSpPr/>
          <p:nvPr/>
        </p:nvSpPr>
        <p:spPr>
          <a:xfrm rot="2877599">
            <a:off x="6410427" y="4661645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21" name="Стрелка углом вверх 20"/>
          <p:cNvSpPr/>
          <p:nvPr/>
        </p:nvSpPr>
        <p:spPr>
          <a:xfrm rot="2877599">
            <a:off x="8410691" y="4661645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22" name="Стрелка углом вверх 21"/>
          <p:cNvSpPr/>
          <p:nvPr/>
        </p:nvSpPr>
        <p:spPr>
          <a:xfrm rot="2877599">
            <a:off x="7310546" y="4661644"/>
            <a:ext cx="440858" cy="519943"/>
          </a:xfrm>
          <a:prstGeom prst="bent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 dirty="0">
              <a:solidFill>
                <a:srgbClr val="C00000"/>
              </a:solidFill>
            </a:endParaRPr>
          </a:p>
        </p:txBody>
      </p:sp>
      <p:sp>
        <p:nvSpPr>
          <p:cNvPr id="23" name="Заголовок 10"/>
          <p:cNvSpPr txBox="1">
            <a:spLocks/>
          </p:cNvSpPr>
          <p:nvPr/>
        </p:nvSpPr>
        <p:spPr>
          <a:xfrm>
            <a:off x="4830617" y="214105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560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85266"/>
            <a:r>
              <a:rPr lang="en-US" sz="5172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3200378" y="301539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 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995" y="1121876"/>
            <a:ext cx="12301623" cy="145938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   2,  3,  5,  9,  10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sonlarining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hammasiga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bo‘linadigan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sonni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 toping.</a:t>
            </a:r>
            <a:endParaRPr lang="ru-RU" sz="431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0114" y="3219016"/>
            <a:ext cx="2000264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A) 100</a:t>
            </a:r>
            <a:endParaRPr lang="ru-RU" sz="431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1090" y="3169395"/>
            <a:ext cx="2000264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D) 90</a:t>
            </a:r>
            <a:endParaRPr lang="ru-RU" sz="431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0761" y="3169395"/>
            <a:ext cx="2000264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C) 60</a:t>
            </a:r>
            <a:endParaRPr lang="ru-RU" sz="431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0444" y="3169394"/>
            <a:ext cx="2000264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B) 170</a:t>
            </a:r>
            <a:endParaRPr lang="ru-RU" sz="431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0576" y="4785856"/>
            <a:ext cx="2700356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31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31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D</a:t>
            </a:r>
            <a:endParaRPr lang="ru-RU" sz="431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99995" y="265351"/>
            <a:ext cx="12301623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1178-masala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9995" y="1253979"/>
            <a:ext cx="12301623" cy="7961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Qo‘sh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tengsizlikning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tub </a:t>
            </a:r>
            <a:r>
              <a:rPr lang="en-US" sz="4310" dirty="0" err="1">
                <a:latin typeface="Arial" pitchFamily="34" charset="0"/>
                <a:cs typeface="Arial" pitchFamily="34" charset="0"/>
              </a:rPr>
              <a:t>yechimlarini</a:t>
            </a:r>
            <a:r>
              <a:rPr lang="en-US" sz="4310" dirty="0">
                <a:latin typeface="Arial" pitchFamily="34" charset="0"/>
                <a:cs typeface="Arial" pitchFamily="34" charset="0"/>
              </a:rPr>
              <a:t> toping: </a:t>
            </a:r>
            <a:endParaRPr lang="ru-RU" sz="431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99995" y="2227410"/>
                <a:ext cx="3440365" cy="7555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1) 1</a:t>
                </a:r>
                <a14:m>
                  <m:oMath xmlns:m="http://schemas.openxmlformats.org/officeDocument/2006/math">
                    <m:r>
                      <a:rPr lang="en-US" sz="431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31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</m:oMath>
                </a14:m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sz="431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</m:oMath>
                </a14:m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 32</a:t>
                </a:r>
                <a:endParaRPr lang="ru-RU" sz="431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18" y="2326165"/>
                <a:ext cx="3206327" cy="707886"/>
              </a:xfrm>
              <a:prstGeom prst="rect">
                <a:avLst/>
              </a:prstGeom>
              <a:blipFill rotWithShape="0">
                <a:blip r:embed="rId3"/>
                <a:stretch>
                  <a:fillRect l="-6844" t="-15517" r="-5703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Прямоугольник 46"/>
              <p:cNvSpPr/>
              <p:nvPr/>
            </p:nvSpPr>
            <p:spPr>
              <a:xfrm>
                <a:off x="4064227" y="2247947"/>
                <a:ext cx="3748142" cy="7555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2) 31</a:t>
                </a:r>
                <a14:m>
                  <m:oMath xmlns:m="http://schemas.openxmlformats.org/officeDocument/2006/math">
                    <m:r>
                      <a:rPr lang="en-US" sz="431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31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</m:oMath>
                </a14:m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sz="431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</m:oMath>
                </a14:m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 47</a:t>
                </a:r>
                <a:endParaRPr lang="ru-RU" sz="431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" name="Прямоугольник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1909" y="2345225"/>
                <a:ext cx="3491661" cy="707886"/>
              </a:xfrm>
              <a:prstGeom prst="rect">
                <a:avLst/>
              </a:prstGeom>
              <a:blipFill rotWithShape="0">
                <a:blip r:embed="rId4"/>
                <a:stretch>
                  <a:fillRect l="-6283" t="-15517" r="-5061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8128997" y="2277904"/>
                <a:ext cx="4231287" cy="7555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3) 101</a:t>
                </a:r>
                <a14:m>
                  <m:oMath xmlns:m="http://schemas.openxmlformats.org/officeDocument/2006/math">
                    <m:r>
                      <a:rPr lang="en-US" sz="431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431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≤</m:t>
                    </m:r>
                  </m:oMath>
                </a14:m>
                <a:r>
                  <a:rPr lang="en-US" sz="4310" dirty="0">
                    <a:latin typeface="Arial" pitchFamily="34" charset="0"/>
                    <a:cs typeface="Arial" pitchFamily="34" charset="0"/>
                  </a:rPr>
                  <a:t> x &lt; 114</a:t>
                </a:r>
                <a:endParaRPr lang="ru-RU" sz="431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4322" y="2373027"/>
                <a:ext cx="3939284" cy="707886"/>
              </a:xfrm>
              <a:prstGeom prst="rect">
                <a:avLst/>
              </a:prstGeom>
              <a:blipFill rotWithShape="0">
                <a:blip r:embed="rId5"/>
                <a:stretch>
                  <a:fillRect l="-5573" t="-15517" r="-4334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Прямоугольник 48"/>
          <p:cNvSpPr/>
          <p:nvPr/>
        </p:nvSpPr>
        <p:spPr>
          <a:xfrm>
            <a:off x="599104" y="3222684"/>
            <a:ext cx="2460866" cy="755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31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31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202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627675" y="4111967"/>
            <a:ext cx="10466968" cy="755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1) x = 2, 3, 5, 7, 11, 13, 17, 19, 23, 29, 31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27676" y="5065401"/>
            <a:ext cx="6353021" cy="755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2) x =  31, 37, 41, 43, 47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99105" y="6018834"/>
            <a:ext cx="7850867" cy="755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310" dirty="0">
                <a:latin typeface="Arial" pitchFamily="34" charset="0"/>
                <a:cs typeface="Arial" pitchFamily="34" charset="0"/>
              </a:rPr>
              <a:t>3) x =  101, 103, 107, 109, 113 </a:t>
            </a:r>
            <a:endParaRPr lang="ru-RU" sz="43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262205" y="246371"/>
            <a:ext cx="12331283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1179-masala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9977" y="1152178"/>
            <a:ext cx="12301623" cy="2072822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Yulduzchalar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o‘rniga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shunday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raqamlar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qo‘yingki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,  2408 + 4*2*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yig‘indi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;  9*4* - 2017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ayirma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9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bo‘linsin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. 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99104" y="3222684"/>
            <a:ext cx="2460866" cy="755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31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31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202" dirty="0"/>
          </a:p>
        </p:txBody>
      </p:sp>
      <p:sp>
        <p:nvSpPr>
          <p:cNvPr id="53" name="TextBox 52"/>
          <p:cNvSpPr txBox="1"/>
          <p:nvPr/>
        </p:nvSpPr>
        <p:spPr>
          <a:xfrm>
            <a:off x="3010407" y="3235183"/>
            <a:ext cx="9840757" cy="73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2" dirty="0">
                <a:latin typeface="Arial" pitchFamily="34" charset="0"/>
                <a:cs typeface="Arial" pitchFamily="34" charset="0"/>
              </a:rPr>
              <a:t>2408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+ 4x2y =2408+4000+100x+20+y=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840688" y="3370778"/>
            <a:ext cx="10853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987523" y="3906370"/>
            <a:ext cx="9840757" cy="738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= 6428 + 100x + y= 6428 + x0y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V="1">
            <a:off x="9534771" y="4023220"/>
            <a:ext cx="936104" cy="12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04557" y="4663562"/>
            <a:ext cx="86164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6 + 4 + 2 + 8 + x + 0 + y =  20 + x + y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266368" y="5340895"/>
            <a:ext cx="65602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20 + x + y = 27 ,   x + y = 7,   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62205" y="6224343"/>
            <a:ext cx="64187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20 + x + y = 36 ,   x + y =16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690435" y="5394821"/>
            <a:ext cx="47355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0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6936877" y="6260919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9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7, 8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8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9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08113" y="388879"/>
            <a:ext cx="12457384" cy="615553"/>
          </a:xfrm>
        </p:spPr>
        <p:txBody>
          <a:bodyPr/>
          <a:lstStyle/>
          <a:p>
            <a:pPr algn="ctr"/>
            <a:r>
              <a:rPr lang="en-US" sz="4000" b="1" dirty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1662675" y="1241714"/>
            <a:ext cx="9836292" cy="3014223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401" b="1" dirty="0" err="1">
                <a:solidFill>
                  <a:schemeClr val="tx1"/>
                </a:solidFill>
              </a:rPr>
              <a:t>Darslikdagi</a:t>
            </a:r>
            <a:r>
              <a:rPr lang="en-US" sz="4401" b="1" dirty="0">
                <a:solidFill>
                  <a:schemeClr val="tx1"/>
                </a:solidFill>
              </a:rPr>
              <a:t> 1174-, 1175-, 1176-</a:t>
            </a:r>
            <a:r>
              <a:rPr lang="en-US" sz="4401" b="1">
                <a:solidFill>
                  <a:schemeClr val="tx1"/>
                </a:solidFill>
              </a:rPr>
              <a:t>, 1177-masalalarni  </a:t>
            </a:r>
            <a:r>
              <a:rPr lang="en-US" sz="4401" b="1" dirty="0" err="1">
                <a:solidFill>
                  <a:schemeClr val="tx1"/>
                </a:solidFill>
              </a:rPr>
              <a:t>yechish</a:t>
            </a:r>
            <a:r>
              <a:rPr lang="en-US" sz="4401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401" b="1" dirty="0">
                <a:solidFill>
                  <a:schemeClr val="tx1"/>
                </a:solidFill>
              </a:rPr>
              <a:t>(227-sahifa).                                           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61249" t="20986" r="12234" b="20986"/>
          <a:stretch/>
        </p:blipFill>
        <p:spPr bwMode="auto">
          <a:xfrm>
            <a:off x="1512723" y="3600450"/>
            <a:ext cx="2360530" cy="29037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7605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00013" y="283274"/>
            <a:ext cx="12801600" cy="77451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 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qoldiqsiz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8" name="Содержимое 27"/>
          <p:cNvSpPr>
            <a:spLocks noGrp="1"/>
          </p:cNvSpPr>
          <p:nvPr>
            <p:ph sz="half" idx="3"/>
          </p:nvPr>
        </p:nvSpPr>
        <p:spPr>
          <a:xfrm>
            <a:off x="600035" y="1505531"/>
            <a:ext cx="11705421" cy="1326517"/>
          </a:xfrm>
        </p:spPr>
        <p:txBody>
          <a:bodyPr/>
          <a:lstStyle/>
          <a:p>
            <a:r>
              <a:rPr lang="en-US" sz="4310" dirty="0">
                <a:solidFill>
                  <a:schemeClr val="tx1"/>
                </a:solidFill>
              </a:rPr>
              <a:t>Agar  natural  son  </a:t>
            </a:r>
            <a:r>
              <a:rPr lang="en-US" sz="4310" dirty="0" err="1">
                <a:solidFill>
                  <a:schemeClr val="tx1"/>
                </a:solidFill>
              </a:rPr>
              <a:t>juft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raqam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bilan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tugasa</a:t>
            </a:r>
            <a:r>
              <a:rPr lang="en-US" sz="4310" dirty="0">
                <a:solidFill>
                  <a:schemeClr val="tx1"/>
                </a:solidFill>
              </a:rPr>
              <a:t>,  </a:t>
            </a:r>
            <a:r>
              <a:rPr lang="en-US" sz="4310" dirty="0" err="1">
                <a:solidFill>
                  <a:schemeClr val="tx1"/>
                </a:solidFill>
              </a:rPr>
              <a:t>bu</a:t>
            </a:r>
            <a:r>
              <a:rPr lang="en-US" sz="4310" dirty="0">
                <a:solidFill>
                  <a:schemeClr val="tx1"/>
                </a:solidFill>
              </a:rPr>
              <a:t>  son  </a:t>
            </a:r>
            <a:r>
              <a:rPr lang="en-US" sz="4310" dirty="0" err="1">
                <a:solidFill>
                  <a:schemeClr val="tx1"/>
                </a:solidFill>
              </a:rPr>
              <a:t>ikkiga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bo‘linadi</a:t>
            </a:r>
            <a:r>
              <a:rPr lang="en-US" sz="4310" dirty="0">
                <a:solidFill>
                  <a:schemeClr val="tx1"/>
                </a:solidFill>
              </a:rPr>
              <a:t>.</a:t>
            </a:r>
            <a:endParaRPr lang="ru-RU" sz="3987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00127" y="3277159"/>
            <a:ext cx="1040137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920 ,   5492 ,   354186 ,  765874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105953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1" name="Овал 30"/>
          <p:cNvSpPr/>
          <p:nvPr/>
        </p:nvSpPr>
        <p:spPr>
          <a:xfrm>
            <a:off x="10342208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2" name="Овал 31"/>
          <p:cNvSpPr/>
          <p:nvPr/>
        </p:nvSpPr>
        <p:spPr>
          <a:xfrm>
            <a:off x="7417183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3" name="Овал 32"/>
          <p:cNvSpPr/>
          <p:nvPr/>
        </p:nvSpPr>
        <p:spPr>
          <a:xfrm>
            <a:off x="4338209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29" grpId="0"/>
      <p:bldP spid="30" grpId="0" animBg="1"/>
      <p:bldP spid="31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00702" y="1284113"/>
            <a:ext cx="11601486" cy="141616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>
              <a:lnSpc>
                <a:spcPct val="90000"/>
              </a:lnSpc>
            </a:pPr>
            <a:r>
              <a:rPr lang="en-US" sz="4633" dirty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4633" dirty="0" err="1">
                <a:latin typeface="Arial" pitchFamily="34" charset="0"/>
                <a:cs typeface="Arial" pitchFamily="34" charset="0"/>
              </a:rPr>
              <a:t>Quyidagi</a:t>
            </a:r>
            <a:r>
              <a:rPr lang="en-US" sz="4633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633" dirty="0" err="1">
                <a:latin typeface="Arial" pitchFamily="34" charset="0"/>
                <a:cs typeface="Arial" pitchFamily="34" charset="0"/>
              </a:rPr>
              <a:t>sonlar</a:t>
            </a:r>
            <a:r>
              <a:rPr lang="en-US" sz="4633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633" dirty="0" err="1">
                <a:latin typeface="Arial" pitchFamily="34" charset="0"/>
                <a:cs typeface="Arial" pitchFamily="34" charset="0"/>
              </a:rPr>
              <a:t>ichidan</a:t>
            </a:r>
            <a:r>
              <a:rPr lang="en-US" sz="4633" dirty="0">
                <a:latin typeface="Arial" pitchFamily="34" charset="0"/>
                <a:cs typeface="Arial" pitchFamily="34" charset="0"/>
              </a:rPr>
              <a:t>  2  </a:t>
            </a:r>
            <a:r>
              <a:rPr lang="en-US" sz="4633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633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4633" dirty="0" err="1">
                <a:latin typeface="Arial" pitchFamily="34" charset="0"/>
                <a:cs typeface="Arial" pitchFamily="34" charset="0"/>
              </a:rPr>
              <a:t>bo‘linadiganlarini</a:t>
            </a:r>
            <a:r>
              <a:rPr lang="en-US" sz="4633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633" dirty="0" err="1">
                <a:latin typeface="Arial" pitchFamily="34" charset="0"/>
                <a:cs typeface="Arial" pitchFamily="34" charset="0"/>
              </a:rPr>
              <a:t>aniqlang</a:t>
            </a:r>
            <a:r>
              <a:rPr lang="en-US" sz="4633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4633" dirty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2" name="Заголовок 10"/>
          <p:cNvSpPr txBox="1">
            <a:spLocks noGrp="1"/>
          </p:cNvSpPr>
          <p:nvPr>
            <p:ph type="title"/>
          </p:nvPr>
        </p:nvSpPr>
        <p:spPr>
          <a:xfrm>
            <a:off x="136104" y="246740"/>
            <a:ext cx="12529392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Облако 17"/>
          <p:cNvSpPr/>
          <p:nvPr/>
        </p:nvSpPr>
        <p:spPr>
          <a:xfrm>
            <a:off x="400008" y="4462563"/>
            <a:ext cx="2913604" cy="1293169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43 002</a:t>
            </a:r>
          </a:p>
        </p:txBody>
      </p:sp>
      <p:sp>
        <p:nvSpPr>
          <p:cNvPr id="20" name="Облако 19"/>
          <p:cNvSpPr/>
          <p:nvPr/>
        </p:nvSpPr>
        <p:spPr>
          <a:xfrm>
            <a:off x="6800853" y="2953866"/>
            <a:ext cx="2806380" cy="1293169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5 467</a:t>
            </a:r>
          </a:p>
        </p:txBody>
      </p:sp>
      <p:sp>
        <p:nvSpPr>
          <p:cNvPr id="21" name="Облако 20"/>
          <p:cNvSpPr/>
          <p:nvPr/>
        </p:nvSpPr>
        <p:spPr>
          <a:xfrm>
            <a:off x="2900339" y="2953866"/>
            <a:ext cx="2700356" cy="1293169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2 456</a:t>
            </a:r>
            <a:endParaRPr lang="ru-RU" sz="3987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Облако 21"/>
          <p:cNvSpPr/>
          <p:nvPr/>
        </p:nvSpPr>
        <p:spPr>
          <a:xfrm>
            <a:off x="4300522" y="4247034"/>
            <a:ext cx="3060409" cy="1293169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51 451</a:t>
            </a:r>
          </a:p>
        </p:txBody>
      </p:sp>
      <p:sp>
        <p:nvSpPr>
          <p:cNvPr id="23" name="Облако 22"/>
          <p:cNvSpPr/>
          <p:nvPr/>
        </p:nvSpPr>
        <p:spPr>
          <a:xfrm>
            <a:off x="2571549" y="5644569"/>
            <a:ext cx="3259178" cy="1293169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654 870</a:t>
            </a:r>
          </a:p>
        </p:txBody>
      </p:sp>
      <p:sp>
        <p:nvSpPr>
          <p:cNvPr id="24" name="Облако 23"/>
          <p:cNvSpPr/>
          <p:nvPr/>
        </p:nvSpPr>
        <p:spPr>
          <a:xfrm>
            <a:off x="6817637" y="5524886"/>
            <a:ext cx="2789596" cy="1293169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74 365</a:t>
            </a:r>
          </a:p>
        </p:txBody>
      </p:sp>
      <p:sp>
        <p:nvSpPr>
          <p:cNvPr id="25" name="Облако 24"/>
          <p:cNvSpPr/>
          <p:nvPr/>
        </p:nvSpPr>
        <p:spPr>
          <a:xfrm>
            <a:off x="8501077" y="3923743"/>
            <a:ext cx="3253331" cy="1293169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31582" tIns="65791" rIns="131582" bIns="65791" rtlCol="0" anchor="ctr"/>
          <a:lstStyle/>
          <a:p>
            <a:r>
              <a:rPr lang="en-US" sz="3987" dirty="0">
                <a:latin typeface="Arial" pitchFamily="34" charset="0"/>
                <a:cs typeface="Arial" pitchFamily="34" charset="0"/>
              </a:rPr>
              <a:t>914 578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100013" y="246425"/>
            <a:ext cx="12801600" cy="77451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5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qoldiqsiz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8" name="Содержимое 27"/>
          <p:cNvSpPr>
            <a:spLocks noGrp="1"/>
          </p:cNvSpPr>
          <p:nvPr>
            <p:ph sz="half" idx="3"/>
          </p:nvPr>
        </p:nvSpPr>
        <p:spPr>
          <a:xfrm>
            <a:off x="620057" y="1330842"/>
            <a:ext cx="11561487" cy="1326517"/>
          </a:xfrm>
        </p:spPr>
        <p:txBody>
          <a:bodyPr/>
          <a:lstStyle/>
          <a:p>
            <a:r>
              <a:rPr lang="en-US" sz="4310" dirty="0">
                <a:solidFill>
                  <a:schemeClr val="tx1"/>
                </a:solidFill>
              </a:rPr>
              <a:t>   Agar natural </a:t>
            </a:r>
            <a:r>
              <a:rPr lang="en-US" sz="4310" dirty="0" err="1">
                <a:solidFill>
                  <a:schemeClr val="tx1"/>
                </a:solidFill>
              </a:rPr>
              <a:t>sonning</a:t>
            </a:r>
            <a:r>
              <a:rPr lang="en-US" sz="4310" dirty="0">
                <a:solidFill>
                  <a:schemeClr val="tx1"/>
                </a:solidFill>
              </a:rPr>
              <a:t> </a:t>
            </a:r>
            <a:r>
              <a:rPr lang="en-US" sz="4310" dirty="0" err="1">
                <a:solidFill>
                  <a:schemeClr val="tx1"/>
                </a:solidFill>
              </a:rPr>
              <a:t>yozuvi</a:t>
            </a:r>
            <a:r>
              <a:rPr lang="en-US" sz="4310" dirty="0">
                <a:solidFill>
                  <a:schemeClr val="tx1"/>
                </a:solidFill>
              </a:rPr>
              <a:t> </a:t>
            </a:r>
            <a:r>
              <a:rPr lang="ru-RU" sz="4310" dirty="0">
                <a:solidFill>
                  <a:schemeClr val="tx1"/>
                </a:solidFill>
              </a:rPr>
              <a:t>0</a:t>
            </a:r>
            <a:r>
              <a:rPr lang="en-US" sz="4310" dirty="0">
                <a:solidFill>
                  <a:schemeClr val="tx1"/>
                </a:solidFill>
              </a:rPr>
              <a:t> </a:t>
            </a:r>
            <a:r>
              <a:rPr lang="en-US" sz="4310" dirty="0" err="1">
                <a:solidFill>
                  <a:schemeClr val="tx1"/>
                </a:solidFill>
              </a:rPr>
              <a:t>yoki</a:t>
            </a:r>
            <a:r>
              <a:rPr lang="en-US" sz="4310" dirty="0">
                <a:solidFill>
                  <a:schemeClr val="tx1"/>
                </a:solidFill>
              </a:rPr>
              <a:t> </a:t>
            </a:r>
            <a:r>
              <a:rPr lang="ru-RU" sz="4310" dirty="0">
                <a:solidFill>
                  <a:schemeClr val="tx1"/>
                </a:solidFill>
              </a:rPr>
              <a:t>5</a:t>
            </a:r>
            <a:r>
              <a:rPr lang="en-US" sz="4310" dirty="0">
                <a:solidFill>
                  <a:schemeClr val="tx1"/>
                </a:solidFill>
              </a:rPr>
              <a:t> </a:t>
            </a:r>
            <a:r>
              <a:rPr lang="en-US" sz="4310" dirty="0" err="1">
                <a:solidFill>
                  <a:schemeClr val="tx1"/>
                </a:solidFill>
              </a:rPr>
              <a:t>raqami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bilan</a:t>
            </a:r>
            <a:r>
              <a:rPr lang="en-US" sz="4310" dirty="0">
                <a:solidFill>
                  <a:schemeClr val="tx1"/>
                </a:solidFill>
              </a:rPr>
              <a:t> </a:t>
            </a:r>
            <a:r>
              <a:rPr lang="en-US" sz="4310" dirty="0" err="1">
                <a:solidFill>
                  <a:schemeClr val="tx1"/>
                </a:solidFill>
              </a:rPr>
              <a:t>tugasa</a:t>
            </a:r>
            <a:r>
              <a:rPr lang="en-US" sz="4310" dirty="0">
                <a:solidFill>
                  <a:schemeClr val="tx1"/>
                </a:solidFill>
              </a:rPr>
              <a:t>, </a:t>
            </a:r>
            <a:r>
              <a:rPr lang="en-US" sz="4310" dirty="0" err="1">
                <a:solidFill>
                  <a:schemeClr val="tx1"/>
                </a:solidFill>
              </a:rPr>
              <a:t>bu</a:t>
            </a:r>
            <a:r>
              <a:rPr lang="en-US" sz="4310" dirty="0">
                <a:solidFill>
                  <a:schemeClr val="tx1"/>
                </a:solidFill>
              </a:rPr>
              <a:t> son 5 </a:t>
            </a:r>
            <a:r>
              <a:rPr lang="en-US" sz="4310" dirty="0" err="1">
                <a:solidFill>
                  <a:schemeClr val="tx1"/>
                </a:solidFill>
              </a:rPr>
              <a:t>ga</a:t>
            </a:r>
            <a:r>
              <a:rPr lang="en-US" sz="4310" dirty="0">
                <a:solidFill>
                  <a:schemeClr val="tx1"/>
                </a:solidFill>
              </a:rPr>
              <a:t> </a:t>
            </a:r>
            <a:r>
              <a:rPr lang="en-US" sz="4310" dirty="0" err="1">
                <a:solidFill>
                  <a:schemeClr val="tx1"/>
                </a:solidFill>
              </a:rPr>
              <a:t>bo‘linadi</a:t>
            </a:r>
            <a:r>
              <a:rPr lang="en-US" sz="4310" dirty="0">
                <a:solidFill>
                  <a:schemeClr val="tx1"/>
                </a:solidFill>
              </a:rPr>
              <a:t>.</a:t>
            </a:r>
            <a:endParaRPr lang="ru-RU" sz="3987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00127" y="3277159"/>
            <a:ext cx="1040137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215 ,   4590 ,   865470 ,  1365875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105953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1" name="Овал 30"/>
          <p:cNvSpPr/>
          <p:nvPr/>
        </p:nvSpPr>
        <p:spPr>
          <a:xfrm>
            <a:off x="10727080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2" name="Овал 31"/>
          <p:cNvSpPr/>
          <p:nvPr/>
        </p:nvSpPr>
        <p:spPr>
          <a:xfrm>
            <a:off x="7417183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3" name="Овал 32"/>
          <p:cNvSpPr/>
          <p:nvPr/>
        </p:nvSpPr>
        <p:spPr>
          <a:xfrm>
            <a:off x="4415183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29" grpId="0"/>
      <p:bldP spid="30" grpId="0" animBg="1"/>
      <p:bldP spid="31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83388" y="285903"/>
            <a:ext cx="12801600" cy="77451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sonlar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qoldiqsiz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8" name="Содержимое 27"/>
          <p:cNvSpPr>
            <a:spLocks noGrp="1"/>
          </p:cNvSpPr>
          <p:nvPr>
            <p:ph sz="half" idx="3"/>
          </p:nvPr>
        </p:nvSpPr>
        <p:spPr>
          <a:xfrm>
            <a:off x="600035" y="1505531"/>
            <a:ext cx="11561487" cy="1326517"/>
          </a:xfrm>
        </p:spPr>
        <p:txBody>
          <a:bodyPr/>
          <a:lstStyle/>
          <a:p>
            <a:r>
              <a:rPr lang="en-US" sz="4310" dirty="0">
                <a:solidFill>
                  <a:schemeClr val="tx1"/>
                </a:solidFill>
              </a:rPr>
              <a:t>Agar natural  </a:t>
            </a:r>
            <a:r>
              <a:rPr lang="en-US" sz="4310" dirty="0" err="1">
                <a:solidFill>
                  <a:schemeClr val="tx1"/>
                </a:solidFill>
              </a:rPr>
              <a:t>sonning</a:t>
            </a:r>
            <a:r>
              <a:rPr lang="en-US" sz="4310" dirty="0">
                <a:solidFill>
                  <a:schemeClr val="tx1"/>
                </a:solidFill>
              </a:rPr>
              <a:t> </a:t>
            </a:r>
            <a:r>
              <a:rPr lang="en-US" sz="4310" dirty="0" err="1">
                <a:solidFill>
                  <a:schemeClr val="tx1"/>
                </a:solidFill>
              </a:rPr>
              <a:t>yozuvi</a:t>
            </a:r>
            <a:r>
              <a:rPr lang="en-US" sz="4310" dirty="0">
                <a:solidFill>
                  <a:schemeClr val="tx1"/>
                </a:solidFill>
              </a:rPr>
              <a:t>  0  </a:t>
            </a:r>
            <a:r>
              <a:rPr lang="en-US" sz="4310" dirty="0" err="1">
                <a:solidFill>
                  <a:schemeClr val="tx1"/>
                </a:solidFill>
              </a:rPr>
              <a:t>raqami</a:t>
            </a:r>
            <a:r>
              <a:rPr lang="en-US" sz="4310" dirty="0">
                <a:solidFill>
                  <a:schemeClr val="tx1"/>
                </a:solidFill>
              </a:rPr>
              <a:t> </a:t>
            </a:r>
            <a:r>
              <a:rPr lang="en-US" sz="4310" dirty="0" err="1">
                <a:solidFill>
                  <a:schemeClr val="tx1"/>
                </a:solidFill>
              </a:rPr>
              <a:t>bilan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tugasa</a:t>
            </a:r>
            <a:r>
              <a:rPr lang="en-US" sz="4310" dirty="0">
                <a:solidFill>
                  <a:schemeClr val="tx1"/>
                </a:solidFill>
              </a:rPr>
              <a:t> u son 10 </a:t>
            </a:r>
            <a:r>
              <a:rPr lang="en-US" sz="4310" dirty="0" err="1">
                <a:solidFill>
                  <a:schemeClr val="tx1"/>
                </a:solidFill>
              </a:rPr>
              <a:t>ga</a:t>
            </a:r>
            <a:r>
              <a:rPr lang="en-US" sz="4310" dirty="0">
                <a:solidFill>
                  <a:schemeClr val="tx1"/>
                </a:solidFill>
              </a:rPr>
              <a:t> </a:t>
            </a:r>
            <a:r>
              <a:rPr lang="en-US" sz="4310" dirty="0" err="1">
                <a:solidFill>
                  <a:schemeClr val="tx1"/>
                </a:solidFill>
              </a:rPr>
              <a:t>bo‘linadi</a:t>
            </a:r>
            <a:r>
              <a:rPr lang="en-US" sz="4310" dirty="0">
                <a:solidFill>
                  <a:schemeClr val="tx1"/>
                </a:solidFill>
              </a:rPr>
              <a:t>.</a:t>
            </a:r>
            <a:endParaRPr lang="ru-RU" sz="431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83502" y="3277159"/>
            <a:ext cx="1040137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750 ,   1900,   125370 ,  3000000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105953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1" name="Овал 30"/>
          <p:cNvSpPr/>
          <p:nvPr/>
        </p:nvSpPr>
        <p:spPr>
          <a:xfrm>
            <a:off x="10573131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2" name="Овал 31"/>
          <p:cNvSpPr/>
          <p:nvPr/>
        </p:nvSpPr>
        <p:spPr>
          <a:xfrm>
            <a:off x="7263234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  <p:sp>
        <p:nvSpPr>
          <p:cNvPr id="33" name="Овал 32"/>
          <p:cNvSpPr/>
          <p:nvPr/>
        </p:nvSpPr>
        <p:spPr>
          <a:xfrm>
            <a:off x="4415183" y="3384921"/>
            <a:ext cx="600079" cy="8621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1582" tIns="65791" rIns="131582" bIns="65791" rtlCol="0" anchor="ctr"/>
          <a:lstStyle/>
          <a:p>
            <a:pPr algn="ctr"/>
            <a:endParaRPr lang="ru-RU" sz="4202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29" grpId="0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Прямоугольник 40"/>
          <p:cNvSpPr/>
          <p:nvPr/>
        </p:nvSpPr>
        <p:spPr>
          <a:xfrm>
            <a:off x="0" y="265226"/>
            <a:ext cx="12801600" cy="77451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bo‘linish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belgisini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bilasizmi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28" name="Содержимое 27"/>
          <p:cNvSpPr>
            <a:spLocks noGrp="1"/>
          </p:cNvSpPr>
          <p:nvPr>
            <p:ph sz="half" idx="3"/>
          </p:nvPr>
        </p:nvSpPr>
        <p:spPr>
          <a:xfrm>
            <a:off x="500022" y="1337405"/>
            <a:ext cx="11561487" cy="1326517"/>
          </a:xfrm>
        </p:spPr>
        <p:txBody>
          <a:bodyPr/>
          <a:lstStyle/>
          <a:p>
            <a:r>
              <a:rPr lang="en-US" sz="4310" dirty="0">
                <a:solidFill>
                  <a:schemeClr val="tx1"/>
                </a:solidFill>
              </a:rPr>
              <a:t>Agar  natural  </a:t>
            </a:r>
            <a:r>
              <a:rPr lang="en-US" sz="4310" dirty="0" err="1">
                <a:solidFill>
                  <a:schemeClr val="tx1"/>
                </a:solidFill>
              </a:rPr>
              <a:t>sonning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raqamlari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yig‘indisi</a:t>
            </a:r>
            <a:r>
              <a:rPr lang="en-US" sz="4310" dirty="0">
                <a:solidFill>
                  <a:schemeClr val="tx1"/>
                </a:solidFill>
              </a:rPr>
              <a:t> 3 </a:t>
            </a:r>
            <a:r>
              <a:rPr lang="en-US" sz="4310" dirty="0" err="1">
                <a:solidFill>
                  <a:schemeClr val="tx1"/>
                </a:solidFill>
              </a:rPr>
              <a:t>ga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bo‘linsa</a:t>
            </a:r>
            <a:r>
              <a:rPr lang="en-US" sz="4310" dirty="0">
                <a:solidFill>
                  <a:schemeClr val="tx1"/>
                </a:solidFill>
              </a:rPr>
              <a:t>,  u  son  3  </a:t>
            </a:r>
            <a:r>
              <a:rPr lang="en-US" sz="4310" dirty="0" err="1">
                <a:solidFill>
                  <a:schemeClr val="tx1"/>
                </a:solidFill>
              </a:rPr>
              <a:t>ga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bo‘linadi</a:t>
            </a:r>
            <a:r>
              <a:rPr lang="en-US" sz="4310" dirty="0">
                <a:solidFill>
                  <a:schemeClr val="tx1"/>
                </a:solidFill>
              </a:rPr>
              <a:t>.</a:t>
            </a:r>
            <a:endParaRPr lang="ru-RU" sz="431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00299" y="3257139"/>
            <a:ext cx="140018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321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00298" y="3257139"/>
            <a:ext cx="686759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7101" y="3257139"/>
            <a:ext cx="70009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8687" y="3250603"/>
            <a:ext cx="70009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00299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+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0431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+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0563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=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00628" y="4334781"/>
            <a:ext cx="700093" cy="928791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r>
              <a:rPr lang="en-US" sz="5172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6</a:t>
            </a:r>
            <a:endParaRPr lang="ru-RU" sz="463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01024" y="3257139"/>
            <a:ext cx="140018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459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82728" y="3277159"/>
            <a:ext cx="686759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84452" y="3277159"/>
            <a:ext cx="70009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34367" y="3259245"/>
            <a:ext cx="70009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01025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+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01156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+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01288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=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601355" y="4334781"/>
            <a:ext cx="1200158" cy="845819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r>
              <a:rPr lang="en-US" sz="4633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18</a:t>
            </a:r>
            <a:endParaRPr lang="ru-RU" sz="3987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4316E-6 L -0.04514 0.1253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63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80426E-7 L 0.00243 0.127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64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1059E-6 L 0.05816 0.1265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4316E-6 L -0.04514 0.1253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63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80426E-7 L 0.00243 0.127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640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1059E-6 L 0.05816 0.1265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29" grpId="0"/>
      <p:bldP spid="11" grpId="0"/>
      <p:bldP spid="11" grpId="1"/>
      <p:bldP spid="12" grpId="0" build="allAtOnce"/>
      <p:bldP spid="12" grpId="1" build="allAtOnce"/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  <p:bldP spid="19" grpId="1"/>
      <p:bldP spid="20" grpId="0" build="allAtOnce"/>
      <p:bldP spid="20" grpId="1" build="allAtOnce"/>
      <p:bldP spid="21" grpId="0"/>
      <p:bldP spid="21" grpId="1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одержимое 27"/>
          <p:cNvSpPr>
            <a:spLocks noGrp="1"/>
          </p:cNvSpPr>
          <p:nvPr>
            <p:ph sz="half" idx="3"/>
          </p:nvPr>
        </p:nvSpPr>
        <p:spPr>
          <a:xfrm>
            <a:off x="500022" y="1337405"/>
            <a:ext cx="11561487" cy="1326517"/>
          </a:xfrm>
        </p:spPr>
        <p:txBody>
          <a:bodyPr/>
          <a:lstStyle/>
          <a:p>
            <a:r>
              <a:rPr lang="en-US" sz="4310" dirty="0">
                <a:solidFill>
                  <a:schemeClr val="tx1"/>
                </a:solidFill>
              </a:rPr>
              <a:t>Agar  natural  </a:t>
            </a:r>
            <a:r>
              <a:rPr lang="en-US" sz="4310" dirty="0" err="1">
                <a:solidFill>
                  <a:schemeClr val="tx1"/>
                </a:solidFill>
              </a:rPr>
              <a:t>sonning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raqamlari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yig‘indisi</a:t>
            </a:r>
            <a:r>
              <a:rPr lang="en-US" sz="4310" dirty="0">
                <a:solidFill>
                  <a:schemeClr val="tx1"/>
                </a:solidFill>
              </a:rPr>
              <a:t> 9 </a:t>
            </a:r>
            <a:r>
              <a:rPr lang="en-US" sz="4310" dirty="0" err="1">
                <a:solidFill>
                  <a:schemeClr val="tx1"/>
                </a:solidFill>
              </a:rPr>
              <a:t>ga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bo‘linsa</a:t>
            </a:r>
            <a:r>
              <a:rPr lang="en-US" sz="4310" dirty="0">
                <a:solidFill>
                  <a:schemeClr val="tx1"/>
                </a:solidFill>
              </a:rPr>
              <a:t>,  u  son  9  </a:t>
            </a:r>
            <a:r>
              <a:rPr lang="en-US" sz="4310" dirty="0" err="1">
                <a:solidFill>
                  <a:schemeClr val="tx1"/>
                </a:solidFill>
              </a:rPr>
              <a:t>ga</a:t>
            </a:r>
            <a:r>
              <a:rPr lang="en-US" sz="4310" dirty="0">
                <a:solidFill>
                  <a:schemeClr val="tx1"/>
                </a:solidFill>
              </a:rPr>
              <a:t>  </a:t>
            </a:r>
            <a:r>
              <a:rPr lang="en-US" sz="4310" dirty="0" err="1">
                <a:solidFill>
                  <a:schemeClr val="tx1"/>
                </a:solidFill>
              </a:rPr>
              <a:t>bo‘linadi</a:t>
            </a:r>
            <a:r>
              <a:rPr lang="en-US" sz="4310" dirty="0">
                <a:solidFill>
                  <a:schemeClr val="tx1"/>
                </a:solidFill>
              </a:rPr>
              <a:t>.</a:t>
            </a:r>
            <a:endParaRPr lang="ru-RU" sz="431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00299" y="3257139"/>
            <a:ext cx="140018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819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6281" y="3268191"/>
            <a:ext cx="686759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66970" y="3255149"/>
            <a:ext cx="70009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7017" y="3277159"/>
            <a:ext cx="70009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00299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+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00431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+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0563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=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00629" y="4334781"/>
            <a:ext cx="1000132" cy="928791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r>
              <a:rPr lang="en-US" sz="5172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18</a:t>
            </a:r>
            <a:endParaRPr lang="ru-RU" sz="463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01024" y="3257139"/>
            <a:ext cx="140018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243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09879" y="3277159"/>
            <a:ext cx="686759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 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451203" y="3255032"/>
            <a:ext cx="70009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  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851255" y="3259245"/>
            <a:ext cx="700093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</a:t>
            </a:r>
            <a:endParaRPr lang="ru-RU" sz="5711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101025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+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101156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+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101288" y="4334781"/>
            <a:ext cx="400053" cy="8458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633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=</a:t>
            </a:r>
            <a:endParaRPr lang="ru-RU" sz="4633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601355" y="4247036"/>
            <a:ext cx="1200158" cy="928791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r>
              <a:rPr lang="en-US" sz="5172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9</a:t>
            </a:r>
            <a:endParaRPr lang="ru-RU" sz="463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8112" y="256269"/>
            <a:ext cx="12801600" cy="774517"/>
          </a:xfrm>
          <a:prstGeom prst="rect">
            <a:avLst/>
          </a:prstGeom>
        </p:spPr>
        <p:txBody>
          <a:bodyPr wrap="square" lIns="131582" tIns="65791" rIns="131582" bIns="65791">
            <a:spAutoFit/>
          </a:bodyPr>
          <a:lstStyle/>
          <a:p>
            <a:pPr marL="1023418" indent="-1023418" algn="ctr">
              <a:lnSpc>
                <a:spcPct val="90000"/>
              </a:lnSpc>
            </a:pP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bo‘linish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belgisini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633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bilasizmi</a:t>
            </a:r>
            <a:r>
              <a:rPr lang="en-US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46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4316E-6 L -0.04514 0.1253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80426E-7 L 0.00243 0.127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1059E-6 L 0.05816 0.1265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4316E-6 L -0.04514 0.1253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5.80426E-7 L 0.00243 0.127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1059E-6 L 0.05816 0.12658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29" grpId="0"/>
      <p:bldP spid="11" grpId="0"/>
      <p:bldP spid="11" grpId="1"/>
      <p:bldP spid="12" grpId="0" build="allAtOnce"/>
      <p:bldP spid="12" grpId="1" build="allAtOnce"/>
      <p:bldP spid="13" grpId="0"/>
      <p:bldP spid="13" grpId="1"/>
      <p:bldP spid="14" grpId="0"/>
      <p:bldP spid="15" grpId="0"/>
      <p:bldP spid="16" grpId="0"/>
      <p:bldP spid="17" grpId="0"/>
      <p:bldP spid="18" grpId="0"/>
      <p:bldP spid="19" grpId="0"/>
      <p:bldP spid="19" grpId="1"/>
      <p:bldP spid="20" grpId="0" build="allAtOnce"/>
      <p:bldP spid="20" grpId="1" build="allAtOnce"/>
      <p:bldP spid="21" grpId="0"/>
      <p:bldP spid="21" grpId="1"/>
      <p:bldP spid="22" grpId="0"/>
      <p:bldP spid="23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 txBox="1">
            <a:spLocks noGrp="1"/>
          </p:cNvSpPr>
          <p:nvPr>
            <p:ph type="title"/>
          </p:nvPr>
        </p:nvSpPr>
        <p:spPr>
          <a:xfrm>
            <a:off x="4672608" y="251781"/>
            <a:ext cx="5800766" cy="795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7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168" y="1109747"/>
            <a:ext cx="11901571" cy="1426170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Yulduzchalar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o‘rniga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shunday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raqamlar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qo‘yingki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,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hosil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son 3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202" dirty="0" err="1">
                <a:latin typeface="Arial" pitchFamily="34" charset="0"/>
                <a:cs typeface="Arial" pitchFamily="34" charset="0"/>
              </a:rPr>
              <a:t>bo‘linsin</a:t>
            </a:r>
            <a:r>
              <a:rPr lang="en-US" sz="4202" dirty="0">
                <a:latin typeface="Arial" pitchFamily="34" charset="0"/>
                <a:cs typeface="Arial" pitchFamily="34" charset="0"/>
              </a:rPr>
              <a:t>. </a:t>
            </a:r>
            <a:endParaRPr lang="ru-RU" sz="420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8055" y="2313872"/>
            <a:ext cx="240031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/>
              <a:t>1)   29*</a:t>
            </a:r>
            <a:endParaRPr lang="ru-RU" sz="4202" dirty="0"/>
          </a:p>
        </p:txBody>
      </p:sp>
      <p:sp>
        <p:nvSpPr>
          <p:cNvPr id="5" name="TextBox 4"/>
          <p:cNvSpPr txBox="1"/>
          <p:nvPr/>
        </p:nvSpPr>
        <p:spPr>
          <a:xfrm>
            <a:off x="4068464" y="2313872"/>
            <a:ext cx="240031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/>
              <a:t>2)   *456</a:t>
            </a:r>
            <a:endParaRPr lang="ru-RU" sz="4202" dirty="0"/>
          </a:p>
        </p:txBody>
      </p:sp>
      <p:sp>
        <p:nvSpPr>
          <p:cNvPr id="6" name="TextBox 5"/>
          <p:cNvSpPr txBox="1"/>
          <p:nvPr/>
        </p:nvSpPr>
        <p:spPr>
          <a:xfrm>
            <a:off x="7768952" y="2313872"/>
            <a:ext cx="2400317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/>
              <a:t>3)   1*87</a:t>
            </a:r>
            <a:endParaRPr lang="ru-RU" sz="4202" dirty="0"/>
          </a:p>
        </p:txBody>
      </p:sp>
      <p:sp>
        <p:nvSpPr>
          <p:cNvPr id="9" name="TextBox 8"/>
          <p:cNvSpPr txBox="1"/>
          <p:nvPr/>
        </p:nvSpPr>
        <p:spPr>
          <a:xfrm>
            <a:off x="600035" y="3600451"/>
            <a:ext cx="3400449" cy="2719473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/>
              <a:t>1)   2 + 9 =11 </a:t>
            </a:r>
          </a:p>
          <a:p>
            <a:r>
              <a:rPr lang="en-US" sz="4202" dirty="0"/>
              <a:t>   12= 11+1</a:t>
            </a:r>
          </a:p>
          <a:p>
            <a:r>
              <a:rPr lang="en-US" sz="4202" dirty="0"/>
              <a:t>   15= 11+4</a:t>
            </a:r>
          </a:p>
          <a:p>
            <a:r>
              <a:rPr lang="en-US" sz="4202" dirty="0"/>
              <a:t>   18= 11+7   </a:t>
            </a:r>
            <a:endParaRPr lang="ru-RU" sz="4202" dirty="0"/>
          </a:p>
        </p:txBody>
      </p:sp>
      <p:sp>
        <p:nvSpPr>
          <p:cNvPr id="13" name="TextBox 12"/>
          <p:cNvSpPr txBox="1"/>
          <p:nvPr/>
        </p:nvSpPr>
        <p:spPr>
          <a:xfrm>
            <a:off x="6400800" y="3061630"/>
            <a:ext cx="3900515" cy="336612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dirty="0"/>
              <a:t>2)  4 + 5 +6 =15 </a:t>
            </a:r>
          </a:p>
          <a:p>
            <a:r>
              <a:rPr lang="en-US" sz="4202" dirty="0"/>
              <a:t>   15= 15 + 0</a:t>
            </a:r>
          </a:p>
          <a:p>
            <a:r>
              <a:rPr lang="en-US" sz="4202" dirty="0"/>
              <a:t>   18= 15 + 3</a:t>
            </a:r>
          </a:p>
          <a:p>
            <a:r>
              <a:rPr lang="en-US" sz="4202" dirty="0"/>
              <a:t>   21 = 15 + 6</a:t>
            </a:r>
          </a:p>
          <a:p>
            <a:r>
              <a:rPr lang="en-US" sz="4202" dirty="0"/>
              <a:t>   24 = 15+ 9</a:t>
            </a:r>
            <a:endParaRPr lang="ru-RU" sz="4202" dirty="0"/>
          </a:p>
        </p:txBody>
      </p:sp>
      <p:sp>
        <p:nvSpPr>
          <p:cNvPr id="14" name="TextBox 13"/>
          <p:cNvSpPr txBox="1"/>
          <p:nvPr/>
        </p:nvSpPr>
        <p:spPr>
          <a:xfrm>
            <a:off x="280120" y="6302250"/>
            <a:ext cx="5892921" cy="72982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87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Javob:</a:t>
            </a:r>
            <a:r>
              <a:rPr lang="en-US" sz="3879" dirty="0">
                <a:latin typeface="Arial" panose="020B0604020202020204" pitchFamily="34" charset="0"/>
                <a:cs typeface="Arial" panose="020B0604020202020204" pitchFamily="34" charset="0"/>
              </a:rPr>
              <a:t>1) 291, 294,  297</a:t>
            </a:r>
            <a:endParaRPr lang="ru-RU" sz="387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68752" y="6322516"/>
            <a:ext cx="5195653" cy="68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879" dirty="0">
                <a:latin typeface="Arial" panose="020B0604020202020204" pitchFamily="34" charset="0"/>
                <a:cs typeface="Arial" panose="020B0604020202020204" pitchFamily="34" charset="0"/>
              </a:rPr>
              <a:t>2) 3456,   6456,  9456 </a:t>
            </a:r>
            <a:endParaRPr lang="ru-RU" sz="387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9104" y="2835648"/>
            <a:ext cx="2460866" cy="7555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31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31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202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0008" y="1157152"/>
            <a:ext cx="12401637" cy="1923742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879" dirty="0">
                <a:latin typeface="Arial" pitchFamily="34" charset="0"/>
                <a:cs typeface="Arial" pitchFamily="34" charset="0"/>
              </a:rPr>
              <a:t>       2,  3,  5,  9,  10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sonlariga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son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nuridagi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100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110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gacha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natural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sonlardan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qaysilari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marotabadan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bo‘linishini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879" dirty="0" err="1">
                <a:latin typeface="Arial" pitchFamily="34" charset="0"/>
                <a:cs typeface="Arial" pitchFamily="34" charset="0"/>
              </a:rPr>
              <a:t>aniqlang</a:t>
            </a:r>
            <a:r>
              <a:rPr lang="en-US" sz="3879" dirty="0">
                <a:latin typeface="Arial" pitchFamily="34" charset="0"/>
                <a:cs typeface="Arial" pitchFamily="34" charset="0"/>
              </a:rPr>
              <a:t>. </a:t>
            </a:r>
            <a:endParaRPr lang="ru-RU" sz="3879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400141" y="3169395"/>
            <a:ext cx="10578407" cy="118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910904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42861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23830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415905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592359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53193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9376706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574242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713208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60379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23" name="TextBox 22"/>
          <p:cNvSpPr txBox="1"/>
          <p:nvPr/>
        </p:nvSpPr>
        <p:spPr>
          <a:xfrm>
            <a:off x="1700180" y="3427941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100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001276" y="3384923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110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00285" y="3420749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101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300391" y="3427941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102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00510" y="3421032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103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00615" y="3384922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104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00720" y="3384922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105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00827" y="3402835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106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500945" y="3384922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107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301051" y="3384922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108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201169" y="3384922"/>
            <a:ext cx="900119" cy="580554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2909" dirty="0">
                <a:latin typeface="Arial" pitchFamily="34" charset="0"/>
                <a:cs typeface="Arial" pitchFamily="34" charset="0"/>
              </a:rPr>
              <a:t>109</a:t>
            </a:r>
            <a:endParaRPr lang="ru-RU" sz="290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201302" y="2846102"/>
            <a:ext cx="401990" cy="779519"/>
          </a:xfrm>
          <a:prstGeom prst="rect">
            <a:avLst/>
          </a:prstGeom>
        </p:spPr>
        <p:txBody>
          <a:bodyPr wrap="none" lIns="131582" tIns="65791" rIns="131582" bIns="65791">
            <a:spAutoFit/>
          </a:bodyPr>
          <a:lstStyle/>
          <a:p>
            <a:r>
              <a:rPr lang="en-US" sz="4202" dirty="0"/>
              <a:t>I</a:t>
            </a:r>
            <a:endParaRPr lang="ru-RU" sz="4202" dirty="0"/>
          </a:p>
        </p:txBody>
      </p:sp>
      <p:sp>
        <p:nvSpPr>
          <p:cNvPr id="43" name="TextBox 42"/>
          <p:cNvSpPr txBox="1"/>
          <p:nvPr/>
        </p:nvSpPr>
        <p:spPr>
          <a:xfrm>
            <a:off x="299996" y="3923743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“2”</a:t>
            </a:r>
            <a:endParaRPr lang="ru-RU" sz="4202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00193" y="3825775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00404" y="3825775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00642" y="3815979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00840" y="3815979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401064" y="3815979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0001276" y="3815979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9996" y="4570327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“3”</a:t>
            </a:r>
            <a:endParaRPr lang="ru-RU" sz="4202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9996" y="5099559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“5”</a:t>
            </a:r>
            <a:endParaRPr lang="ru-RU" sz="4202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17581" y="5745928"/>
            <a:ext cx="1200158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“9”</a:t>
            </a:r>
            <a:endParaRPr lang="ru-RU" sz="4202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8774" y="6385797"/>
            <a:ext cx="1400185" cy="779519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4202" b="1" dirty="0">
                <a:latin typeface="Arial" pitchFamily="34" charset="0"/>
                <a:cs typeface="Arial" pitchFamily="34" charset="0"/>
              </a:rPr>
              <a:t>“10”</a:t>
            </a:r>
            <a:endParaRPr lang="ru-RU" sz="4202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401064" y="4354800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900734" y="4346682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034525" y="4983471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0193" y="5001384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00734" y="5001384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400404" y="4354800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401064" y="5647968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00180" y="6186789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101288" y="6186789"/>
            <a:ext cx="800105" cy="1011697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5711" b="1" dirty="0">
                <a:latin typeface="Arial" pitchFamily="34" charset="0"/>
                <a:cs typeface="Arial" pitchFamily="34" charset="0"/>
              </a:rPr>
              <a:t>+</a:t>
            </a:r>
            <a:endParaRPr lang="ru-RU" sz="5711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840810" y="5928419"/>
            <a:ext cx="6800898" cy="1194055"/>
          </a:xfrm>
          <a:prstGeom prst="rect">
            <a:avLst/>
          </a:prstGeom>
          <a:noFill/>
        </p:spPr>
        <p:txBody>
          <a:bodyPr wrap="square" lIns="131582" tIns="65791" rIns="131582" bIns="65791" rtlCol="0">
            <a:spAutoFit/>
          </a:bodyPr>
          <a:lstStyle/>
          <a:p>
            <a:r>
              <a:rPr lang="en-US" sz="3448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44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448" dirty="0">
                <a:latin typeface="Arial" pitchFamily="34" charset="0"/>
                <a:cs typeface="Arial" pitchFamily="34" charset="0"/>
              </a:rPr>
              <a:t>“2”-6ta,  “3”-3 </a:t>
            </a:r>
            <a:r>
              <a:rPr lang="en-US" sz="3448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3448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3448" dirty="0">
                <a:latin typeface="Arial" pitchFamily="34" charset="0"/>
                <a:cs typeface="Arial" pitchFamily="34" charset="0"/>
              </a:rPr>
              <a:t> “5”-3ta, “9”-1ta, “10” – 2ta</a:t>
            </a:r>
            <a:endParaRPr lang="ru-RU" sz="3448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Заголовок 10"/>
          <p:cNvSpPr txBox="1">
            <a:spLocks/>
          </p:cNvSpPr>
          <p:nvPr/>
        </p:nvSpPr>
        <p:spPr>
          <a:xfrm>
            <a:off x="4835395" y="226828"/>
            <a:ext cx="5800766" cy="795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sz="560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85266"/>
            <a:r>
              <a:rPr lang="en-US" sz="5172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172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23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720</Words>
  <Application>Microsoft Office PowerPoint</Application>
  <PresentationFormat>Произвольный</PresentationFormat>
  <Paragraphs>168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 Math</vt:lpstr>
      <vt:lpstr>Office Theme</vt:lpstr>
      <vt:lpstr>MATEMATIKA</vt:lpstr>
      <vt:lpstr>Презентация PowerPoint</vt:lpstr>
      <vt:lpstr>MASALA</vt:lpstr>
      <vt:lpstr>Презентация PowerPoint</vt:lpstr>
      <vt:lpstr>Презентация PowerPoint</vt:lpstr>
      <vt:lpstr>Презентация PowerPoint</vt:lpstr>
      <vt:lpstr>Презентация PowerPoint</vt:lpstr>
      <vt:lpstr>MASALA</vt:lpstr>
      <vt:lpstr>Презентация PowerPoint</vt:lpstr>
      <vt:lpstr>Презентация PowerPoint</vt:lpstr>
      <vt:lpstr>TEST  </vt:lpstr>
      <vt:lpstr>1178-masala</vt:lpstr>
      <vt:lpstr>1179-masala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92</cp:revision>
  <dcterms:created xsi:type="dcterms:W3CDTF">2020-04-09T07:32:19Z</dcterms:created>
  <dcterms:modified xsi:type="dcterms:W3CDTF">2021-03-29T07:23:36Z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