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7" r:id="rId2"/>
    <p:sldId id="257" r:id="rId3"/>
    <p:sldId id="265" r:id="rId4"/>
    <p:sldId id="264" r:id="rId5"/>
    <p:sldId id="262" r:id="rId6"/>
    <p:sldId id="279" r:id="rId7"/>
    <p:sldId id="266" r:id="rId8"/>
    <p:sldId id="283" r:id="rId9"/>
    <p:sldId id="280" r:id="rId10"/>
    <p:sldId id="282" r:id="rId11"/>
    <p:sldId id="269" r:id="rId12"/>
    <p:sldId id="281" r:id="rId13"/>
    <p:sldId id="270" r:id="rId14"/>
    <p:sldId id="271" r:id="rId15"/>
    <p:sldId id="278" r:id="rId16"/>
  </p:sldIdLst>
  <p:sldSz cx="9144000" cy="5143500" type="screen16x9"/>
  <p:notesSz cx="5765800" cy="3244850"/>
  <p:defaultTextStyle>
    <a:defPPr>
      <a:defRPr lang="ru-RU"/>
    </a:defPPr>
    <a:lvl1pPr marL="0" algn="l" defTabSz="144987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936" algn="l" defTabSz="144987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873" algn="l" defTabSz="144987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809" algn="l" defTabSz="144987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745" algn="l" defTabSz="144987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682" algn="l" defTabSz="144987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618" algn="l" defTabSz="144987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554" algn="l" defTabSz="144987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491" algn="l" defTabSz="144987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4565">
          <p15:clr>
            <a:srgbClr val="A4A3A4"/>
          </p15:clr>
        </p15:guide>
        <p15:guide id="4" pos="34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34" y="120"/>
      </p:cViewPr>
      <p:guideLst>
        <p:guide orient="horz" pos="2880"/>
        <p:guide pos="2160"/>
        <p:guide orient="horz" pos="4565"/>
        <p:guide pos="34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4"/>
            <a:ext cx="777240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646331"/>
          </a:xfrm>
        </p:spPr>
        <p:txBody>
          <a:bodyPr lIns="0" tIns="0" rIns="0" bIns="0"/>
          <a:lstStyle>
            <a:lvl1pPr>
              <a:defRPr sz="42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6" y="1557182"/>
            <a:ext cx="6310028" cy="538609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4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5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646331"/>
          </a:xfrm>
        </p:spPr>
        <p:txBody>
          <a:bodyPr lIns="0" tIns="0" rIns="0" bIns="0"/>
          <a:lstStyle>
            <a:lvl1pPr>
              <a:defRPr sz="42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5" y="1674385"/>
            <a:ext cx="4158103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646331"/>
          </a:xfrm>
        </p:spPr>
        <p:txBody>
          <a:bodyPr lIns="0" tIns="0" rIns="0" bIns="0"/>
          <a:lstStyle>
            <a:lvl1pPr>
              <a:defRPr sz="42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4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6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4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4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4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936">
        <a:defRPr>
          <a:latin typeface="+mn-lt"/>
          <a:ea typeface="+mn-ea"/>
          <a:cs typeface="+mn-cs"/>
        </a:defRPr>
      </a:lvl2pPr>
      <a:lvl3pPr marL="1449873">
        <a:defRPr>
          <a:latin typeface="+mn-lt"/>
          <a:ea typeface="+mn-ea"/>
          <a:cs typeface="+mn-cs"/>
        </a:defRPr>
      </a:lvl3pPr>
      <a:lvl4pPr marL="2174809">
        <a:defRPr>
          <a:latin typeface="+mn-lt"/>
          <a:ea typeface="+mn-ea"/>
          <a:cs typeface="+mn-cs"/>
        </a:defRPr>
      </a:lvl4pPr>
      <a:lvl5pPr marL="2899745">
        <a:defRPr>
          <a:latin typeface="+mn-lt"/>
          <a:ea typeface="+mn-ea"/>
          <a:cs typeface="+mn-cs"/>
        </a:defRPr>
      </a:lvl5pPr>
      <a:lvl6pPr marL="3624682">
        <a:defRPr>
          <a:latin typeface="+mn-lt"/>
          <a:ea typeface="+mn-ea"/>
          <a:cs typeface="+mn-cs"/>
        </a:defRPr>
      </a:lvl6pPr>
      <a:lvl7pPr marL="4349618">
        <a:defRPr>
          <a:latin typeface="+mn-lt"/>
          <a:ea typeface="+mn-ea"/>
          <a:cs typeface="+mn-cs"/>
        </a:defRPr>
      </a:lvl7pPr>
      <a:lvl8pPr marL="5074554">
        <a:defRPr>
          <a:latin typeface="+mn-lt"/>
          <a:ea typeface="+mn-ea"/>
          <a:cs typeface="+mn-cs"/>
        </a:defRPr>
      </a:lvl8pPr>
      <a:lvl9pPr marL="579949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936">
        <a:defRPr>
          <a:latin typeface="+mn-lt"/>
          <a:ea typeface="+mn-ea"/>
          <a:cs typeface="+mn-cs"/>
        </a:defRPr>
      </a:lvl2pPr>
      <a:lvl3pPr marL="1449873">
        <a:defRPr>
          <a:latin typeface="+mn-lt"/>
          <a:ea typeface="+mn-ea"/>
          <a:cs typeface="+mn-cs"/>
        </a:defRPr>
      </a:lvl3pPr>
      <a:lvl4pPr marL="2174809">
        <a:defRPr>
          <a:latin typeface="+mn-lt"/>
          <a:ea typeface="+mn-ea"/>
          <a:cs typeface="+mn-cs"/>
        </a:defRPr>
      </a:lvl4pPr>
      <a:lvl5pPr marL="2899745">
        <a:defRPr>
          <a:latin typeface="+mn-lt"/>
          <a:ea typeface="+mn-ea"/>
          <a:cs typeface="+mn-cs"/>
        </a:defRPr>
      </a:lvl5pPr>
      <a:lvl6pPr marL="3624682">
        <a:defRPr>
          <a:latin typeface="+mn-lt"/>
          <a:ea typeface="+mn-ea"/>
          <a:cs typeface="+mn-cs"/>
        </a:defRPr>
      </a:lvl6pPr>
      <a:lvl7pPr marL="4349618">
        <a:defRPr>
          <a:latin typeface="+mn-lt"/>
          <a:ea typeface="+mn-ea"/>
          <a:cs typeface="+mn-cs"/>
        </a:defRPr>
      </a:lvl7pPr>
      <a:lvl8pPr marL="5074554">
        <a:defRPr>
          <a:latin typeface="+mn-lt"/>
          <a:ea typeface="+mn-ea"/>
          <a:cs typeface="+mn-cs"/>
        </a:defRPr>
      </a:lvl8pPr>
      <a:lvl9pPr marL="579949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216" y="0"/>
            <a:ext cx="9134936" cy="14645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6185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55762" y="193080"/>
            <a:ext cx="5097154" cy="853166"/>
          </a:xfrm>
          <a:prstGeom prst="rect">
            <a:avLst/>
          </a:prstGeom>
        </p:spPr>
        <p:txBody>
          <a:bodyPr vert="horz" wrap="square" lIns="0" tIns="23161" rIns="0" bIns="0" rtlCol="0">
            <a:spAutoFit/>
          </a:bodyPr>
          <a:lstStyle/>
          <a:p>
            <a:pPr marL="20143">
              <a:spcBef>
                <a:spcPts val="181"/>
              </a:spcBef>
            </a:pPr>
            <a:r>
              <a:rPr lang="en-US" sz="5392" spc="8" dirty="0"/>
              <a:t>MATEMATIKA</a:t>
            </a:r>
            <a:endParaRPr lang="en-US" sz="5392" dirty="0"/>
          </a:p>
        </p:txBody>
      </p:sp>
      <p:sp>
        <p:nvSpPr>
          <p:cNvPr id="4" name="object 4"/>
          <p:cNvSpPr txBox="1"/>
          <p:nvPr/>
        </p:nvSpPr>
        <p:spPr>
          <a:xfrm>
            <a:off x="510597" y="1678284"/>
            <a:ext cx="7934383" cy="1341450"/>
          </a:xfrm>
          <a:prstGeom prst="rect">
            <a:avLst/>
          </a:prstGeom>
        </p:spPr>
        <p:txBody>
          <a:bodyPr vert="horz" wrap="square" lIns="0" tIns="22155" rIns="0" bIns="0" rtlCol="0">
            <a:spAutoFit/>
          </a:bodyPr>
          <a:lstStyle/>
          <a:p>
            <a:pPr indent="28349" algn="ctr">
              <a:spcBef>
                <a:spcPts val="175"/>
              </a:spcBef>
            </a:pPr>
            <a:r>
              <a:rPr sz="4286" b="1" dirty="0">
                <a:solidFill>
                  <a:srgbClr val="002060"/>
                </a:solidFill>
                <a:latin typeface="Arial"/>
                <a:cs typeface="Arial"/>
              </a:rPr>
              <a:t>M</a:t>
            </a:r>
            <a:r>
              <a:rPr lang="en-US" sz="4286" b="1" dirty="0">
                <a:solidFill>
                  <a:srgbClr val="002060"/>
                </a:solidFill>
                <a:latin typeface="Arial"/>
                <a:cs typeface="Arial"/>
              </a:rPr>
              <a:t>AVZU</a:t>
            </a:r>
            <a:r>
              <a:rPr sz="4286" b="1" dirty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4286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286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MASALALAR YECHISH</a:t>
            </a:r>
            <a:endParaRPr lang="en-US" sz="4286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10740" y="324664"/>
            <a:ext cx="7924567" cy="626384"/>
            <a:chOff x="439458" y="322808"/>
            <a:chExt cx="499688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6185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4" y="339820"/>
              <a:ext cx="849894" cy="377958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3171" b="1" dirty="0">
                  <a:latin typeface="Arial" panose="020B0604020202020204" pitchFamily="34" charset="0"/>
                  <a:cs typeface="Arial" panose="020B0604020202020204" pitchFamily="34" charset="0"/>
                </a:rPr>
                <a:t>6-sinf</a:t>
              </a:r>
              <a:endParaRPr sz="6185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96042" y="1789164"/>
            <a:ext cx="578427" cy="136704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sz="2071" dirty="0"/>
          </a:p>
          <a:p>
            <a:endParaRPr lang="en-US" sz="2071" dirty="0"/>
          </a:p>
          <a:p>
            <a:endParaRPr lang="en-US" sz="2071" dirty="0"/>
          </a:p>
          <a:p>
            <a:endParaRPr lang="ru-RU" sz="2071" dirty="0"/>
          </a:p>
        </p:txBody>
      </p:sp>
      <p:sp>
        <p:nvSpPr>
          <p:cNvPr id="12" name="TextBox 11"/>
          <p:cNvSpPr txBox="1"/>
          <p:nvPr/>
        </p:nvSpPr>
        <p:spPr>
          <a:xfrm>
            <a:off x="510597" y="3343265"/>
            <a:ext cx="563872" cy="136704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en-US" sz="2071" dirty="0"/>
          </a:p>
          <a:p>
            <a:pPr algn="ctr"/>
            <a:endParaRPr lang="en-US" sz="2071" dirty="0"/>
          </a:p>
          <a:p>
            <a:pPr algn="ctr"/>
            <a:endParaRPr lang="en-US" sz="2071" dirty="0"/>
          </a:p>
          <a:p>
            <a:pPr algn="ctr"/>
            <a:endParaRPr lang="ru-RU" sz="2071" dirty="0"/>
          </a:p>
        </p:txBody>
      </p:sp>
      <p:sp>
        <p:nvSpPr>
          <p:cNvPr id="19" name="Овал 18"/>
          <p:cNvSpPr/>
          <p:nvPr/>
        </p:nvSpPr>
        <p:spPr>
          <a:xfrm>
            <a:off x="3093814" y="3019735"/>
            <a:ext cx="1910234" cy="1850804"/>
          </a:xfrm>
          <a:prstGeom prst="ellipse">
            <a:avLst/>
          </a:prstGeom>
          <a:solidFill>
            <a:srgbClr val="92D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1979712" y="3343265"/>
            <a:ext cx="1584176" cy="1501462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916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22842" y="191920"/>
            <a:ext cx="2435043" cy="580431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/>
          <a:p>
            <a:pPr marL="20137">
              <a:spcBef>
                <a:spcPts val="206"/>
              </a:spcBef>
            </a:pPr>
            <a:r>
              <a:rPr lang="en-US" sz="3600" dirty="0"/>
              <a:t>YECHISH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7619" y="820727"/>
            <a:ext cx="8534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C = 40,8 m      d - ?     S - ?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4505" y="2452723"/>
            <a:ext cx="88052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r = d : 2 =13,6 : 2 = 6,8(m)     </a:t>
            </a:r>
          </a:p>
          <a:p>
            <a:r>
              <a:rPr lang="en-US" sz="3600" dirty="0">
                <a:latin typeface="Arial" pitchFamily="34" charset="0"/>
                <a:cs typeface="Arial" pitchFamily="34" charset="0"/>
              </a:rPr>
              <a:t>S=</a:t>
            </a:r>
            <a:r>
              <a:rPr lang="el-GR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3600" dirty="0">
                <a:cs typeface="Arial" pitchFamily="34" charset="0"/>
              </a:rPr>
              <a:t>π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r²</a:t>
            </a:r>
          </a:p>
          <a:p>
            <a:r>
              <a:rPr lang="en-US" sz="3600" dirty="0">
                <a:latin typeface="Arial" pitchFamily="34" charset="0"/>
                <a:cs typeface="Arial" pitchFamily="34" charset="0"/>
              </a:rPr>
              <a:t>S = 3 · 6,8² = 3 · 46,24 = 138,72(m²</a:t>
            </a:r>
            <a:r>
              <a:rPr lang="en-US" sz="3600" dirty="0">
                <a:cs typeface="Arial" pitchFamily="34" charset="0"/>
              </a:rPr>
              <a:t>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64505" y="1618072"/>
            <a:ext cx="15408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C = </a:t>
            </a:r>
            <a:r>
              <a:rPr lang="el-GR" sz="3600" dirty="0">
                <a:cs typeface="Arial" pitchFamily="34" charset="0"/>
              </a:rPr>
              <a:t>π</a:t>
            </a:r>
            <a:r>
              <a:rPr lang="en-US" sz="3600" dirty="0">
                <a:cs typeface="Arial" pitchFamily="34" charset="0"/>
              </a:rPr>
              <a:t>d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483768" y="1418392"/>
                <a:ext cx="4426212" cy="9702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d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𝐶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sz="4000" dirty="0">
                            <a:cs typeface="Arial" pitchFamily="34" charset="0"/>
                          </a:rPr>
                          <m:t>π</m:t>
                        </m:r>
                      </m:den>
                    </m:f>
                  </m:oMath>
                </a14:m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40,8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dirty="0"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13,6(m)</a:t>
                </a:r>
                <a:endParaRPr lang="en-US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1418392"/>
                <a:ext cx="4426212" cy="970202"/>
              </a:xfrm>
              <a:prstGeom prst="rect">
                <a:avLst/>
              </a:prstGeom>
              <a:blipFill rotWithShape="0">
                <a:blip r:embed="rId2"/>
                <a:stretch>
                  <a:fillRect l="-3439" r="-2751" b="-11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304475" y="4255425"/>
            <a:ext cx="54377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13,6 m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138,72 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²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5" descr="ton4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10446" y="915566"/>
            <a:ext cx="2154042" cy="22490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47123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27246" y="148085"/>
            <a:ext cx="2040150" cy="580431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/>
          <a:p>
            <a:pPr marL="20137">
              <a:spcBef>
                <a:spcPts val="206"/>
              </a:spcBef>
            </a:pPr>
            <a:r>
              <a:rPr lang="en-US" sz="3600" dirty="0"/>
              <a:t>MASALA</a:t>
            </a:r>
          </a:p>
        </p:txBody>
      </p: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126554" y="835664"/>
            <a:ext cx="8904101" cy="4233383"/>
            <a:chOff x="0" y="0"/>
            <a:chExt cx="5760" cy="4320"/>
          </a:xfrm>
        </p:grpSpPr>
        <p:grpSp>
          <p:nvGrpSpPr>
            <p:cNvPr id="7" name="Group 3"/>
            <p:cNvGrpSpPr>
              <a:grpSpLocks/>
            </p:cNvGrpSpPr>
            <p:nvPr/>
          </p:nvGrpSpPr>
          <p:grpSpPr bwMode="auto">
            <a:xfrm>
              <a:off x="2832" y="0"/>
              <a:ext cx="2928" cy="4320"/>
              <a:chOff x="0" y="0"/>
              <a:chExt cx="2880" cy="4320"/>
            </a:xfrm>
          </p:grpSpPr>
          <p:pic>
            <p:nvPicPr>
              <p:cNvPr id="14" name="Picture 4" descr="11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2880" cy="2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" name="Picture 5" descr="11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2162"/>
                <a:ext cx="2880" cy="2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0" y="0"/>
              <a:ext cx="2880" cy="4320"/>
              <a:chOff x="0" y="0"/>
              <a:chExt cx="2880" cy="4320"/>
            </a:xfrm>
          </p:grpSpPr>
          <p:pic>
            <p:nvPicPr>
              <p:cNvPr id="12" name="Picture 7" descr="11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2880" cy="2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" name="Picture 8" descr="11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2162"/>
                <a:ext cx="2880" cy="2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2343693" y="3749278"/>
            <a:ext cx="57990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8000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?</a:t>
            </a:r>
          </a:p>
        </p:txBody>
      </p:sp>
      <p:pic>
        <p:nvPicPr>
          <p:cNvPr id="18" name="Picture 11" descr="007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781940"/>
            <a:ext cx="798032" cy="739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2" descr="009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1493">
            <a:off x="297953" y="6299749"/>
            <a:ext cx="319212" cy="31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3" descr="009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1493">
            <a:off x="6316383" y="366416"/>
            <a:ext cx="383055" cy="37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1" descr="л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342" y="1677184"/>
            <a:ext cx="2590197" cy="2375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Oval 24"/>
          <p:cNvSpPr>
            <a:spLocks noChangeArrowheads="1"/>
          </p:cNvSpPr>
          <p:nvPr/>
        </p:nvSpPr>
        <p:spPr bwMode="auto">
          <a:xfrm>
            <a:off x="1372906" y="1685388"/>
            <a:ext cx="2590197" cy="2366861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23" name="Oval 25"/>
          <p:cNvSpPr>
            <a:spLocks noChangeArrowheads="1"/>
          </p:cNvSpPr>
          <p:nvPr/>
        </p:nvSpPr>
        <p:spPr bwMode="auto">
          <a:xfrm>
            <a:off x="591592" y="1022833"/>
            <a:ext cx="4237113" cy="3810069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</p:txBody>
      </p:sp>
      <p:grpSp>
        <p:nvGrpSpPr>
          <p:cNvPr id="24" name="Group 30"/>
          <p:cNvGrpSpPr>
            <a:grpSpLocks/>
          </p:cNvGrpSpPr>
          <p:nvPr/>
        </p:nvGrpSpPr>
        <p:grpSpPr bwMode="auto">
          <a:xfrm rot="836501" flipH="1" flipV="1">
            <a:off x="2521427" y="798270"/>
            <a:ext cx="383055" cy="310133"/>
            <a:chOff x="3072" y="1632"/>
            <a:chExt cx="576" cy="480"/>
          </a:xfrm>
        </p:grpSpPr>
        <p:sp>
          <p:nvSpPr>
            <p:cNvPr id="25" name="Oval 26"/>
            <p:cNvSpPr>
              <a:spLocks noChangeArrowheads="1"/>
            </p:cNvSpPr>
            <p:nvPr/>
          </p:nvSpPr>
          <p:spPr bwMode="auto">
            <a:xfrm>
              <a:off x="3074" y="1728"/>
              <a:ext cx="288" cy="288"/>
            </a:xfrm>
            <a:prstGeom prst="ellipse">
              <a:avLst/>
            </a:prstGeom>
            <a:gradFill rotWithShape="1">
              <a:gsLst>
                <a:gs pos="0">
                  <a:srgbClr val="00FFFF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  <p:sp>
          <p:nvSpPr>
            <p:cNvPr id="26" name="Line 27"/>
            <p:cNvSpPr>
              <a:spLocks noChangeShapeType="1"/>
            </p:cNvSpPr>
            <p:nvPr/>
          </p:nvSpPr>
          <p:spPr bwMode="auto">
            <a:xfrm flipV="1">
              <a:off x="3265" y="1634"/>
              <a:ext cx="38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  <p:sp>
          <p:nvSpPr>
            <p:cNvPr id="27" name="Line 28"/>
            <p:cNvSpPr>
              <a:spLocks noChangeShapeType="1"/>
            </p:cNvSpPr>
            <p:nvPr/>
          </p:nvSpPr>
          <p:spPr bwMode="auto">
            <a:xfrm>
              <a:off x="3313" y="1873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  <p:sp>
          <p:nvSpPr>
            <p:cNvPr id="28" name="Line 29"/>
            <p:cNvSpPr>
              <a:spLocks noChangeShapeType="1"/>
            </p:cNvSpPr>
            <p:nvPr/>
          </p:nvSpPr>
          <p:spPr bwMode="auto">
            <a:xfrm>
              <a:off x="3217" y="1969"/>
              <a:ext cx="43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</p:grpSp>
      <p:sp>
        <p:nvSpPr>
          <p:cNvPr id="29" name="AutoShape 3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3410" y="4590912"/>
            <a:ext cx="287292" cy="296358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30" name="AutoShape 3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82541" y="4590912"/>
            <a:ext cx="517454" cy="30152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400" b="1" i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400" b="1" i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400" b="1" i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400" b="1" i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400" b="1" i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sz="2400" i="0" dirty="0"/>
          </a:p>
        </p:txBody>
      </p:sp>
      <p:grpSp>
        <p:nvGrpSpPr>
          <p:cNvPr id="31" name="Group 37"/>
          <p:cNvGrpSpPr>
            <a:grpSpLocks/>
          </p:cNvGrpSpPr>
          <p:nvPr/>
        </p:nvGrpSpPr>
        <p:grpSpPr bwMode="auto">
          <a:xfrm>
            <a:off x="2617088" y="2396004"/>
            <a:ext cx="1389907" cy="648695"/>
            <a:chOff x="1628" y="1393"/>
            <a:chExt cx="1045" cy="502"/>
          </a:xfrm>
        </p:grpSpPr>
        <p:sp>
          <p:nvSpPr>
            <p:cNvPr id="32" name="Rectangle 34"/>
            <p:cNvSpPr>
              <a:spLocks noChangeArrowheads="1"/>
            </p:cNvSpPr>
            <p:nvPr/>
          </p:nvSpPr>
          <p:spPr bwMode="auto">
            <a:xfrm rot="20745668">
              <a:off x="1628" y="1393"/>
              <a:ext cx="1045" cy="4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800" i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6370км</a:t>
              </a:r>
            </a:p>
          </p:txBody>
        </p:sp>
        <p:sp>
          <p:nvSpPr>
            <p:cNvPr id="33" name="Line 35"/>
            <p:cNvSpPr>
              <a:spLocks noChangeShapeType="1"/>
            </p:cNvSpPr>
            <p:nvPr/>
          </p:nvSpPr>
          <p:spPr bwMode="auto">
            <a:xfrm flipV="1">
              <a:off x="1793" y="1694"/>
              <a:ext cx="847" cy="20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</p:grpSp>
      <p:grpSp>
        <p:nvGrpSpPr>
          <p:cNvPr id="34" name="Group 38"/>
          <p:cNvGrpSpPr>
            <a:grpSpLocks/>
          </p:cNvGrpSpPr>
          <p:nvPr/>
        </p:nvGrpSpPr>
        <p:grpSpPr bwMode="auto">
          <a:xfrm rot="21195992">
            <a:off x="3815713" y="2058288"/>
            <a:ext cx="1288822" cy="741734"/>
            <a:chOff x="2396" y="1309"/>
            <a:chExt cx="969" cy="574"/>
          </a:xfrm>
        </p:grpSpPr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 rot="21093707">
              <a:off x="2396" y="1309"/>
              <a:ext cx="969" cy="4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800" i="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320 км</a:t>
              </a:r>
            </a:p>
          </p:txBody>
        </p:sp>
        <p:sp>
          <p:nvSpPr>
            <p:cNvPr id="36" name="Freeform 36"/>
            <p:cNvSpPr>
              <a:spLocks/>
            </p:cNvSpPr>
            <p:nvPr/>
          </p:nvSpPr>
          <p:spPr bwMode="auto">
            <a:xfrm rot="838358">
              <a:off x="2523" y="1637"/>
              <a:ext cx="584" cy="246"/>
            </a:xfrm>
            <a:custGeom>
              <a:avLst/>
              <a:gdLst>
                <a:gd name="T0" fmla="*/ 0 w 1008"/>
                <a:gd name="T1" fmla="*/ 400 h 400"/>
                <a:gd name="T2" fmla="*/ 1008 w 1008"/>
                <a:gd name="T3" fmla="*/ 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08" h="400">
                  <a:moveTo>
                    <a:pt x="0" y="400"/>
                  </a:moveTo>
                  <a:lnTo>
                    <a:pt x="1008" y="0"/>
                  </a:lnTo>
                </a:path>
              </a:pathLst>
            </a:custGeom>
            <a:noFill/>
            <a:ln w="38100" cmpd="sng">
              <a:solidFill>
                <a:srgbClr val="00FFFF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5232822" y="741057"/>
            <a:ext cx="372363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latin typeface="Arial" pitchFamily="34" charset="0"/>
                <a:cs typeface="Arial" pitchFamily="34" charset="0"/>
              </a:rPr>
              <a:t>Yerning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sun’iy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yo‘ldoshi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yerdan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320 km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masofada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harakatlansa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uning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orbita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aylanasi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uzunligini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toping.Yerning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radiusi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6370 km.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81481E-6 C 0.13021 4.81481E-6 0.23733 0.16882 0.23733 0.37716 C 0.23733 0.58456 0.13021 0.75432 -1.38889E-6 0.75432 C -0.13194 0.75432 -0.23732 0.58456 -0.23732 0.37716 C -0.23732 0.16882 -0.13194 4.81481E-6 -1.38889E-6 4.81481E-6 Z " pathEditMode="relative" rAng="0" ptsTypes="AAAAA">
                                      <p:cBhvr>
                                        <p:cTn id="6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71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8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/>
          <p:cNvPicPr>
            <a:picLocks noChangeAspect="1"/>
          </p:cNvPicPr>
          <p:nvPr/>
        </p:nvPicPr>
        <p:blipFill rotWithShape="1">
          <a:blip r:embed="rId2"/>
          <a:srcRect l="66537" t="42997" r="14563" b="28990"/>
          <a:stretch/>
        </p:blipFill>
        <p:spPr>
          <a:xfrm>
            <a:off x="5640749" y="1722562"/>
            <a:ext cx="2454441" cy="203482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58319" y="173966"/>
            <a:ext cx="2435043" cy="580431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/>
          <a:p>
            <a:pPr marL="20137">
              <a:spcBef>
                <a:spcPts val="206"/>
              </a:spcBef>
            </a:pPr>
            <a:r>
              <a:rPr lang="en-US" sz="3600" dirty="0"/>
              <a:t>YECHISH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6670416" y="3408551"/>
            <a:ext cx="482906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8000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?</a:t>
            </a:r>
          </a:p>
        </p:txBody>
      </p:sp>
      <p:sp>
        <p:nvSpPr>
          <p:cNvPr id="8" name="Oval 24"/>
          <p:cNvSpPr>
            <a:spLocks noChangeArrowheads="1"/>
          </p:cNvSpPr>
          <p:nvPr/>
        </p:nvSpPr>
        <p:spPr bwMode="auto">
          <a:xfrm>
            <a:off x="5793362" y="1800597"/>
            <a:ext cx="2156948" cy="1878754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12" name="Oval 25"/>
          <p:cNvSpPr>
            <a:spLocks noChangeArrowheads="1"/>
          </p:cNvSpPr>
          <p:nvPr/>
        </p:nvSpPr>
        <p:spPr bwMode="auto">
          <a:xfrm>
            <a:off x="5103774" y="1198876"/>
            <a:ext cx="3528393" cy="3168352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</p:txBody>
      </p:sp>
      <p:grpSp>
        <p:nvGrpSpPr>
          <p:cNvPr id="13" name="Group 30"/>
          <p:cNvGrpSpPr>
            <a:grpSpLocks/>
          </p:cNvGrpSpPr>
          <p:nvPr/>
        </p:nvGrpSpPr>
        <p:grpSpPr bwMode="auto">
          <a:xfrm rot="836501" flipH="1" flipV="1">
            <a:off x="6058772" y="1132498"/>
            <a:ext cx="318983" cy="246175"/>
            <a:chOff x="3072" y="1632"/>
            <a:chExt cx="576" cy="480"/>
          </a:xfrm>
        </p:grpSpPr>
        <p:sp>
          <p:nvSpPr>
            <p:cNvPr id="14" name="Oval 26"/>
            <p:cNvSpPr>
              <a:spLocks noChangeArrowheads="1"/>
            </p:cNvSpPr>
            <p:nvPr/>
          </p:nvSpPr>
          <p:spPr bwMode="auto">
            <a:xfrm>
              <a:off x="3074" y="1728"/>
              <a:ext cx="288" cy="288"/>
            </a:xfrm>
            <a:prstGeom prst="ellipse">
              <a:avLst/>
            </a:prstGeom>
            <a:gradFill rotWithShape="1">
              <a:gsLst>
                <a:gs pos="0">
                  <a:srgbClr val="00FFFF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  <p:sp>
          <p:nvSpPr>
            <p:cNvPr id="15" name="Line 27"/>
            <p:cNvSpPr>
              <a:spLocks noChangeShapeType="1"/>
            </p:cNvSpPr>
            <p:nvPr/>
          </p:nvSpPr>
          <p:spPr bwMode="auto">
            <a:xfrm flipV="1">
              <a:off x="3265" y="1634"/>
              <a:ext cx="38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  <p:sp>
          <p:nvSpPr>
            <p:cNvPr id="16" name="Line 28"/>
            <p:cNvSpPr>
              <a:spLocks noChangeShapeType="1"/>
            </p:cNvSpPr>
            <p:nvPr/>
          </p:nvSpPr>
          <p:spPr bwMode="auto">
            <a:xfrm>
              <a:off x="3313" y="1873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  <p:sp>
          <p:nvSpPr>
            <p:cNvPr id="17" name="Line 29"/>
            <p:cNvSpPr>
              <a:spLocks noChangeShapeType="1"/>
            </p:cNvSpPr>
            <p:nvPr/>
          </p:nvSpPr>
          <p:spPr bwMode="auto">
            <a:xfrm>
              <a:off x="3217" y="1969"/>
              <a:ext cx="43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</p:grpSp>
      <p:grpSp>
        <p:nvGrpSpPr>
          <p:cNvPr id="20" name="Group 37"/>
          <p:cNvGrpSpPr>
            <a:grpSpLocks/>
          </p:cNvGrpSpPr>
          <p:nvPr/>
        </p:nvGrpSpPr>
        <p:grpSpPr bwMode="auto">
          <a:xfrm>
            <a:off x="6445697" y="2209894"/>
            <a:ext cx="1504097" cy="572359"/>
            <a:chOff x="1154" y="1337"/>
            <a:chExt cx="1358" cy="558"/>
          </a:xfrm>
        </p:grpSpPr>
        <p:sp>
          <p:nvSpPr>
            <p:cNvPr id="21" name="Rectangle 34"/>
            <p:cNvSpPr>
              <a:spLocks noChangeArrowheads="1"/>
            </p:cNvSpPr>
            <p:nvPr/>
          </p:nvSpPr>
          <p:spPr bwMode="auto">
            <a:xfrm rot="20745668">
              <a:off x="1154" y="1337"/>
              <a:ext cx="1255" cy="5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800" i="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6370км</a:t>
              </a:r>
            </a:p>
          </p:txBody>
        </p:sp>
        <p:sp>
          <p:nvSpPr>
            <p:cNvPr id="22" name="Line 35"/>
            <p:cNvSpPr>
              <a:spLocks noChangeShapeType="1"/>
            </p:cNvSpPr>
            <p:nvPr/>
          </p:nvSpPr>
          <p:spPr bwMode="auto">
            <a:xfrm flipV="1">
              <a:off x="1688" y="1733"/>
              <a:ext cx="824" cy="16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</p:grpSp>
      <p:grpSp>
        <p:nvGrpSpPr>
          <p:cNvPr id="23" name="Group 38"/>
          <p:cNvGrpSpPr>
            <a:grpSpLocks/>
          </p:cNvGrpSpPr>
          <p:nvPr/>
        </p:nvGrpSpPr>
        <p:grpSpPr bwMode="auto">
          <a:xfrm rot="21195992">
            <a:off x="7852847" y="1911751"/>
            <a:ext cx="1073248" cy="718012"/>
            <a:chOff x="2438" y="1183"/>
            <a:chExt cx="969" cy="700"/>
          </a:xfrm>
        </p:grpSpPr>
        <p:sp>
          <p:nvSpPr>
            <p:cNvPr id="24" name="Rectangle 33"/>
            <p:cNvSpPr>
              <a:spLocks noChangeArrowheads="1"/>
            </p:cNvSpPr>
            <p:nvPr/>
          </p:nvSpPr>
          <p:spPr bwMode="auto">
            <a:xfrm rot="21093707">
              <a:off x="2438" y="1183"/>
              <a:ext cx="969" cy="4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800" i="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320 км</a:t>
              </a:r>
            </a:p>
          </p:txBody>
        </p:sp>
        <p:sp>
          <p:nvSpPr>
            <p:cNvPr id="25" name="Freeform 36"/>
            <p:cNvSpPr>
              <a:spLocks/>
            </p:cNvSpPr>
            <p:nvPr/>
          </p:nvSpPr>
          <p:spPr bwMode="auto">
            <a:xfrm rot="838358">
              <a:off x="2523" y="1637"/>
              <a:ext cx="584" cy="246"/>
            </a:xfrm>
            <a:custGeom>
              <a:avLst/>
              <a:gdLst>
                <a:gd name="T0" fmla="*/ 0 w 1008"/>
                <a:gd name="T1" fmla="*/ 400 h 400"/>
                <a:gd name="T2" fmla="*/ 1008 w 1008"/>
                <a:gd name="T3" fmla="*/ 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08" h="400">
                  <a:moveTo>
                    <a:pt x="0" y="400"/>
                  </a:moveTo>
                  <a:lnTo>
                    <a:pt x="1008" y="0"/>
                  </a:lnTo>
                </a:path>
              </a:pathLst>
            </a:custGeom>
            <a:noFill/>
            <a:ln w="38100" cmpd="sng">
              <a:solidFill>
                <a:srgbClr val="00FFFF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235439" y="890349"/>
            <a:ext cx="5410512" cy="2913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500"/>
              </a:lnSpc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r = 6370+320 = 6690(km)     </a:t>
            </a:r>
          </a:p>
          <a:p>
            <a:pPr>
              <a:lnSpc>
                <a:spcPts val="5500"/>
              </a:lnSpc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 C=</a:t>
            </a:r>
            <a:r>
              <a:rPr lang="el-GR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2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r</a:t>
            </a:r>
          </a:p>
          <a:p>
            <a:pPr>
              <a:lnSpc>
                <a:spcPts val="5500"/>
              </a:lnSpc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C = 2 · 3,14 · 6690 =</a:t>
            </a:r>
          </a:p>
          <a:p>
            <a:pPr>
              <a:lnSpc>
                <a:spcPts val="5500"/>
              </a:lnSpc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= 42013,2 (km)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75363" y="4032812"/>
            <a:ext cx="40286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42013,2 km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054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14720" y="200923"/>
            <a:ext cx="2435043" cy="580431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/>
          <a:p>
            <a:pPr marL="20137">
              <a:spcBef>
                <a:spcPts val="206"/>
              </a:spcBef>
            </a:pPr>
            <a:r>
              <a:rPr lang="en-US" sz="3600" dirty="0"/>
              <a:t>MASALA</a:t>
            </a:r>
          </a:p>
        </p:txBody>
      </p:sp>
      <p:sp>
        <p:nvSpPr>
          <p:cNvPr id="5" name="object 5"/>
          <p:cNvSpPr/>
          <p:nvPr/>
        </p:nvSpPr>
        <p:spPr>
          <a:xfrm>
            <a:off x="392299" y="1071552"/>
            <a:ext cx="2179437" cy="482027"/>
          </a:xfrm>
          <a:custGeom>
            <a:avLst/>
            <a:gdLst/>
            <a:ahLst/>
            <a:cxnLst/>
            <a:rect l="l" t="t" r="r" b="b"/>
            <a:pathLst>
              <a:path w="1076325" h="257175">
                <a:moveTo>
                  <a:pt x="1076328" y="0"/>
                </a:moveTo>
                <a:lnTo>
                  <a:pt x="179999" y="0"/>
                </a:lnTo>
                <a:lnTo>
                  <a:pt x="132291" y="6458"/>
                </a:lnTo>
                <a:lnTo>
                  <a:pt x="89333" y="24666"/>
                </a:lnTo>
                <a:lnTo>
                  <a:pt x="52875" y="52874"/>
                </a:lnTo>
                <a:lnTo>
                  <a:pt x="24666" y="89332"/>
                </a:lnTo>
                <a:lnTo>
                  <a:pt x="6458" y="132290"/>
                </a:lnTo>
                <a:lnTo>
                  <a:pt x="0" y="179997"/>
                </a:lnTo>
                <a:lnTo>
                  <a:pt x="0" y="257175"/>
                </a:lnTo>
                <a:lnTo>
                  <a:pt x="896324" y="257175"/>
                </a:lnTo>
                <a:lnTo>
                  <a:pt x="944032" y="250716"/>
                </a:lnTo>
                <a:lnTo>
                  <a:pt x="986992" y="232508"/>
                </a:lnTo>
                <a:lnTo>
                  <a:pt x="1023451" y="204300"/>
                </a:lnTo>
                <a:lnTo>
                  <a:pt x="1051660" y="167842"/>
                </a:lnTo>
                <a:lnTo>
                  <a:pt x="1069870" y="124884"/>
                </a:lnTo>
                <a:lnTo>
                  <a:pt x="1076328" y="77177"/>
                </a:lnTo>
                <a:lnTo>
                  <a:pt x="1076328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sz="half" idx="2"/>
          </p:nvPr>
        </p:nvSpPr>
        <p:spPr>
          <a:xfrm>
            <a:off x="357158" y="1142990"/>
            <a:ext cx="2321131" cy="364988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/>
          <a:p>
            <a:pPr marL="159083">
              <a:spcBef>
                <a:spcPts val="206"/>
              </a:spcBef>
            </a:pPr>
            <a:r>
              <a:rPr lang="en-US" b="1" spc="16" dirty="0"/>
              <a:t>   </a:t>
            </a:r>
            <a:r>
              <a:rPr lang="en-US" b="1" spc="16" dirty="0" err="1"/>
              <a:t>Masala</a:t>
            </a:r>
            <a:endParaRPr b="1" spc="16" dirty="0"/>
          </a:p>
        </p:txBody>
      </p:sp>
      <p:sp>
        <p:nvSpPr>
          <p:cNvPr id="7" name="object 7"/>
          <p:cNvSpPr/>
          <p:nvPr/>
        </p:nvSpPr>
        <p:spPr>
          <a:xfrm>
            <a:off x="3667187" y="1143024"/>
            <a:ext cx="2082576" cy="3708151"/>
          </a:xfrm>
          <a:custGeom>
            <a:avLst/>
            <a:gdLst/>
            <a:ahLst/>
            <a:cxnLst/>
            <a:rect l="l" t="t" r="r" b="b"/>
            <a:pathLst>
              <a:path w="1313179" h="2339340">
                <a:moveTo>
                  <a:pt x="24396" y="0"/>
                </a:moveTo>
                <a:lnTo>
                  <a:pt x="0" y="0"/>
                </a:lnTo>
                <a:lnTo>
                  <a:pt x="0" y="2339251"/>
                </a:lnTo>
                <a:lnTo>
                  <a:pt x="24396" y="2339251"/>
                </a:lnTo>
                <a:lnTo>
                  <a:pt x="24396" y="0"/>
                </a:lnTo>
                <a:close/>
              </a:path>
              <a:path w="1313179" h="2339340">
                <a:moveTo>
                  <a:pt x="1312570" y="1828"/>
                </a:moveTo>
                <a:lnTo>
                  <a:pt x="416255" y="1828"/>
                </a:lnTo>
                <a:lnTo>
                  <a:pt x="368541" y="8293"/>
                </a:lnTo>
                <a:lnTo>
                  <a:pt x="325577" y="26504"/>
                </a:lnTo>
                <a:lnTo>
                  <a:pt x="289115" y="54711"/>
                </a:lnTo>
                <a:lnTo>
                  <a:pt x="260908" y="91173"/>
                </a:lnTo>
                <a:lnTo>
                  <a:pt x="242697" y="134124"/>
                </a:lnTo>
                <a:lnTo>
                  <a:pt x="236245" y="181825"/>
                </a:lnTo>
                <a:lnTo>
                  <a:pt x="236245" y="259003"/>
                </a:lnTo>
                <a:lnTo>
                  <a:pt x="1132573" y="259003"/>
                </a:lnTo>
                <a:lnTo>
                  <a:pt x="1180274" y="252552"/>
                </a:lnTo>
                <a:lnTo>
                  <a:pt x="1223225" y="234340"/>
                </a:lnTo>
                <a:lnTo>
                  <a:pt x="1259687" y="206133"/>
                </a:lnTo>
                <a:lnTo>
                  <a:pt x="1287894" y="169672"/>
                </a:lnTo>
                <a:lnTo>
                  <a:pt x="1306106" y="126720"/>
                </a:lnTo>
                <a:lnTo>
                  <a:pt x="1312570" y="79006"/>
                </a:lnTo>
                <a:lnTo>
                  <a:pt x="1312570" y="1828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8"/>
          <p:cNvSpPr txBox="1"/>
          <p:nvPr/>
        </p:nvSpPr>
        <p:spPr>
          <a:xfrm>
            <a:off x="4000497" y="1000114"/>
            <a:ext cx="1857388" cy="532741"/>
          </a:xfrm>
          <a:prstGeom prst="rect">
            <a:avLst/>
          </a:prstGeom>
        </p:spPr>
        <p:txBody>
          <a:bodyPr vert="horz" wrap="square" lIns="0" tIns="192309" rIns="0" bIns="0" rtlCol="0">
            <a:spAutoFit/>
          </a:bodyPr>
          <a:lstStyle/>
          <a:p>
            <a:pPr marL="179220">
              <a:spcBef>
                <a:spcPts val="1514"/>
              </a:spcBef>
            </a:pPr>
            <a:r>
              <a:rPr lang="en-US" sz="2200" b="1" dirty="0" err="1">
                <a:solidFill>
                  <a:schemeClr val="bg1"/>
                </a:solidFill>
                <a:latin typeface="Arial"/>
                <a:cs typeface="Arial"/>
              </a:rPr>
              <a:t>Yechish</a:t>
            </a:r>
            <a:r>
              <a:rPr lang="en-US" sz="2200" b="1" dirty="0">
                <a:solidFill>
                  <a:schemeClr val="bg1"/>
                </a:solidFill>
                <a:latin typeface="Arial"/>
                <a:cs typeface="Arial"/>
              </a:rPr>
              <a:t>:</a:t>
            </a:r>
            <a:endParaRPr sz="2200" b="1" dirty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1785932"/>
            <a:ext cx="350046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Arial" pitchFamily="34" charset="0"/>
                <a:cs typeface="Arial" pitchFamily="34" charset="0"/>
              </a:rPr>
              <a:t>Doiraning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radiusi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1,5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marta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ortsa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uning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yuzi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qanchaga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ortadi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? 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86182" y="1714494"/>
            <a:ext cx="535781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cs typeface="Arial" pitchFamily="34" charset="0"/>
              </a:rPr>
              <a:t>    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S=</a:t>
            </a:r>
            <a:r>
              <a:rPr lang="el-GR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3600" dirty="0">
                <a:cs typeface="Arial" pitchFamily="34" charset="0"/>
              </a:rPr>
              <a:t>π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r²       </a:t>
            </a:r>
          </a:p>
          <a:p>
            <a:r>
              <a:rPr lang="en-US" sz="3200" dirty="0">
                <a:latin typeface="Arial" pitchFamily="34" charset="0"/>
                <a:cs typeface="Arial" pitchFamily="34" charset="0"/>
              </a:rPr>
              <a:t>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= </a:t>
            </a:r>
            <a:r>
              <a:rPr lang="el-GR" sz="3200" dirty="0">
                <a:cs typeface="Arial" pitchFamily="34" charset="0"/>
              </a:rPr>
              <a:t>π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(1,5r)² = 2,25</a:t>
            </a:r>
            <a:r>
              <a:rPr lang="el-GR" sz="3200" dirty="0">
                <a:latin typeface="Arial" pitchFamily="34" charset="0"/>
                <a:cs typeface="Arial" pitchFamily="34" charset="0"/>
              </a:rPr>
              <a:t> π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r²</a:t>
            </a:r>
          </a:p>
          <a:p>
            <a:endParaRPr lang="en-US" sz="2800" dirty="0">
              <a:cs typeface="Arial" pitchFamily="34" charset="0"/>
            </a:endParaRPr>
          </a:p>
          <a:p>
            <a:r>
              <a:rPr lang="en-US" sz="3200" b="1" dirty="0" err="1">
                <a:cs typeface="Arial" pitchFamily="34" charset="0"/>
              </a:rPr>
              <a:t>Javob</a:t>
            </a:r>
            <a:r>
              <a:rPr lang="en-US" sz="3200" b="1" dirty="0">
                <a:cs typeface="Arial" pitchFamily="34" charset="0"/>
              </a:rPr>
              <a:t>:  2,25  </a:t>
            </a:r>
            <a:r>
              <a:rPr lang="en-US" sz="3200" b="1" dirty="0" err="1">
                <a:cs typeface="Arial" pitchFamily="34" charset="0"/>
              </a:rPr>
              <a:t>marta</a:t>
            </a:r>
            <a:r>
              <a:rPr lang="en-US" sz="3200" b="1" dirty="0">
                <a:cs typeface="Arial" pitchFamily="34" charset="0"/>
              </a:rPr>
              <a:t> </a:t>
            </a:r>
            <a:r>
              <a:rPr lang="en-US" sz="3200" b="1" dirty="0" err="1">
                <a:cs typeface="Arial" pitchFamily="34" charset="0"/>
              </a:rPr>
              <a:t>ortadi</a:t>
            </a:r>
            <a:endParaRPr lang="ru-RU" sz="32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91880" y="195486"/>
            <a:ext cx="2435043" cy="534265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/>
          <a:p>
            <a:pPr marL="20137">
              <a:spcBef>
                <a:spcPts val="206"/>
              </a:spcBef>
            </a:pPr>
            <a:r>
              <a:rPr lang="en-US" sz="3300" dirty="0"/>
              <a:t>MASALA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5576" y="1059582"/>
            <a:ext cx="82381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Arial" pitchFamily="34" charset="0"/>
                <a:cs typeface="Arial" pitchFamily="34" charset="0"/>
              </a:rPr>
              <a:t>Doiraning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yuzi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121 </a:t>
            </a:r>
            <a:r>
              <a:rPr lang="el-GR" sz="3200" dirty="0">
                <a:latin typeface="Arial" pitchFamily="34" charset="0"/>
                <a:cs typeface="Arial" pitchFamily="34" charset="0"/>
              </a:rPr>
              <a:t>π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dm²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.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Shu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doira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aylanasining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uzunligi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qancha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? 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354908" y="200795"/>
            <a:ext cx="9110669" cy="439672"/>
          </a:xfrm>
        </p:spPr>
        <p:txBody>
          <a:bodyPr/>
          <a:lstStyle/>
          <a:p>
            <a:r>
              <a:rPr lang="en-US" sz="2857" b="1" dirty="0"/>
              <a:t>MUSTAQIL  BAJARISH  UCHUN  TOPSHIRIQLAR:</a:t>
            </a:r>
            <a:endParaRPr lang="ru-RU" sz="2857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337194" y="987574"/>
            <a:ext cx="6274983" cy="2153025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3429" b="1" dirty="0">
                <a:solidFill>
                  <a:schemeClr val="tx1"/>
                </a:solidFill>
              </a:rPr>
              <a:t>  </a:t>
            </a:r>
            <a:r>
              <a:rPr lang="en-US" sz="3143" b="1" dirty="0" err="1">
                <a:solidFill>
                  <a:schemeClr val="tx1"/>
                </a:solidFill>
              </a:rPr>
              <a:t>Darslikdagi</a:t>
            </a:r>
            <a:r>
              <a:rPr lang="en-US" sz="3143" b="1" dirty="0">
                <a:solidFill>
                  <a:schemeClr val="tx1"/>
                </a:solidFill>
              </a:rPr>
              <a:t> 1162-, 1163-, 1165-, 1166- </a:t>
            </a:r>
            <a:r>
              <a:rPr lang="en-US" sz="3143" b="1" dirty="0" err="1">
                <a:solidFill>
                  <a:schemeClr val="tx1"/>
                </a:solidFill>
              </a:rPr>
              <a:t>masalalarni</a:t>
            </a:r>
            <a:r>
              <a:rPr lang="en-US" sz="3143" b="1" dirty="0">
                <a:solidFill>
                  <a:schemeClr val="tx1"/>
                </a:solidFill>
              </a:rPr>
              <a:t>  </a:t>
            </a:r>
            <a:r>
              <a:rPr lang="en-US" sz="3143" b="1" dirty="0" err="1">
                <a:solidFill>
                  <a:schemeClr val="tx1"/>
                </a:solidFill>
              </a:rPr>
              <a:t>yechish</a:t>
            </a:r>
            <a:r>
              <a:rPr lang="en-US" sz="3143" b="1" dirty="0">
                <a:solidFill>
                  <a:schemeClr val="tx1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3143" b="1" dirty="0">
                <a:solidFill>
                  <a:schemeClr val="tx1"/>
                </a:solidFill>
              </a:rPr>
              <a:t>(224-sahifa).                                            </a:t>
            </a:r>
            <a:endParaRPr lang="ru-RU" sz="3429" b="1" dirty="0">
              <a:solidFill>
                <a:schemeClr val="tx1"/>
              </a:solidFill>
            </a:endParaRPr>
          </a:p>
        </p:txBody>
      </p:sp>
      <p:pic>
        <p:nvPicPr>
          <p:cNvPr id="5" name="Picture 2" descr="http://sc.xzcheng.com/uploads/170112/764-1F112134R63C.jpg"/>
          <p:cNvPicPr/>
          <p:nvPr/>
        </p:nvPicPr>
        <p:blipFill>
          <a:blip r:embed="rId2"/>
          <a:srcRect l="28461" r="24231"/>
          <a:stretch>
            <a:fillRect/>
          </a:stretch>
        </p:blipFill>
        <p:spPr bwMode="auto">
          <a:xfrm>
            <a:off x="6948264" y="954258"/>
            <a:ext cx="1601470" cy="25922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05893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/>
          <p:cNvSpPr/>
          <p:nvPr/>
        </p:nvSpPr>
        <p:spPr>
          <a:xfrm>
            <a:off x="142026" y="80508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071670" y="148076"/>
            <a:ext cx="4661505" cy="534265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/>
          <a:p>
            <a:pPr marL="20137" algn="ctr">
              <a:spcBef>
                <a:spcPts val="206"/>
              </a:spcBef>
            </a:pPr>
            <a:r>
              <a:rPr lang="en-US" sz="3300" dirty="0"/>
              <a:t>TAKRORLASH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4282" y="928676"/>
            <a:ext cx="8662880" cy="1254400"/>
          </a:xfrm>
          <a:prstGeom prst="rect">
            <a:avLst/>
          </a:prstGeom>
          <a:noFill/>
        </p:spPr>
        <p:txBody>
          <a:bodyPr wrap="square" lIns="144987" tIns="72494" rIns="144987" bIns="72494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formula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topiladi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928662" y="2285998"/>
            <a:ext cx="2339516" cy="2286016"/>
          </a:xfrm>
          <a:prstGeom prst="ellipse">
            <a:avLst/>
          </a:prstGeom>
          <a:solidFill>
            <a:schemeClr val="bg1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143108" y="3429006"/>
            <a:ext cx="1134039" cy="211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500298" y="2643188"/>
            <a:ext cx="57150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00" dirty="0">
                <a:latin typeface="Arial" pitchFamily="34" charset="0"/>
                <a:cs typeface="Arial" pitchFamily="34" charset="0"/>
              </a:rPr>
              <a:t>r</a:t>
            </a:r>
            <a:endParaRPr lang="ru-RU" sz="5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6248" y="2285998"/>
            <a:ext cx="335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C = 2</a:t>
            </a:r>
            <a:r>
              <a:rPr lang="el-GR" sz="3600" b="1" dirty="0">
                <a:solidFill>
                  <a:schemeClr val="tx2"/>
                </a:solidFill>
              </a:rPr>
              <a:t>π</a:t>
            </a:r>
            <a:r>
              <a:rPr lang="en-US" sz="3600" b="1" dirty="0">
                <a:solidFill>
                  <a:schemeClr val="tx2"/>
                </a:solidFill>
              </a:rPr>
              <a:t>r</a:t>
            </a:r>
            <a:endParaRPr lang="ru-RU" sz="3600" b="1" dirty="0">
              <a:solidFill>
                <a:schemeClr val="tx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29124" y="3214692"/>
            <a:ext cx="335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C = </a:t>
            </a:r>
            <a:r>
              <a:rPr lang="el-GR" sz="3600" b="1" dirty="0">
                <a:solidFill>
                  <a:schemeClr val="tx2"/>
                </a:solidFill>
              </a:rPr>
              <a:t>π</a:t>
            </a:r>
            <a:r>
              <a:rPr lang="en-US" sz="3600" b="1" dirty="0">
                <a:solidFill>
                  <a:schemeClr val="tx2"/>
                </a:solidFill>
              </a:rPr>
              <a:t>d</a:t>
            </a:r>
            <a:endParaRPr lang="ru-RU" sz="3600" b="1" dirty="0">
              <a:solidFill>
                <a:schemeClr val="tx2"/>
              </a:solidFill>
            </a:endParaRPr>
          </a:p>
        </p:txBody>
      </p:sp>
      <p:cxnSp>
        <p:nvCxnSpPr>
          <p:cNvPr id="16" name="Прямая соединительная линия 15"/>
          <p:cNvCxnSpPr>
            <a:stCxn id="9" idx="2"/>
            <a:endCxn id="9" idx="6"/>
          </p:cNvCxnSpPr>
          <p:nvPr/>
        </p:nvCxnSpPr>
        <p:spPr>
          <a:xfrm rot="10800000" flipH="1">
            <a:off x="928662" y="3429006"/>
            <a:ext cx="2339516" cy="1588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785918" y="2714626"/>
            <a:ext cx="6978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d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2071670" y="3429006"/>
            <a:ext cx="71438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/>
          <p:cNvSpPr/>
          <p:nvPr/>
        </p:nvSpPr>
        <p:spPr>
          <a:xfrm>
            <a:off x="142026" y="80508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223515" y="153878"/>
            <a:ext cx="4661505" cy="534265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/>
          <a:p>
            <a:pPr marL="20137" algn="ctr">
              <a:spcBef>
                <a:spcPts val="206"/>
              </a:spcBef>
            </a:pPr>
            <a:r>
              <a:rPr lang="en-US" sz="3300" dirty="0"/>
              <a:t>TAKRORLASH</a:t>
            </a:r>
            <a:endParaRPr sz="3300" dirty="0"/>
          </a:p>
        </p:txBody>
      </p:sp>
      <p:sp>
        <p:nvSpPr>
          <p:cNvPr id="8" name="TextBox 7"/>
          <p:cNvSpPr txBox="1"/>
          <p:nvPr/>
        </p:nvSpPr>
        <p:spPr>
          <a:xfrm>
            <a:off x="428596" y="857238"/>
            <a:ext cx="8270443" cy="1254400"/>
          </a:xfrm>
          <a:prstGeom prst="rect">
            <a:avLst/>
          </a:prstGeom>
          <a:noFill/>
        </p:spPr>
        <p:txBody>
          <a:bodyPr wrap="square" lIns="144987" tIns="72494" rIns="144987" bIns="72494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Doira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formula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topiladi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009069" y="2143122"/>
            <a:ext cx="2339516" cy="2286016"/>
          </a:xfrm>
          <a:prstGeom prst="ellipse">
            <a:avLst/>
          </a:prstGeom>
          <a:solidFill>
            <a:schemeClr val="bg2">
              <a:lumMod val="7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223515" y="3286130"/>
            <a:ext cx="1134039" cy="211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580705" y="2500312"/>
            <a:ext cx="57150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00" dirty="0">
                <a:latin typeface="Arial" pitchFamily="34" charset="0"/>
                <a:cs typeface="Arial" pitchFamily="34" charset="0"/>
              </a:rPr>
              <a:t>r</a:t>
            </a:r>
            <a:endParaRPr lang="ru-RU" sz="5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55976" y="2500312"/>
            <a:ext cx="33575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tx2"/>
                </a:solidFill>
                <a:cs typeface="Arial" pitchFamily="34" charset="0"/>
              </a:rPr>
              <a:t>S = </a:t>
            </a:r>
            <a:r>
              <a:rPr lang="el-GR" sz="4400" b="1" dirty="0">
                <a:solidFill>
                  <a:schemeClr val="tx2"/>
                </a:solidFill>
                <a:cs typeface="Arial" pitchFamily="34" charset="0"/>
              </a:rPr>
              <a:t>π</a:t>
            </a:r>
            <a:r>
              <a:rPr lang="en-US" sz="4400" b="1" dirty="0">
                <a:solidFill>
                  <a:schemeClr val="tx2"/>
                </a:solidFill>
                <a:cs typeface="Arial" pitchFamily="34" charset="0"/>
              </a:rPr>
              <a:t>r²</a:t>
            </a:r>
            <a:endParaRPr lang="ru-RU" sz="4400" b="1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2223515" y="3286130"/>
            <a:ext cx="71438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/>
          <p:cNvSpPr/>
          <p:nvPr/>
        </p:nvSpPr>
        <p:spPr>
          <a:xfrm>
            <a:off x="142026" y="80508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285160" y="148243"/>
            <a:ext cx="4661505" cy="580431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/>
          <a:p>
            <a:pPr marL="20137" algn="ctr">
              <a:spcBef>
                <a:spcPts val="206"/>
              </a:spcBef>
            </a:pPr>
            <a:r>
              <a:rPr lang="en-US" sz="3600" dirty="0"/>
              <a:t>TAKRORLASH</a:t>
            </a:r>
            <a:endParaRPr lang="en-US" sz="3300" dirty="0"/>
          </a:p>
        </p:txBody>
      </p:sp>
      <p:sp>
        <p:nvSpPr>
          <p:cNvPr id="8" name="TextBox 7"/>
          <p:cNvSpPr txBox="1"/>
          <p:nvPr/>
        </p:nvSpPr>
        <p:spPr>
          <a:xfrm>
            <a:off x="214282" y="857238"/>
            <a:ext cx="8929718" cy="1131289"/>
          </a:xfrm>
          <a:prstGeom prst="rect">
            <a:avLst/>
          </a:prstGeom>
          <a:noFill/>
        </p:spPr>
        <p:txBody>
          <a:bodyPr wrap="square" lIns="144987" tIns="72494" rIns="144987" bIns="72494" rtlCol="0">
            <a:spAutoFit/>
          </a:bodyPr>
          <a:lstStyle/>
          <a:p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uzunligining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diametriga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nisbati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π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harfi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nimani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928662" y="2500312"/>
            <a:ext cx="2339516" cy="2286016"/>
          </a:xfrm>
          <a:prstGeom prst="ellipse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143108" y="3643320"/>
            <a:ext cx="1134039" cy="211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286248" y="2285998"/>
            <a:ext cx="335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C/d = </a:t>
            </a:r>
            <a:r>
              <a:rPr lang="el-GR" sz="3600" b="1" dirty="0">
                <a:solidFill>
                  <a:schemeClr val="tx2"/>
                </a:solidFill>
              </a:rPr>
              <a:t>π</a:t>
            </a:r>
            <a:endParaRPr lang="ru-RU" sz="3600" b="1" dirty="0">
              <a:solidFill>
                <a:schemeClr val="tx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14744" y="2857502"/>
            <a:ext cx="55721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3600" b="1" dirty="0">
                <a:solidFill>
                  <a:srgbClr val="C00000"/>
                </a:solidFill>
                <a:cs typeface="Arial" pitchFamily="34" charset="0"/>
              </a:rPr>
              <a:t>π</a:t>
            </a:r>
            <a:r>
              <a:rPr lang="en-US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3,14159265358979325…</a:t>
            </a:r>
            <a:r>
              <a:rPr lang="en-US" sz="3600" dirty="0">
                <a:cs typeface="Arial" pitchFamily="34" charset="0"/>
              </a:rPr>
              <a:t>             </a:t>
            </a:r>
          </a:p>
          <a:p>
            <a:r>
              <a:rPr lang="en-US" sz="3600" dirty="0">
                <a:cs typeface="Arial" pitchFamily="34" charset="0"/>
              </a:rPr>
              <a:t>   </a:t>
            </a:r>
            <a:r>
              <a:rPr lang="el-GR" sz="3600" b="1" dirty="0">
                <a:solidFill>
                  <a:srgbClr val="C00000"/>
                </a:solidFill>
                <a:cs typeface="Arial" pitchFamily="34" charset="0"/>
              </a:rPr>
              <a:t>π</a:t>
            </a:r>
            <a:r>
              <a:rPr lang="en-US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>
                <a:solidFill>
                  <a:srgbClr val="C00000"/>
                </a:solidFill>
                <a:cs typeface="Arial" pitchFamily="34" charset="0"/>
              </a:rPr>
              <a:t>≈ </a:t>
            </a:r>
            <a:r>
              <a:rPr lang="en-US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3,14</a:t>
            </a:r>
          </a:p>
        </p:txBody>
      </p:sp>
      <p:cxnSp>
        <p:nvCxnSpPr>
          <p:cNvPr id="16" name="Прямая соединительная линия 15"/>
          <p:cNvCxnSpPr>
            <a:stCxn id="9" idx="2"/>
            <a:endCxn id="9" idx="6"/>
          </p:cNvCxnSpPr>
          <p:nvPr/>
        </p:nvCxnSpPr>
        <p:spPr>
          <a:xfrm rot="10800000" flipH="1">
            <a:off x="928662" y="3643320"/>
            <a:ext cx="2339516" cy="1588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785918" y="2928940"/>
            <a:ext cx="6978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d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2071670" y="3643320"/>
            <a:ext cx="71438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03848" y="178901"/>
            <a:ext cx="3374956" cy="534265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/>
          <a:p>
            <a:pPr marL="20137">
              <a:spcBef>
                <a:spcPts val="206"/>
              </a:spcBef>
            </a:pPr>
            <a:r>
              <a:rPr lang="en-US" sz="3300" dirty="0"/>
              <a:t>1160-masa</a:t>
            </a:r>
            <a:r>
              <a:rPr sz="3300" dirty="0"/>
              <a:t>la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528" y="774452"/>
            <a:ext cx="86067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Arial" pitchFamily="34" charset="0"/>
                <a:cs typeface="Arial" pitchFamily="34" charset="0"/>
              </a:rPr>
              <a:t>Diametri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2,4  dm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bo‘lgan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g‘ildirak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144,72 m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masofada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necha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marta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aylanadi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?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5184" y="2352327"/>
            <a:ext cx="5929354" cy="1836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600"/>
              </a:lnSpc>
            </a:pPr>
            <a:r>
              <a:rPr lang="en-US" sz="3200" dirty="0"/>
              <a:t>C = </a:t>
            </a:r>
            <a:r>
              <a:rPr lang="el-GR" sz="3600" dirty="0">
                <a:cs typeface="Arial" pitchFamily="34" charset="0"/>
              </a:rPr>
              <a:t>π</a:t>
            </a:r>
            <a:r>
              <a:rPr lang="en-US" sz="3600" dirty="0">
                <a:cs typeface="Arial" pitchFamily="34" charset="0"/>
              </a:rPr>
              <a:t>d =2,4 · 3,14 = 7,536 </a:t>
            </a:r>
            <a:r>
              <a:rPr lang="en-US" sz="3200" dirty="0">
                <a:cs typeface="Arial" pitchFamily="34" charset="0"/>
              </a:rPr>
              <a:t>(dm)</a:t>
            </a:r>
            <a:endParaRPr lang="en-US" sz="3600" dirty="0">
              <a:cs typeface="Arial" pitchFamily="34" charset="0"/>
            </a:endParaRPr>
          </a:p>
          <a:p>
            <a:pPr>
              <a:lnSpc>
                <a:spcPts val="4600"/>
              </a:lnSpc>
            </a:pPr>
            <a:r>
              <a:rPr lang="en-US" sz="3600" dirty="0">
                <a:cs typeface="Arial" pitchFamily="34" charset="0"/>
              </a:rPr>
              <a:t>144,72 m = 1447,2 dm</a:t>
            </a:r>
          </a:p>
          <a:p>
            <a:pPr>
              <a:lnSpc>
                <a:spcPts val="4600"/>
              </a:lnSpc>
            </a:pPr>
            <a:r>
              <a:rPr lang="en-US" sz="3600" dirty="0">
                <a:cs typeface="Arial" pitchFamily="34" charset="0"/>
              </a:rPr>
              <a:t>1447,2 : 7,536 = 192,038…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4330042"/>
            <a:ext cx="36744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192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5184" y="1892197"/>
            <a:ext cx="18692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51520" y="915566"/>
            <a:ext cx="9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G‘ildirak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2763,2 m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masofada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440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marta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aylandi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. Shu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g‘ildirakning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radiusi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necha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metr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?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ject 2"/>
          <p:cNvSpPr txBox="1">
            <a:spLocks/>
          </p:cNvSpPr>
          <p:nvPr/>
        </p:nvSpPr>
        <p:spPr>
          <a:xfrm>
            <a:off x="3203848" y="178901"/>
            <a:ext cx="3374956" cy="534265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>
            <a:lvl1pPr>
              <a:defRPr sz="420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37" defTabSz="914400">
              <a:spcBef>
                <a:spcPts val="206"/>
              </a:spcBef>
            </a:pPr>
            <a:r>
              <a:rPr lang="en-US" sz="3300" kern="0" dirty="0"/>
              <a:t>1161-masala</a:t>
            </a:r>
          </a:p>
        </p:txBody>
      </p:sp>
      <p:grpSp>
        <p:nvGrpSpPr>
          <p:cNvPr id="20" name="Group 433"/>
          <p:cNvGrpSpPr>
            <a:grpSpLocks/>
          </p:cNvGrpSpPr>
          <p:nvPr/>
        </p:nvGrpSpPr>
        <p:grpSpPr bwMode="auto">
          <a:xfrm>
            <a:off x="175320" y="2753419"/>
            <a:ext cx="990600" cy="990600"/>
            <a:chOff x="3120" y="2880"/>
            <a:chExt cx="384" cy="384"/>
          </a:xfrm>
        </p:grpSpPr>
        <p:sp>
          <p:nvSpPr>
            <p:cNvPr id="21" name="AutoShape 434"/>
            <p:cNvSpPr>
              <a:spLocks noChangeArrowheads="1"/>
            </p:cNvSpPr>
            <p:nvPr/>
          </p:nvSpPr>
          <p:spPr bwMode="auto">
            <a:xfrm>
              <a:off x="3120" y="2880"/>
              <a:ext cx="384" cy="384"/>
            </a:xfrm>
            <a:prstGeom prst="star16">
              <a:avLst>
                <a:gd name="adj" fmla="val 4167"/>
              </a:avLst>
            </a:prstGeom>
            <a:solidFill>
              <a:srgbClr val="CC3300"/>
            </a:solidFill>
            <a:ln w="12700">
              <a:solidFill>
                <a:srgbClr val="CC3300"/>
              </a:solidFill>
              <a:miter lim="800000"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  <p:sp>
          <p:nvSpPr>
            <p:cNvPr id="22" name="Oval 435"/>
            <p:cNvSpPr>
              <a:spLocks noChangeArrowheads="1"/>
            </p:cNvSpPr>
            <p:nvPr/>
          </p:nvSpPr>
          <p:spPr bwMode="auto">
            <a:xfrm>
              <a:off x="3120" y="2880"/>
              <a:ext cx="384" cy="384"/>
            </a:xfrm>
            <a:prstGeom prst="ellipse">
              <a:avLst/>
            </a:prstGeom>
            <a:noFill/>
            <a:ln w="57150">
              <a:solidFill>
                <a:srgbClr val="5C0000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  <p:sp>
          <p:nvSpPr>
            <p:cNvPr id="23" name="Oval 436"/>
            <p:cNvSpPr>
              <a:spLocks noChangeArrowheads="1"/>
            </p:cNvSpPr>
            <p:nvPr/>
          </p:nvSpPr>
          <p:spPr bwMode="auto">
            <a:xfrm>
              <a:off x="3264" y="3024"/>
              <a:ext cx="96" cy="96"/>
            </a:xfrm>
            <a:prstGeom prst="ellipse">
              <a:avLst/>
            </a:prstGeom>
            <a:solidFill>
              <a:srgbClr val="CC3300"/>
            </a:solidFill>
            <a:ln w="12700">
              <a:solidFill>
                <a:srgbClr val="CC3300"/>
              </a:solidFill>
              <a:round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</p:grpSp>
      <p:grpSp>
        <p:nvGrpSpPr>
          <p:cNvPr id="24" name="Group 443"/>
          <p:cNvGrpSpPr>
            <a:grpSpLocks/>
          </p:cNvGrpSpPr>
          <p:nvPr/>
        </p:nvGrpSpPr>
        <p:grpSpPr bwMode="auto">
          <a:xfrm>
            <a:off x="251520" y="2894707"/>
            <a:ext cx="8610600" cy="1511300"/>
            <a:chOff x="192" y="3305"/>
            <a:chExt cx="5424" cy="952"/>
          </a:xfrm>
        </p:grpSpPr>
        <p:sp>
          <p:nvSpPr>
            <p:cNvPr id="25" name="Line 440"/>
            <p:cNvSpPr>
              <a:spLocks noChangeShapeType="1"/>
            </p:cNvSpPr>
            <p:nvPr/>
          </p:nvSpPr>
          <p:spPr bwMode="auto">
            <a:xfrm>
              <a:off x="192" y="3840"/>
              <a:ext cx="54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  <p:sp>
          <p:nvSpPr>
            <p:cNvPr id="26" name="Rectangle 441"/>
            <p:cNvSpPr>
              <a:spLocks noChangeArrowheads="1"/>
            </p:cNvSpPr>
            <p:nvPr/>
          </p:nvSpPr>
          <p:spPr bwMode="auto">
            <a:xfrm>
              <a:off x="1734" y="3305"/>
              <a:ext cx="1464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000" i="0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2763,2</a:t>
              </a:r>
              <a:r>
                <a:rPr lang="ru-RU" sz="4000" i="0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 </a:t>
              </a:r>
              <a:r>
                <a:rPr lang="en-US" sz="4000" i="0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m</a:t>
              </a:r>
              <a:endParaRPr lang="ru-RU" sz="4000" i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7" name="Rectangle 442"/>
            <p:cNvSpPr>
              <a:spLocks noChangeArrowheads="1"/>
            </p:cNvSpPr>
            <p:nvPr/>
          </p:nvSpPr>
          <p:spPr bwMode="auto">
            <a:xfrm>
              <a:off x="1680" y="3811"/>
              <a:ext cx="1572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000" dirty="0">
                  <a:solidFill>
                    <a:srgbClr val="6600CC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44</a:t>
              </a:r>
              <a:r>
                <a:rPr lang="ru-RU" sz="4000" i="0" dirty="0">
                  <a:solidFill>
                    <a:srgbClr val="6600CC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0 </a:t>
              </a:r>
              <a:r>
                <a:rPr lang="en-US" sz="4000" i="0" dirty="0" err="1">
                  <a:solidFill>
                    <a:srgbClr val="6600CC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marta</a:t>
              </a:r>
              <a:endParaRPr lang="ru-RU" sz="4000" i="0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5148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mph" presetSubtype="0" repeatCount="15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8125 -0.00556 " pathEditMode="relative" rAng="0" ptsTypes="AA">
                                      <p:cBhvr>
                                        <p:cTn id="12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625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500"/>
                            </p:stCondLst>
                            <p:childTnLst>
                              <p:par>
                                <p:cTn id="1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55576" y="2554317"/>
            <a:ext cx="756084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2763,2 : 440= 6,28 (m)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 = 2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 = 6,28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 = 6,28 : (2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) = 6,28 : (2 · 3,14) = 1</a:t>
            </a:r>
          </a:p>
        </p:txBody>
      </p:sp>
      <p:sp>
        <p:nvSpPr>
          <p:cNvPr id="12" name="object 2"/>
          <p:cNvSpPr txBox="1">
            <a:spLocks/>
          </p:cNvSpPr>
          <p:nvPr/>
        </p:nvSpPr>
        <p:spPr>
          <a:xfrm>
            <a:off x="3203848" y="178901"/>
            <a:ext cx="3374956" cy="534265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>
            <a:lvl1pPr>
              <a:defRPr sz="420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37" defTabSz="914400">
              <a:spcBef>
                <a:spcPts val="206"/>
              </a:spcBef>
            </a:pPr>
            <a:r>
              <a:rPr lang="en-US" sz="3300" kern="0" dirty="0"/>
              <a:t>YECHISH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899592" y="4330042"/>
            <a:ext cx="23006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 m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Group 433"/>
          <p:cNvGrpSpPr>
            <a:grpSpLocks/>
          </p:cNvGrpSpPr>
          <p:nvPr/>
        </p:nvGrpSpPr>
        <p:grpSpPr bwMode="auto">
          <a:xfrm>
            <a:off x="7322773" y="933078"/>
            <a:ext cx="990600" cy="990600"/>
            <a:chOff x="3120" y="2880"/>
            <a:chExt cx="384" cy="384"/>
          </a:xfrm>
        </p:grpSpPr>
        <p:sp>
          <p:nvSpPr>
            <p:cNvPr id="8" name="AutoShape 434"/>
            <p:cNvSpPr>
              <a:spLocks noChangeArrowheads="1"/>
            </p:cNvSpPr>
            <p:nvPr/>
          </p:nvSpPr>
          <p:spPr bwMode="auto">
            <a:xfrm>
              <a:off x="3120" y="2880"/>
              <a:ext cx="384" cy="384"/>
            </a:xfrm>
            <a:prstGeom prst="star16">
              <a:avLst>
                <a:gd name="adj" fmla="val 4167"/>
              </a:avLst>
            </a:prstGeom>
            <a:solidFill>
              <a:srgbClr val="CC3300"/>
            </a:solidFill>
            <a:ln w="12700">
              <a:solidFill>
                <a:srgbClr val="CC3300"/>
              </a:solidFill>
              <a:miter lim="800000"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  <p:sp>
          <p:nvSpPr>
            <p:cNvPr id="10" name="Oval 435"/>
            <p:cNvSpPr>
              <a:spLocks noChangeArrowheads="1"/>
            </p:cNvSpPr>
            <p:nvPr/>
          </p:nvSpPr>
          <p:spPr bwMode="auto">
            <a:xfrm>
              <a:off x="3120" y="2880"/>
              <a:ext cx="384" cy="384"/>
            </a:xfrm>
            <a:prstGeom prst="ellipse">
              <a:avLst/>
            </a:prstGeom>
            <a:noFill/>
            <a:ln w="57150">
              <a:solidFill>
                <a:srgbClr val="5C0000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  <p:sp>
          <p:nvSpPr>
            <p:cNvPr id="15" name="Oval 436"/>
            <p:cNvSpPr>
              <a:spLocks noChangeArrowheads="1"/>
            </p:cNvSpPr>
            <p:nvPr/>
          </p:nvSpPr>
          <p:spPr bwMode="auto">
            <a:xfrm>
              <a:off x="3264" y="3024"/>
              <a:ext cx="96" cy="96"/>
            </a:xfrm>
            <a:prstGeom prst="ellipse">
              <a:avLst/>
            </a:prstGeom>
            <a:solidFill>
              <a:srgbClr val="CC3300"/>
            </a:solidFill>
            <a:ln w="12700">
              <a:solidFill>
                <a:srgbClr val="CC3300"/>
              </a:solidFill>
              <a:round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</p:grpSp>
      <p:grpSp>
        <p:nvGrpSpPr>
          <p:cNvPr id="16" name="Group 443"/>
          <p:cNvGrpSpPr>
            <a:grpSpLocks/>
          </p:cNvGrpSpPr>
          <p:nvPr/>
        </p:nvGrpSpPr>
        <p:grpSpPr bwMode="auto">
          <a:xfrm>
            <a:off x="323528" y="1291639"/>
            <a:ext cx="8610600" cy="1163638"/>
            <a:chOff x="192" y="3446"/>
            <a:chExt cx="5424" cy="733"/>
          </a:xfrm>
        </p:grpSpPr>
        <p:sp>
          <p:nvSpPr>
            <p:cNvPr id="17" name="Line 440"/>
            <p:cNvSpPr>
              <a:spLocks noChangeShapeType="1"/>
            </p:cNvSpPr>
            <p:nvPr/>
          </p:nvSpPr>
          <p:spPr bwMode="auto">
            <a:xfrm>
              <a:off x="192" y="3840"/>
              <a:ext cx="54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  <p:sp>
          <p:nvSpPr>
            <p:cNvPr id="18" name="Rectangle 441"/>
            <p:cNvSpPr>
              <a:spLocks noChangeArrowheads="1"/>
            </p:cNvSpPr>
            <p:nvPr/>
          </p:nvSpPr>
          <p:spPr bwMode="auto">
            <a:xfrm>
              <a:off x="1766" y="3446"/>
              <a:ext cx="119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i="0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2763,2</a:t>
              </a:r>
              <a:r>
                <a:rPr lang="ru-RU" sz="3200" i="0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 </a:t>
              </a:r>
              <a:r>
                <a:rPr lang="en-US" sz="3200" i="0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m</a:t>
              </a:r>
              <a:endParaRPr lang="ru-RU" sz="3200" i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9" name="Rectangle 442"/>
            <p:cNvSpPr>
              <a:spLocks noChangeArrowheads="1"/>
            </p:cNvSpPr>
            <p:nvPr/>
          </p:nvSpPr>
          <p:spPr bwMode="auto">
            <a:xfrm>
              <a:off x="1680" y="3811"/>
              <a:ext cx="1278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rgbClr val="6600CC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44</a:t>
              </a:r>
              <a:r>
                <a:rPr lang="ru-RU" sz="3200" i="0" dirty="0">
                  <a:solidFill>
                    <a:srgbClr val="6600CC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0 </a:t>
              </a:r>
              <a:r>
                <a:rPr lang="en-US" sz="3200" i="0" dirty="0" err="1">
                  <a:solidFill>
                    <a:srgbClr val="6600CC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marta</a:t>
              </a:r>
              <a:endParaRPr lang="ru-RU" sz="3200" i="0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Баскетбольный щит DFC BOARD32C купить недорого на Vishop!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365102"/>
            <a:ext cx="2467511" cy="2539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14586" y="202351"/>
            <a:ext cx="3441590" cy="534265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/>
          <a:p>
            <a:pPr marL="20137">
              <a:spcBef>
                <a:spcPts val="206"/>
              </a:spcBef>
            </a:pPr>
            <a:r>
              <a:rPr lang="en-US" sz="3300" dirty="0"/>
              <a:t>1164-masala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sz="half" idx="2"/>
          </p:nvPr>
        </p:nvSpPr>
        <p:spPr>
          <a:xfrm>
            <a:off x="393455" y="1000114"/>
            <a:ext cx="2321131" cy="364988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/>
          <a:p>
            <a:pPr marL="159083">
              <a:spcBef>
                <a:spcPts val="206"/>
              </a:spcBef>
            </a:pPr>
            <a:r>
              <a:rPr lang="en-US" b="1" spc="16" dirty="0"/>
              <a:t>  1164-masala</a:t>
            </a:r>
            <a:endParaRPr b="1" spc="16" dirty="0"/>
          </a:p>
        </p:txBody>
      </p:sp>
      <p:sp>
        <p:nvSpPr>
          <p:cNvPr id="9" name="TextBox 8"/>
          <p:cNvSpPr txBox="1"/>
          <p:nvPr/>
        </p:nvSpPr>
        <p:spPr>
          <a:xfrm>
            <a:off x="260515" y="843558"/>
            <a:ext cx="88222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itchFamily="34" charset="0"/>
                <a:cs typeface="Arial" pitchFamily="34" charset="0"/>
              </a:rPr>
              <a:t>1)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Diametri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26 cm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bo‘lgan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basketbol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to‘pi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uzunligi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81 cm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bo‘lgan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simdan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yasalgan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halqadan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o‘tadimi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?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Баскетбольный мяч, ЛК: 5612071: купить в Москве и РФ, цена, фото,  характеристики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4" t="6357" r="6160" b="4659"/>
          <a:stretch/>
        </p:blipFill>
        <p:spPr bwMode="auto">
          <a:xfrm>
            <a:off x="4962955" y="3681714"/>
            <a:ext cx="1008114" cy="100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83568" y="2780420"/>
            <a:ext cx="6840760" cy="1307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 = </a:t>
            </a:r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 = 3,14 · 26 = 81,64 (cm)</a:t>
            </a:r>
          </a:p>
          <a:p>
            <a:pPr>
              <a:lnSpc>
                <a:spcPts val="5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81,64 &gt; 81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94365" y="4185771"/>
            <a:ext cx="42450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olmaydi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93455" y="2416517"/>
            <a:ext cx="17630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606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6 L 0.04514 -0.19907 C 0.05382 -0.24135 0.07535 -0.28642 0.10295 -0.31944 C 0.13403 -0.35679 0.1632 -0.37314 0.18889 -0.37438 L 0.31146 -0.37191 " pathEditMode="relative" rAng="19560000" ptsTypes="AAA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03" y="-253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5" descr="ton4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591" y="1817015"/>
            <a:ext cx="2662944" cy="27803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32962" y="119552"/>
            <a:ext cx="2435043" cy="580431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/>
          <a:p>
            <a:pPr marL="20137">
              <a:spcBef>
                <a:spcPts val="206"/>
              </a:spcBef>
            </a:pPr>
            <a:r>
              <a:rPr lang="en-US" sz="3600" dirty="0"/>
              <a:t>MASALA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7504" y="801352"/>
            <a:ext cx="943304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Barcha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sirklar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arenasining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aylana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uzunligi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40,8 m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bo‘ladi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. Arena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diametrini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yuzini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toping. </a:t>
            </a:r>
            <a:r>
              <a:rPr lang="el-GR" sz="3200" dirty="0">
                <a:cs typeface="Arial" pitchFamily="34" charset="0"/>
              </a:rPr>
              <a:t>π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>
                <a:cs typeface="Arial" pitchFamily="34" charset="0"/>
              </a:rPr>
              <a:t>≈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3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val 2"/>
          <p:cNvSpPr>
            <a:spLocks noChangeArrowheads="1"/>
          </p:cNvSpPr>
          <p:nvPr/>
        </p:nvSpPr>
        <p:spPr bwMode="auto">
          <a:xfrm rot="19814003">
            <a:off x="3006669" y="2323330"/>
            <a:ext cx="5446645" cy="2056377"/>
          </a:xfrm>
          <a:prstGeom prst="ellipse">
            <a:avLst/>
          </a:prstGeom>
          <a:gradFill rotWithShape="1">
            <a:gsLst>
              <a:gs pos="0">
                <a:srgbClr val="FFFFCC"/>
              </a:gs>
              <a:gs pos="50000">
                <a:srgbClr val="FF9900"/>
              </a:gs>
              <a:gs pos="100000">
                <a:srgbClr val="FFFFCC"/>
              </a:gs>
            </a:gsLst>
            <a:lin ang="2700000" scaled="1"/>
          </a:gra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</p:txBody>
      </p:sp>
      <p:grpSp>
        <p:nvGrpSpPr>
          <p:cNvPr id="17" name="Group 17"/>
          <p:cNvGrpSpPr>
            <a:grpSpLocks/>
          </p:cNvGrpSpPr>
          <p:nvPr/>
        </p:nvGrpSpPr>
        <p:grpSpPr bwMode="auto">
          <a:xfrm>
            <a:off x="3484779" y="2705435"/>
            <a:ext cx="4520512" cy="1366761"/>
            <a:chOff x="1776" y="2704"/>
            <a:chExt cx="3744" cy="1096"/>
          </a:xfrm>
        </p:grpSpPr>
        <p:sp>
          <p:nvSpPr>
            <p:cNvPr id="18" name="Freeform 10"/>
            <p:cNvSpPr>
              <a:spLocks/>
            </p:cNvSpPr>
            <p:nvPr/>
          </p:nvSpPr>
          <p:spPr bwMode="auto">
            <a:xfrm>
              <a:off x="1776" y="2704"/>
              <a:ext cx="3744" cy="896"/>
            </a:xfrm>
            <a:custGeom>
              <a:avLst/>
              <a:gdLst>
                <a:gd name="T0" fmla="*/ 0 w 3744"/>
                <a:gd name="T1" fmla="*/ 896 h 896"/>
                <a:gd name="T2" fmla="*/ 3744 w 3744"/>
                <a:gd name="T3" fmla="*/ 0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44" h="896">
                  <a:moveTo>
                    <a:pt x="0" y="896"/>
                  </a:moveTo>
                  <a:lnTo>
                    <a:pt x="3744" y="0"/>
                  </a:lnTo>
                </a:path>
              </a:pathLst>
            </a:custGeom>
            <a:noFill/>
            <a:ln w="762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  <p:sp>
          <p:nvSpPr>
            <p:cNvPr id="19" name="Text Box 11"/>
            <p:cNvSpPr txBox="1">
              <a:spLocks noChangeArrowheads="1"/>
            </p:cNvSpPr>
            <p:nvPr/>
          </p:nvSpPr>
          <p:spPr bwMode="auto">
            <a:xfrm>
              <a:off x="3016" y="3166"/>
              <a:ext cx="409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6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?</a:t>
              </a:r>
            </a:p>
          </p:txBody>
        </p:sp>
      </p:grpSp>
      <p:sp>
        <p:nvSpPr>
          <p:cNvPr id="20" name="Oval 15"/>
          <p:cNvSpPr>
            <a:spLocks noChangeArrowheads="1"/>
          </p:cNvSpPr>
          <p:nvPr/>
        </p:nvSpPr>
        <p:spPr bwMode="auto">
          <a:xfrm>
            <a:off x="5542891" y="3256275"/>
            <a:ext cx="120974" cy="11971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 rot="19563410">
            <a:off x="2894785" y="2611557"/>
            <a:ext cx="2288434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 = 40,8 м</a:t>
            </a: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5729991" y="2303170"/>
            <a:ext cx="206664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 = </a:t>
            </a:r>
            <a:r>
              <a:rPr lang="ru-RU" sz="4000" dirty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п</a:t>
            </a:r>
            <a:r>
              <a:rPr lang="en-US" sz="4000" dirty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r</a:t>
            </a:r>
            <a:r>
              <a:rPr lang="en-US" sz="4000" baseline="30000" dirty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</a:t>
            </a:r>
            <a:endParaRPr lang="ru-RU" sz="4000" dirty="0">
              <a:solidFill>
                <a:srgbClr val="66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15" name="Picture 16" descr="39м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090" y="419126"/>
            <a:ext cx="1590331" cy="143679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238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556E-7 2.34568E-6 C -0.03073 0.00895 -0.06076 0.01913 -0.09635 0.0392 C -0.13194 0.05957 -0.17795 0.08889 -0.21406 0.12006 C -0.25035 0.15185 -0.28507 0.19259 -0.31389 0.22901 C -0.34323 0.26512 -0.36215 0.29166 -0.38906 0.33827 C -0.41649 0.38395 -0.45399 0.44506 -0.47674 0.5037 C -0.49931 0.56142 -0.51476 0.62932 -0.52517 0.6892 C -0.53611 0.74815 -0.53715 0.81697 -0.53958 0.86265 C -0.54167 0.90771 -0.54167 0.93302 -0.54167 0.95987 " pathEditMode="relative" rAng="0" ptsTypes="AAAAAAAAA">
                                      <p:cBhvr>
                                        <p:cTn id="12" dur="4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83" y="479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1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10"/>
                            </p:stCondLst>
                            <p:childTnLst>
                              <p:par>
                                <p:cTn id="2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1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21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1239</TotalTime>
  <Words>465</Words>
  <Application>Microsoft Office PowerPoint</Application>
  <PresentationFormat>Экран (16:9)</PresentationFormat>
  <Paragraphs>88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Cambria Math</vt:lpstr>
      <vt:lpstr>Times New Roman</vt:lpstr>
      <vt:lpstr>Office Theme</vt:lpstr>
      <vt:lpstr>MATEMATIKA</vt:lpstr>
      <vt:lpstr>TAKRORLASH</vt:lpstr>
      <vt:lpstr>TAKRORLASH</vt:lpstr>
      <vt:lpstr>TAKRORLASH</vt:lpstr>
      <vt:lpstr>1160-masala</vt:lpstr>
      <vt:lpstr>Презентация PowerPoint</vt:lpstr>
      <vt:lpstr>Презентация PowerPoint</vt:lpstr>
      <vt:lpstr>1164-masala</vt:lpstr>
      <vt:lpstr>MASALA</vt:lpstr>
      <vt:lpstr>YECHISH</vt:lpstr>
      <vt:lpstr>MASALA</vt:lpstr>
      <vt:lpstr>YECHISH</vt:lpstr>
      <vt:lpstr>MASALA</vt:lpstr>
      <vt:lpstr>MASALA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User</cp:lastModifiedBy>
  <cp:revision>49</cp:revision>
  <dcterms:created xsi:type="dcterms:W3CDTF">2020-04-09T07:32:19Z</dcterms:created>
  <dcterms:modified xsi:type="dcterms:W3CDTF">2021-03-29T07:23:00Z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