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90" r:id="rId2"/>
    <p:sldId id="454" r:id="rId3"/>
    <p:sldId id="456" r:id="rId4"/>
    <p:sldId id="445" r:id="rId5"/>
    <p:sldId id="439" r:id="rId6"/>
    <p:sldId id="446" r:id="rId7"/>
    <p:sldId id="464" r:id="rId8"/>
    <p:sldId id="447" r:id="rId9"/>
    <p:sldId id="458" r:id="rId10"/>
    <p:sldId id="436" r:id="rId11"/>
    <p:sldId id="465" r:id="rId12"/>
    <p:sldId id="460" r:id="rId13"/>
    <p:sldId id="466" r:id="rId14"/>
    <p:sldId id="467" r:id="rId15"/>
    <p:sldId id="468" r:id="rId16"/>
    <p:sldId id="469" r:id="rId17"/>
    <p:sldId id="297" r:id="rId18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43" autoAdjust="0"/>
    <p:restoredTop sz="89228" autoAdjust="0"/>
  </p:normalViewPr>
  <p:slideViewPr>
    <p:cSldViewPr>
      <p:cViewPr varScale="1">
        <p:scale>
          <a:sx n="55" d="100"/>
          <a:sy n="55" d="100"/>
        </p:scale>
        <p:origin x="668" y="52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912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3129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0328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4140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4911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9507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81639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25278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9100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9178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5645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4600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32060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1469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5415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869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902" y="0"/>
            <a:ext cx="12788910" cy="20503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35928" y="314649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427979" y="2551159"/>
            <a:ext cx="11108136" cy="1877979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indent="39688" algn="ctr">
              <a:spcBef>
                <a:spcPts val="245"/>
              </a:spcBef>
            </a:pPr>
            <a:r>
              <a:rPr sz="6000" b="1" dirty="0">
                <a:solidFill>
                  <a:srgbClr val="002060"/>
                </a:solidFill>
                <a:latin typeface="Arial"/>
                <a:cs typeface="Arial"/>
              </a:rPr>
              <a:t>M</a:t>
            </a:r>
            <a:r>
              <a:rPr lang="en-US" sz="6000" b="1" dirty="0">
                <a:solidFill>
                  <a:srgbClr val="002060"/>
                </a:solidFill>
                <a:latin typeface="Arial"/>
                <a:cs typeface="Arial"/>
              </a:rPr>
              <a:t>AVZU</a:t>
            </a:r>
            <a:r>
              <a:rPr sz="6000" b="1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6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6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AYLANA UZUNLIGI  VA  DOIRA  YUZI</a:t>
            </a:r>
            <a:endParaRPr sz="60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6" y="454530"/>
            <a:ext cx="11253194" cy="990203"/>
            <a:chOff x="439458" y="322808"/>
            <a:chExt cx="5068403" cy="445984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57967" y="390834"/>
              <a:ext cx="849894" cy="377958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57150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6-sinf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694458" y="2504830"/>
            <a:ext cx="809798" cy="195971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714835" y="4680570"/>
            <a:ext cx="789421" cy="1892826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pPr algn="ctr"/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5981915" y="5029738"/>
            <a:ext cx="2000264" cy="1785950"/>
          </a:xfrm>
          <a:prstGeom prst="ellipse">
            <a:avLst/>
          </a:prstGeom>
          <a:solidFill>
            <a:srgbClr val="92D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4456584" y="4464545"/>
            <a:ext cx="2214578" cy="2143140"/>
          </a:xfrm>
          <a:prstGeom prst="ellipse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64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 l="18651" t="10738" r="39883" b="7310"/>
          <a:stretch>
            <a:fillRect/>
          </a:stretch>
        </p:blipFill>
        <p:spPr bwMode="auto">
          <a:xfrm>
            <a:off x="3160441" y="1240680"/>
            <a:ext cx="5544616" cy="5456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Прямоугольник 23"/>
          <p:cNvSpPr/>
          <p:nvPr/>
        </p:nvSpPr>
        <p:spPr>
          <a:xfrm>
            <a:off x="2512368" y="281446"/>
            <a:ext cx="727692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TARIXIY MA’LUMOTLAR</a:t>
            </a:r>
            <a:endParaRPr lang="ru-RU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83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одержимое 2"/>
          <p:cNvSpPr>
            <a:spLocks noGrp="1"/>
          </p:cNvSpPr>
          <p:nvPr>
            <p:ph idx="4294967295"/>
          </p:nvPr>
        </p:nvSpPr>
        <p:spPr>
          <a:xfrm>
            <a:off x="1648272" y="3888482"/>
            <a:ext cx="9073008" cy="1828237"/>
          </a:xfrm>
          <a:prstGeom prst="rect">
            <a:avLst/>
          </a:prstGeom>
        </p:spPr>
        <p:txBody>
          <a:bodyPr>
            <a:normAutofit fontScale="40000" lnSpcReduction="20000"/>
          </a:bodyPr>
          <a:lstStyle/>
          <a:p>
            <a:pPr>
              <a:lnSpc>
                <a:spcPct val="170000"/>
              </a:lnSpc>
              <a:buNone/>
            </a:pPr>
            <a:r>
              <a:rPr lang="en-US" dirty="0">
                <a:latin typeface="Arial" pitchFamily="34" charset="0"/>
                <a:cs typeface="Arial" pitchFamily="34" charset="0"/>
              </a:rPr>
              <a:t>       </a:t>
            </a:r>
            <a:r>
              <a:rPr lang="en-US" sz="11200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17600" b="1" i="1" dirty="0">
                <a:solidFill>
                  <a:srgbClr val="7030A0"/>
                </a:solidFill>
                <a:latin typeface="+mj-lt"/>
                <a:cs typeface="Arial" pitchFamily="34" charset="0"/>
              </a:rPr>
              <a:t>C = </a:t>
            </a:r>
            <a:r>
              <a:rPr lang="el-GR" sz="17600" b="1" i="1" dirty="0">
                <a:solidFill>
                  <a:srgbClr val="7030A0"/>
                </a:solidFill>
                <a:latin typeface="+mj-lt"/>
                <a:cs typeface="Arial" pitchFamily="34" charset="0"/>
              </a:rPr>
              <a:t>π</a:t>
            </a:r>
            <a:r>
              <a:rPr lang="en-US" sz="17600" b="1" i="1" dirty="0">
                <a:solidFill>
                  <a:srgbClr val="7030A0"/>
                </a:solidFill>
                <a:latin typeface="+mj-lt"/>
                <a:cs typeface="Arial" pitchFamily="34" charset="0"/>
              </a:rPr>
              <a:t>d</a:t>
            </a:r>
            <a:r>
              <a:rPr lang="en-US" sz="17600" dirty="0">
                <a:latin typeface="Arial" pitchFamily="34" charset="0"/>
                <a:cs typeface="Arial" pitchFamily="34" charset="0"/>
              </a:rPr>
              <a:t>          </a:t>
            </a:r>
            <a:r>
              <a:rPr lang="en-US" sz="16000" b="1" i="1" dirty="0">
                <a:solidFill>
                  <a:srgbClr val="7030A0"/>
                </a:solidFill>
                <a:latin typeface="+mj-lt"/>
                <a:cs typeface="Arial" pitchFamily="34" charset="0"/>
              </a:rPr>
              <a:t>C = 2</a:t>
            </a:r>
            <a:r>
              <a:rPr lang="el-GR" sz="16000" b="1" i="1" dirty="0">
                <a:solidFill>
                  <a:srgbClr val="7030A0"/>
                </a:solidFill>
                <a:latin typeface="+mj-lt"/>
                <a:cs typeface="Arial" pitchFamily="34" charset="0"/>
              </a:rPr>
              <a:t>π</a:t>
            </a:r>
            <a:r>
              <a:rPr lang="en-US" sz="16000" b="1" i="1" dirty="0">
                <a:solidFill>
                  <a:srgbClr val="7030A0"/>
                </a:solidFill>
                <a:latin typeface="+mj-lt"/>
                <a:cs typeface="Arial" pitchFamily="34" charset="0"/>
              </a:rPr>
              <a:t>r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4136" y="1174450"/>
            <a:ext cx="1216935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4000" dirty="0">
                <a:latin typeface="Arial" pitchFamily="34" charset="0"/>
                <a:cs typeface="Arial" pitchFamily="34" charset="0"/>
              </a:rPr>
              <a:t>       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Aylana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uzunligini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topish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uning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diametrini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 </a:t>
            </a:r>
            <a:r>
              <a:rPr lang="el-GR" sz="3600" dirty="0"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soniga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None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C,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radiusini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r ,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dimetrini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d  deb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belgilasak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formulasini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qilamiz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269370" y="4448657"/>
            <a:ext cx="12394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>
                <a:latin typeface="Arial" pitchFamily="34" charset="0"/>
                <a:cs typeface="Arial" pitchFamily="34" charset="0"/>
              </a:rPr>
              <a:t>yoki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endParaRPr lang="ru-RU" sz="1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6104" y="198775"/>
            <a:ext cx="125293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AYLANA  UZUNLIGI </a:t>
            </a:r>
            <a:endParaRPr lang="ru-RU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660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uild="p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Заголовок 1"/>
          <p:cNvSpPr>
            <a:spLocks noGrp="1"/>
          </p:cNvSpPr>
          <p:nvPr>
            <p:ph type="title"/>
          </p:nvPr>
        </p:nvSpPr>
        <p:spPr>
          <a:xfrm>
            <a:off x="4825580" y="267001"/>
            <a:ext cx="3015380" cy="857250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одержимое 2"/>
          <p:cNvSpPr>
            <a:spLocks noGrp="1"/>
          </p:cNvSpPr>
          <p:nvPr>
            <p:ph idx="4294967295"/>
          </p:nvPr>
        </p:nvSpPr>
        <p:spPr>
          <a:xfrm>
            <a:off x="1144216" y="1296194"/>
            <a:ext cx="10937304" cy="4308872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r>
              <a:rPr lang="en-US" sz="4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Aylana</a:t>
            </a:r>
            <a:r>
              <a:rPr lang="en-US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radiusi</a:t>
            </a:r>
            <a:r>
              <a:rPr lang="en-US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7 cm.  </a:t>
            </a:r>
            <a:r>
              <a:rPr lang="en-US" sz="4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uzunligini</a:t>
            </a:r>
            <a:r>
              <a:rPr lang="en-US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toping.</a:t>
            </a:r>
          </a:p>
          <a:p>
            <a:pPr>
              <a:buNone/>
            </a:pPr>
            <a:endParaRPr lang="en-US" sz="40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40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 </a:t>
            </a:r>
          </a:p>
          <a:p>
            <a:pPr>
              <a:buNone/>
            </a:pPr>
            <a:r>
              <a:rPr lang="en-US" sz="4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>
              <a:buNone/>
            </a:pP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= 2</a:t>
            </a:r>
            <a:r>
              <a:rPr lang="el-GR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= 2· 3,14 ·7= 43,96 (cm)</a:t>
            </a:r>
          </a:p>
          <a:p>
            <a:pPr>
              <a:buNone/>
            </a:pPr>
            <a:endParaRPr lang="en-US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US" sz="40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43,96 cm</a:t>
            </a:r>
            <a:endParaRPr lang="ru-RU" sz="4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9497144" y="2808362"/>
            <a:ext cx="2289436" cy="2304256"/>
          </a:xfrm>
          <a:prstGeom prst="ellipse">
            <a:avLst/>
          </a:prstGeom>
          <a:solidFill>
            <a:schemeClr val="bg1"/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>
            <a:endCxn id="17" idx="6"/>
          </p:cNvCxnSpPr>
          <p:nvPr/>
        </p:nvCxnSpPr>
        <p:spPr>
          <a:xfrm flipV="1">
            <a:off x="10558800" y="3960490"/>
            <a:ext cx="1227780" cy="871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0916191" y="3261315"/>
            <a:ext cx="571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r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1219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Заголовок 1"/>
          <p:cNvSpPr>
            <a:spLocks noGrp="1"/>
          </p:cNvSpPr>
          <p:nvPr>
            <p:ph type="title"/>
          </p:nvPr>
        </p:nvSpPr>
        <p:spPr>
          <a:xfrm>
            <a:off x="4825580" y="267001"/>
            <a:ext cx="3015380" cy="857250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одержимое 2"/>
          <p:cNvSpPr>
            <a:spLocks noGrp="1"/>
          </p:cNvSpPr>
          <p:nvPr>
            <p:ph idx="4294967295"/>
          </p:nvPr>
        </p:nvSpPr>
        <p:spPr>
          <a:xfrm>
            <a:off x="352128" y="2439166"/>
            <a:ext cx="12745416" cy="2961484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dirty="0"/>
              <a:t>   </a:t>
            </a:r>
            <a:r>
              <a:rPr lang="en-US" sz="40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pPr>
              <a:lnSpc>
                <a:spcPct val="150000"/>
              </a:lnSpc>
              <a:buNone/>
            </a:pPr>
            <a:r>
              <a:rPr lang="en-US" sz="4000" b="1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= 2</a:t>
            </a:r>
            <a:r>
              <a:rPr lang="el-GR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    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formuladan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>
              <a:lnSpc>
                <a:spcPct val="150000"/>
              </a:lnSpc>
              <a:buNone/>
            </a:pP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 = C : (2</a:t>
            </a:r>
            <a:r>
              <a:rPr lang="el-GR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lang="en-US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 = 37,68 : (2 · 3,14) = 37,68 : 6,28= 6 (cm)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96144" y="1193384"/>
            <a:ext cx="108652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600" dirty="0" err="1">
                <a:latin typeface="Arial" pitchFamily="34" charset="0"/>
                <a:cs typeface="Arial" pitchFamily="34" charset="0"/>
              </a:rPr>
              <a:t>Aylana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uzunligi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37,68 cm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teng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Uning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radiusini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 toping.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28192" y="5672898"/>
            <a:ext cx="37444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6 cm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9497144" y="2160290"/>
            <a:ext cx="2289436" cy="2304256"/>
          </a:xfrm>
          <a:prstGeom prst="ellipse">
            <a:avLst/>
          </a:prstGeom>
          <a:solidFill>
            <a:schemeClr val="bg1"/>
          </a:solidFill>
          <a:ln w="57150">
            <a:solidFill>
              <a:srgbClr val="00A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>
            <a:endCxn id="11" idx="6"/>
          </p:cNvCxnSpPr>
          <p:nvPr/>
        </p:nvCxnSpPr>
        <p:spPr>
          <a:xfrm flipV="1">
            <a:off x="10558800" y="3312418"/>
            <a:ext cx="1227780" cy="8712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916191" y="2613243"/>
            <a:ext cx="571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r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021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Заголовок 1"/>
          <p:cNvSpPr>
            <a:spLocks noGrp="1"/>
          </p:cNvSpPr>
          <p:nvPr>
            <p:ph type="title"/>
          </p:nvPr>
        </p:nvSpPr>
        <p:spPr>
          <a:xfrm>
            <a:off x="4096544" y="273173"/>
            <a:ext cx="4815580" cy="857250"/>
          </a:xfrm>
        </p:spPr>
        <p:txBody>
          <a:bodyPr>
            <a:noAutofit/>
          </a:bodyPr>
          <a:lstStyle/>
          <a:p>
            <a:r>
              <a:rPr lang="en-US" sz="5400" dirty="0">
                <a:latin typeface="Arial" pitchFamily="34" charset="0"/>
                <a:cs typeface="Arial" pitchFamily="34" charset="0"/>
              </a:rPr>
              <a:t>DOIRA  YUZI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>
            <a:spLocks noGrp="1"/>
          </p:cNvSpPr>
          <p:nvPr>
            <p:ph idx="4294967295"/>
          </p:nvPr>
        </p:nvSpPr>
        <p:spPr>
          <a:xfrm>
            <a:off x="1288232" y="1492603"/>
            <a:ext cx="12593488" cy="1231106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r>
              <a:rPr lang="en-US" dirty="0">
                <a:latin typeface="Arial" pitchFamily="34" charset="0"/>
                <a:cs typeface="Arial" pitchFamily="34" charset="0"/>
              </a:rPr>
              <a:t>       </a:t>
            </a:r>
            <a:r>
              <a:rPr lang="en-US" sz="4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Doiraning</a:t>
            </a:r>
            <a:r>
              <a:rPr lang="en-US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yuzi</a:t>
            </a:r>
            <a:r>
              <a:rPr lang="en-US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00" b="1" dirty="0">
                <a:solidFill>
                  <a:schemeClr val="tx1"/>
                </a:solidFill>
                <a:cs typeface="Arial" pitchFamily="34" charset="0"/>
              </a:rPr>
              <a:t>S = </a:t>
            </a:r>
            <a:r>
              <a:rPr lang="el-GR" sz="4000" b="1" dirty="0">
                <a:solidFill>
                  <a:schemeClr val="tx1"/>
                </a:solidFill>
                <a:cs typeface="Arial" pitchFamily="34" charset="0"/>
              </a:rPr>
              <a:t>π</a:t>
            </a:r>
            <a:r>
              <a:rPr lang="en-US" sz="4000" b="1" dirty="0">
                <a:solidFill>
                  <a:schemeClr val="tx1"/>
                </a:solidFill>
                <a:cs typeface="Arial" pitchFamily="34" charset="0"/>
              </a:rPr>
              <a:t>r</a:t>
            </a:r>
            <a:r>
              <a:rPr lang="el-GR" sz="4000" b="1" dirty="0">
                <a:solidFill>
                  <a:schemeClr val="tx1"/>
                </a:solidFill>
                <a:cs typeface="Arial" pitchFamily="34" charset="0"/>
              </a:rPr>
              <a:t>²</a:t>
            </a:r>
            <a:r>
              <a:rPr lang="en-US" sz="4000" b="1" dirty="0">
                <a:solidFill>
                  <a:schemeClr val="tx1"/>
                </a:solidFill>
                <a:cs typeface="Arial" pitchFamily="34" charset="0"/>
              </a:rPr>
              <a:t>  </a:t>
            </a:r>
            <a:r>
              <a:rPr lang="en-US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formula  </a:t>
            </a:r>
            <a:r>
              <a:rPr lang="en-US" sz="4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bo‘yicha</a:t>
            </a:r>
            <a:r>
              <a:rPr lang="en-US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hisoblanadi</a:t>
            </a:r>
            <a:r>
              <a:rPr lang="en-US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 l="19233" t="23573" r="18049" b="21702"/>
          <a:stretch>
            <a:fillRect/>
          </a:stretch>
        </p:blipFill>
        <p:spPr bwMode="auto">
          <a:xfrm>
            <a:off x="2728392" y="3186600"/>
            <a:ext cx="5832648" cy="2861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Овал 5"/>
          <p:cNvSpPr/>
          <p:nvPr/>
        </p:nvSpPr>
        <p:spPr>
          <a:xfrm>
            <a:off x="2694275" y="3136244"/>
            <a:ext cx="917947" cy="68023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43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Заголовок 1"/>
          <p:cNvSpPr>
            <a:spLocks noGrp="1"/>
          </p:cNvSpPr>
          <p:nvPr>
            <p:ph type="title"/>
          </p:nvPr>
        </p:nvSpPr>
        <p:spPr>
          <a:xfrm>
            <a:off x="4893110" y="344737"/>
            <a:ext cx="3015380" cy="857250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754661" y="3940631"/>
            <a:ext cx="571504" cy="50006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одержимое 4"/>
          <p:cNvSpPr>
            <a:spLocks noGrp="1"/>
          </p:cNvSpPr>
          <p:nvPr>
            <p:ph idx="4294967295"/>
          </p:nvPr>
        </p:nvSpPr>
        <p:spPr>
          <a:xfrm>
            <a:off x="1288232" y="2243395"/>
            <a:ext cx="8229600" cy="3394472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4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  <a:buNone/>
            </a:pP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= </a:t>
            </a:r>
            <a:r>
              <a:rPr lang="el-GR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l-GR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endParaRPr lang="en-US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None/>
            </a:pP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= </a:t>
            </a:r>
            <a:r>
              <a:rPr lang="el-GR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·2² = 4</a:t>
            </a:r>
            <a:r>
              <a:rPr lang="el-GR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(dm²)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96144" y="1440210"/>
            <a:ext cx="123054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Doiraning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radiusi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60688" y="5596829"/>
            <a:ext cx="39324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sz="4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l-GR" sz="4000" dirty="0"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dm²</a:t>
            </a:r>
          </a:p>
        </p:txBody>
      </p:sp>
      <p:sp>
        <p:nvSpPr>
          <p:cNvPr id="9" name="Овал 8"/>
          <p:cNvSpPr/>
          <p:nvPr/>
        </p:nvSpPr>
        <p:spPr>
          <a:xfrm>
            <a:off x="8128992" y="2664346"/>
            <a:ext cx="2289436" cy="230425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>
            <a:endCxn id="9" idx="6"/>
          </p:cNvCxnSpPr>
          <p:nvPr/>
        </p:nvCxnSpPr>
        <p:spPr>
          <a:xfrm flipV="1">
            <a:off x="9190648" y="3816474"/>
            <a:ext cx="1227780" cy="8712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9515955" y="3056470"/>
            <a:ext cx="571504" cy="7078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r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660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Заголовок 1"/>
          <p:cNvSpPr>
            <a:spLocks noGrp="1"/>
          </p:cNvSpPr>
          <p:nvPr>
            <p:ph type="title"/>
          </p:nvPr>
        </p:nvSpPr>
        <p:spPr>
          <a:xfrm>
            <a:off x="4893110" y="263489"/>
            <a:ext cx="3015380" cy="857250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754661" y="3940631"/>
            <a:ext cx="571504" cy="50006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одержимое 2"/>
          <p:cNvSpPr>
            <a:spLocks noGrp="1"/>
          </p:cNvSpPr>
          <p:nvPr>
            <p:ph idx="4294967295"/>
          </p:nvPr>
        </p:nvSpPr>
        <p:spPr>
          <a:xfrm>
            <a:off x="710780" y="2493428"/>
            <a:ext cx="2449660" cy="976936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r>
              <a:rPr lang="en-US" dirty="0">
                <a:latin typeface="Arial" pitchFamily="34" charset="0"/>
                <a:cs typeface="Arial" pitchFamily="34" charset="0"/>
              </a:rPr>
              <a:t>        </a:t>
            </a:r>
          </a:p>
          <a:p>
            <a:pPr>
              <a:buNone/>
            </a:pPr>
            <a:r>
              <a:rPr lang="en-US" sz="40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664496" y="2493428"/>
            <a:ext cx="5400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 = </a:t>
            </a:r>
            <a:r>
              <a:rPr lang="el-GR" sz="4000" dirty="0"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l-GR" sz="4000" dirty="0"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l-GR" sz="4000" dirty="0"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= 3,14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3,14 r</a:t>
            </a:r>
            <a:r>
              <a:rPr lang="el-GR" sz="4000" dirty="0"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= 28,26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l-GR" sz="4000" dirty="0"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= 28,26 : 3,14  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r</a:t>
            </a:r>
            <a:r>
              <a:rPr lang="el-GR" sz="4000" dirty="0"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= 9 ,   r = 3         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61460" y="1434908"/>
            <a:ext cx="11743619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Arial" pitchFamily="34" charset="0"/>
                <a:cs typeface="Arial" pitchFamily="34" charset="0"/>
              </a:rPr>
              <a:t>Doiraning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yuzi</a:t>
            </a:r>
            <a:r>
              <a:rPr lang="en-US" dirty="0">
                <a:latin typeface="Arial" pitchFamily="34" charset="0"/>
                <a:cs typeface="Arial" pitchFamily="34" charset="0"/>
              </a:rPr>
              <a:t> 28,26 cm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²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teng</a:t>
            </a:r>
            <a:r>
              <a:rPr lang="en-US" dirty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Uning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radiusini</a:t>
            </a:r>
            <a:r>
              <a:rPr lang="en-US" dirty="0">
                <a:latin typeface="Arial" pitchFamily="34" charset="0"/>
                <a:cs typeface="Arial" pitchFamily="34" charset="0"/>
              </a:rPr>
              <a:t> toping.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10925" y="6041461"/>
            <a:ext cx="39485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3 cm     </a:t>
            </a:r>
          </a:p>
        </p:txBody>
      </p:sp>
      <p:sp>
        <p:nvSpPr>
          <p:cNvPr id="9" name="Овал 8"/>
          <p:cNvSpPr/>
          <p:nvPr/>
        </p:nvSpPr>
        <p:spPr>
          <a:xfrm>
            <a:off x="9457414" y="2788503"/>
            <a:ext cx="2289436" cy="23042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>
            <a:endCxn id="9" idx="6"/>
          </p:cNvCxnSpPr>
          <p:nvPr/>
        </p:nvCxnSpPr>
        <p:spPr>
          <a:xfrm flipV="1">
            <a:off x="10519070" y="3940631"/>
            <a:ext cx="1227780" cy="8712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0876461" y="3241456"/>
            <a:ext cx="57150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r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6311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36104" y="362962"/>
            <a:ext cx="12529392" cy="615553"/>
          </a:xfrm>
        </p:spPr>
        <p:txBody>
          <a:bodyPr/>
          <a:lstStyle/>
          <a:p>
            <a:pPr algn="ctr"/>
            <a:r>
              <a:rPr lang="en-US" sz="4000" b="1" dirty="0"/>
              <a:t>MUSTAQIL  BAJARISH  UCHUN  TOPSHIRIQLAR:</a:t>
            </a:r>
            <a:endParaRPr lang="ru-RU" sz="40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008312" y="1224186"/>
            <a:ext cx="8784976" cy="3013838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400" b="1" dirty="0" err="1">
                <a:solidFill>
                  <a:schemeClr val="tx1"/>
                </a:solidFill>
              </a:rPr>
              <a:t>Darslikdagi</a:t>
            </a:r>
            <a:r>
              <a:rPr lang="en-US" sz="4400" b="1" dirty="0">
                <a:solidFill>
                  <a:schemeClr val="tx1"/>
                </a:solidFill>
              </a:rPr>
              <a:t> 1156-, 1157-, 1158-, 1159-masalalarni  </a:t>
            </a:r>
            <a:r>
              <a:rPr lang="en-US" sz="4400" b="1" dirty="0" err="1">
                <a:solidFill>
                  <a:schemeClr val="tx1"/>
                </a:solidFill>
              </a:rPr>
              <a:t>yechish</a:t>
            </a:r>
            <a:r>
              <a:rPr lang="en-US" sz="4400" b="1" dirty="0">
                <a:solidFill>
                  <a:schemeClr val="tx1"/>
                </a:solidFill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4400" b="1">
                <a:solidFill>
                  <a:schemeClr val="tx1"/>
                </a:solidFill>
              </a:rPr>
              <a:t>(224-sahifa).                                           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13316" t="10945" r="41716" b="25912"/>
          <a:stretch>
            <a:fillRect/>
          </a:stretch>
        </p:blipFill>
        <p:spPr bwMode="auto">
          <a:xfrm>
            <a:off x="1648272" y="3735522"/>
            <a:ext cx="2081227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 l="21599" t="23573" r="46450" b="32226"/>
          <a:stretch>
            <a:fillRect/>
          </a:stretch>
        </p:blipFill>
        <p:spPr bwMode="auto">
          <a:xfrm>
            <a:off x="8700680" y="3502282"/>
            <a:ext cx="2214578" cy="17224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2747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Овал 91"/>
          <p:cNvSpPr/>
          <p:nvPr/>
        </p:nvSpPr>
        <p:spPr>
          <a:xfrm>
            <a:off x="2108250" y="3239840"/>
            <a:ext cx="3239602" cy="3024336"/>
          </a:xfrm>
          <a:prstGeom prst="ellipse">
            <a:avLst/>
          </a:prstGeom>
          <a:solidFill>
            <a:schemeClr val="bg1"/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TextBox 89"/>
          <p:cNvSpPr txBox="1"/>
          <p:nvPr/>
        </p:nvSpPr>
        <p:spPr>
          <a:xfrm>
            <a:off x="862807" y="1210346"/>
            <a:ext cx="108876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Arial" pitchFamily="34" charset="0"/>
                <a:cs typeface="Arial" pitchFamily="34" charset="0"/>
              </a:rPr>
              <a:t>Aylana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deb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qanday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shaklga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aytiladi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?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3160440" y="1962677"/>
            <a:ext cx="9073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Arial" pitchFamily="34" charset="0"/>
                <a:cs typeface="Arial" pitchFamily="34" charset="0"/>
              </a:rPr>
              <a:t>Doira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aylananing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qanday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farqi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bor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?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3" name="Овал 92"/>
          <p:cNvSpPr/>
          <p:nvPr/>
        </p:nvSpPr>
        <p:spPr>
          <a:xfrm>
            <a:off x="6231380" y="3168402"/>
            <a:ext cx="3337772" cy="3024336"/>
          </a:xfrm>
          <a:prstGeom prst="ellipse">
            <a:avLst/>
          </a:prstGeom>
          <a:solidFill>
            <a:schemeClr val="accent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Овал 93"/>
          <p:cNvSpPr/>
          <p:nvPr/>
        </p:nvSpPr>
        <p:spPr>
          <a:xfrm>
            <a:off x="3621985" y="4628570"/>
            <a:ext cx="98170" cy="945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36104" y="235453"/>
            <a:ext cx="125293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AYLANA VA  DOIRA 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067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animBg="1"/>
      <p:bldP spid="9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Oval 84"/>
          <p:cNvSpPr>
            <a:spLocks noChangeArrowheads="1"/>
          </p:cNvSpPr>
          <p:nvPr/>
        </p:nvSpPr>
        <p:spPr bwMode="auto">
          <a:xfrm>
            <a:off x="2630546" y="2034514"/>
            <a:ext cx="2214578" cy="214314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38100" algn="ctr">
            <a:solidFill>
              <a:srgbClr val="333333"/>
            </a:solidFill>
            <a:round/>
            <a:headEnd/>
            <a:tailEnd/>
          </a:ln>
          <a:effectLst>
            <a:outerShdw dist="127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5" name="Oval 84"/>
          <p:cNvSpPr>
            <a:spLocks noChangeArrowheads="1"/>
          </p:cNvSpPr>
          <p:nvPr/>
        </p:nvSpPr>
        <p:spPr bwMode="auto">
          <a:xfrm>
            <a:off x="5559504" y="2105952"/>
            <a:ext cx="1785950" cy="1785949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333333"/>
            </a:solidFill>
            <a:round/>
            <a:headEnd/>
            <a:tailEnd/>
          </a:ln>
          <a:effectLst>
            <a:outerShdw dist="127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6" name="Oval 84"/>
          <p:cNvSpPr>
            <a:spLocks noChangeArrowheads="1"/>
          </p:cNvSpPr>
          <p:nvPr/>
        </p:nvSpPr>
        <p:spPr bwMode="auto">
          <a:xfrm>
            <a:off x="8345586" y="2320266"/>
            <a:ext cx="1357322" cy="1285885"/>
          </a:xfrm>
          <a:prstGeom prst="ellipse">
            <a:avLst/>
          </a:prstGeom>
          <a:solidFill>
            <a:srgbClr val="FFFF00"/>
          </a:solidFill>
          <a:ln w="38100" algn="ctr">
            <a:solidFill>
              <a:srgbClr val="333333"/>
            </a:solidFill>
            <a:round/>
            <a:headEnd/>
            <a:tailEnd/>
          </a:ln>
          <a:effectLst>
            <a:outerShdw dist="127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cxnSp>
        <p:nvCxnSpPr>
          <p:cNvPr id="97" name="Прямая соединительная линия 96"/>
          <p:cNvCxnSpPr/>
          <p:nvPr/>
        </p:nvCxnSpPr>
        <p:spPr>
          <a:xfrm flipV="1">
            <a:off x="3827534" y="3178886"/>
            <a:ext cx="1017590" cy="86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 rot="5400000" flipH="1" flipV="1">
            <a:off x="9381437" y="2666149"/>
            <a:ext cx="8368" cy="63457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>
          <a:xfrm rot="5400000" flipH="1" flipV="1">
            <a:off x="6914482" y="2564969"/>
            <a:ext cx="13056" cy="84888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Овал 100"/>
          <p:cNvSpPr/>
          <p:nvPr/>
        </p:nvSpPr>
        <p:spPr>
          <a:xfrm>
            <a:off x="9059966" y="2963208"/>
            <a:ext cx="57144" cy="5714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Овал 101"/>
          <p:cNvSpPr/>
          <p:nvPr/>
        </p:nvSpPr>
        <p:spPr>
          <a:xfrm>
            <a:off x="6488198" y="2963208"/>
            <a:ext cx="57144" cy="5714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TextBox 102"/>
          <p:cNvSpPr txBox="1"/>
          <p:nvPr/>
        </p:nvSpPr>
        <p:spPr>
          <a:xfrm>
            <a:off x="2008312" y="4391968"/>
            <a:ext cx="27653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r = 2,5 cm</a:t>
            </a:r>
          </a:p>
          <a:p>
            <a:r>
              <a:rPr lang="en-US" sz="4000" dirty="0">
                <a:latin typeface="Arial" pitchFamily="34" charset="0"/>
                <a:cs typeface="Arial" pitchFamily="34" charset="0"/>
              </a:rPr>
              <a:t>d = 5 cm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5151584" y="4391968"/>
            <a:ext cx="27653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r = 2 cm</a:t>
            </a:r>
          </a:p>
          <a:p>
            <a:r>
              <a:rPr lang="en-US" sz="4000" dirty="0">
                <a:latin typeface="Arial" pitchFamily="34" charset="0"/>
                <a:cs typeface="Arial" pitchFamily="34" charset="0"/>
              </a:rPr>
              <a:t>d = 4 cm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7937666" y="4320530"/>
            <a:ext cx="27653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r = 1,5 cm</a:t>
            </a:r>
          </a:p>
          <a:p>
            <a:r>
              <a:rPr lang="en-US" sz="4000" dirty="0">
                <a:latin typeface="Arial" pitchFamily="34" charset="0"/>
                <a:cs typeface="Arial" pitchFamily="34" charset="0"/>
              </a:rPr>
              <a:t>d = 3 cm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4156141" y="2447481"/>
            <a:ext cx="500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itchFamily="34" charset="0"/>
                <a:cs typeface="Arial" pitchFamily="34" charset="0"/>
              </a:rPr>
              <a:t>r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7" name="Прямая соединительная линия 106"/>
          <p:cNvCxnSpPr/>
          <p:nvPr/>
        </p:nvCxnSpPr>
        <p:spPr>
          <a:xfrm rot="10800000" flipH="1">
            <a:off x="2611547" y="3160151"/>
            <a:ext cx="2214578" cy="1588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Box 107"/>
          <p:cNvSpPr txBox="1"/>
          <p:nvPr/>
        </p:nvSpPr>
        <p:spPr>
          <a:xfrm>
            <a:off x="3531069" y="3151182"/>
            <a:ext cx="500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itchFamily="34" charset="0"/>
                <a:cs typeface="Arial" pitchFamily="34" charset="0"/>
              </a:rPr>
              <a:t>d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6613616" y="2312466"/>
            <a:ext cx="500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itchFamily="34" charset="0"/>
                <a:cs typeface="Arial" pitchFamily="34" charset="0"/>
              </a:rPr>
              <a:t>r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9115876" y="2388508"/>
            <a:ext cx="500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itchFamily="34" charset="0"/>
                <a:cs typeface="Arial" pitchFamily="34" charset="0"/>
              </a:rPr>
              <a:t>r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3049480" y="2463142"/>
            <a:ext cx="500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itchFamily="34" charset="0"/>
                <a:cs typeface="Arial" pitchFamily="34" charset="0"/>
              </a:rPr>
              <a:t>r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3" name="Прямоугольник 112"/>
          <p:cNvSpPr/>
          <p:nvPr/>
        </p:nvSpPr>
        <p:spPr>
          <a:xfrm>
            <a:off x="4302240" y="250024"/>
            <a:ext cx="64008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AMALIY ISH 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114" name="Овал 113"/>
          <p:cNvSpPr/>
          <p:nvPr/>
        </p:nvSpPr>
        <p:spPr>
          <a:xfrm>
            <a:off x="3735325" y="3151182"/>
            <a:ext cx="91555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969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/>
      <p:bldP spid="1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val 84"/>
          <p:cNvSpPr>
            <a:spLocks noChangeArrowheads="1"/>
          </p:cNvSpPr>
          <p:nvPr/>
        </p:nvSpPr>
        <p:spPr bwMode="auto">
          <a:xfrm>
            <a:off x="1648272" y="2041354"/>
            <a:ext cx="2143140" cy="214314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38100" algn="ctr">
            <a:solidFill>
              <a:srgbClr val="333333"/>
            </a:solidFill>
            <a:round/>
            <a:headEnd/>
            <a:tailEnd/>
          </a:ln>
          <a:effectLst>
            <a:outerShdw dist="127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3"/>
          <a:srcRect l="26333" t="69879" r="12132" b="19597"/>
          <a:stretch>
            <a:fillRect/>
          </a:stretch>
        </p:blipFill>
        <p:spPr bwMode="auto">
          <a:xfrm>
            <a:off x="2505529" y="4184494"/>
            <a:ext cx="771530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8" name="Прямая соединительная линия 47"/>
          <p:cNvCxnSpPr/>
          <p:nvPr/>
        </p:nvCxnSpPr>
        <p:spPr>
          <a:xfrm rot="16200000" flipH="1">
            <a:off x="2612685" y="4148774"/>
            <a:ext cx="214314" cy="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rot="16200000" flipH="1">
            <a:off x="9470732" y="4220213"/>
            <a:ext cx="214314" cy="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9149262" y="4113056"/>
            <a:ext cx="10001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15,7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Овал 50"/>
          <p:cNvSpPr/>
          <p:nvPr/>
        </p:nvSpPr>
        <p:spPr>
          <a:xfrm>
            <a:off x="9220700" y="3898742"/>
            <a:ext cx="928694" cy="85725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TextBox 51"/>
          <p:cNvSpPr txBox="1"/>
          <p:nvPr/>
        </p:nvSpPr>
        <p:spPr>
          <a:xfrm>
            <a:off x="1288232" y="5184626"/>
            <a:ext cx="4464496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latin typeface="Arial" pitchFamily="34" charset="0"/>
                <a:cs typeface="Arial" pitchFamily="34" charset="0"/>
              </a:rPr>
              <a:t>d = 5cm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latin typeface="Arial" pitchFamily="34" charset="0"/>
                <a:cs typeface="Arial" pitchFamily="34" charset="0"/>
              </a:rPr>
              <a:t>15,7 : 5 = 3,14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4528592" y="288082"/>
            <a:ext cx="64008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AMALIY ISH 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425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0476E-6 7.76014E-7 L 0.53571 7.76014E-7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86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272E-6 L -0.29601 -0.35289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" y="-177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3.89935E-6 L -0.29983 -0.3498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" y="-1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6" grpId="1" animBg="1"/>
      <p:bldP spid="50" grpId="0"/>
      <p:bldP spid="50" grpId="1"/>
      <p:bldP spid="51" grpId="0" animBg="1"/>
      <p:bldP spid="51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2"/>
          <p:cNvPicPr>
            <a:picLocks noChangeAspect="1" noChangeArrowheads="1"/>
          </p:cNvPicPr>
          <p:nvPr/>
        </p:nvPicPr>
        <p:blipFill>
          <a:blip r:embed="rId3"/>
          <a:srcRect l="26333" t="69879" r="12132" b="19597"/>
          <a:stretch>
            <a:fillRect/>
          </a:stretch>
        </p:blipFill>
        <p:spPr bwMode="auto">
          <a:xfrm>
            <a:off x="2512368" y="4032498"/>
            <a:ext cx="771530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4" name="Oval 84"/>
          <p:cNvSpPr>
            <a:spLocks noChangeArrowheads="1"/>
          </p:cNvSpPr>
          <p:nvPr/>
        </p:nvSpPr>
        <p:spPr bwMode="auto">
          <a:xfrm>
            <a:off x="1869426" y="2246548"/>
            <a:ext cx="1785950" cy="1785949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333333"/>
            </a:solidFill>
            <a:round/>
            <a:headEnd/>
            <a:tailEnd/>
          </a:ln>
          <a:effectLst>
            <a:outerShdw dist="127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7870218" y="3961060"/>
            <a:ext cx="928694" cy="85725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TextBox 55"/>
          <p:cNvSpPr txBox="1"/>
          <p:nvPr/>
        </p:nvSpPr>
        <p:spPr>
          <a:xfrm>
            <a:off x="7727342" y="4175374"/>
            <a:ext cx="1143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itchFamily="34" charset="0"/>
                <a:cs typeface="Arial" pitchFamily="34" charset="0"/>
              </a:rPr>
              <a:t>   12,6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7" name="Прямая соединительная линия 56"/>
          <p:cNvCxnSpPr/>
          <p:nvPr/>
        </p:nvCxnSpPr>
        <p:spPr>
          <a:xfrm rot="16200000" flipH="1">
            <a:off x="2619526" y="3996778"/>
            <a:ext cx="214314" cy="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rot="16200000" flipH="1">
            <a:off x="8263128" y="3996779"/>
            <a:ext cx="214314" cy="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1360240" y="5032630"/>
            <a:ext cx="3738716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latin typeface="Arial" pitchFamily="34" charset="0"/>
                <a:cs typeface="Arial" pitchFamily="34" charset="0"/>
              </a:rPr>
              <a:t>d = 4cm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latin typeface="Arial" pitchFamily="34" charset="0"/>
                <a:cs typeface="Arial" pitchFamily="34" charset="0"/>
              </a:rPr>
              <a:t>12,6 : 4 = 3,15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136112" y="204974"/>
            <a:ext cx="125293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AMALIY ISH 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386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0952E-6 3.43915E-6 L 0.43812 0.0041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00" y="19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2.92374E-6 L -0.2066 -0.363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00" y="-1820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4489E-6 L -0.20278 -0.36678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00" y="-18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4" grpId="1" animBg="1"/>
      <p:bldP spid="55" grpId="0" animBg="1"/>
      <p:bldP spid="55" grpId="1" animBg="1"/>
      <p:bldP spid="56" grpId="0"/>
      <p:bldP spid="56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 l="26333" t="69879" r="12132" b="19597"/>
          <a:stretch>
            <a:fillRect/>
          </a:stretch>
        </p:blipFill>
        <p:spPr bwMode="auto">
          <a:xfrm>
            <a:off x="2656384" y="3744466"/>
            <a:ext cx="7858179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9" name="Oval 84"/>
          <p:cNvSpPr>
            <a:spLocks noChangeArrowheads="1"/>
          </p:cNvSpPr>
          <p:nvPr/>
        </p:nvSpPr>
        <p:spPr bwMode="auto">
          <a:xfrm>
            <a:off x="2227756" y="2387145"/>
            <a:ext cx="1357322" cy="1357322"/>
          </a:xfrm>
          <a:prstGeom prst="ellipse">
            <a:avLst/>
          </a:prstGeom>
          <a:solidFill>
            <a:srgbClr val="FFFF00"/>
          </a:solidFill>
          <a:ln w="38100" algn="ctr">
            <a:solidFill>
              <a:srgbClr val="333333"/>
            </a:solidFill>
            <a:round/>
            <a:headEnd/>
            <a:tailEnd/>
          </a:ln>
          <a:effectLst>
            <a:outerShdw dist="127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6799788" y="3601590"/>
            <a:ext cx="785818" cy="71438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/>
          <p:cNvSpPr txBox="1"/>
          <p:nvPr/>
        </p:nvSpPr>
        <p:spPr>
          <a:xfrm>
            <a:off x="6656912" y="3744466"/>
            <a:ext cx="10001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itchFamily="34" charset="0"/>
                <a:cs typeface="Arial" pitchFamily="34" charset="0"/>
              </a:rPr>
              <a:t>   9,4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 rot="16200000" flipH="1">
            <a:off x="2763542" y="3708747"/>
            <a:ext cx="214314" cy="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rot="16200000" flipH="1">
            <a:off x="6978384" y="3780185"/>
            <a:ext cx="214314" cy="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1571704" y="4744598"/>
            <a:ext cx="4026748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latin typeface="Arial" pitchFamily="34" charset="0"/>
                <a:cs typeface="Arial" pitchFamily="34" charset="0"/>
              </a:rPr>
              <a:t>d = 3cm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latin typeface="Arial" pitchFamily="34" charset="0"/>
                <a:cs typeface="Arial" pitchFamily="34" charset="0"/>
              </a:rPr>
              <a:t>9,4 : 3 = 3,133…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36104" y="204974"/>
            <a:ext cx="125293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AMALIY ISH 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779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2381E-6 4.53263E-6 L 0.32652 -0.0002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19" y="-2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2.96079E-6 L -0.14479 -0.33498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" y="-168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33436E-7 L -0.14097 -0.33807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" y="-1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39" grpId="1" animBg="1"/>
      <p:bldP spid="40" grpId="0" animBg="1"/>
      <p:bldP spid="40" grpId="1" animBg="1"/>
      <p:bldP spid="41" grpId="0"/>
      <p:bldP spid="41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val 84"/>
          <p:cNvSpPr>
            <a:spLocks noChangeArrowheads="1"/>
          </p:cNvSpPr>
          <p:nvPr/>
        </p:nvSpPr>
        <p:spPr bwMode="auto">
          <a:xfrm>
            <a:off x="1288233" y="1753892"/>
            <a:ext cx="2214578" cy="214314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38100" algn="ctr">
            <a:solidFill>
              <a:srgbClr val="333333"/>
            </a:solidFill>
            <a:round/>
            <a:headEnd/>
            <a:tailEnd/>
          </a:ln>
          <a:effectLst>
            <a:outerShdw dist="127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34" name="Oval 84"/>
          <p:cNvSpPr>
            <a:spLocks noChangeArrowheads="1"/>
          </p:cNvSpPr>
          <p:nvPr/>
        </p:nvSpPr>
        <p:spPr bwMode="auto">
          <a:xfrm>
            <a:off x="4614850" y="1825330"/>
            <a:ext cx="1785950" cy="1785949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333333"/>
            </a:solidFill>
            <a:round/>
            <a:headEnd/>
            <a:tailEnd/>
          </a:ln>
          <a:effectLst>
            <a:outerShdw dist="127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35" name="Oval 84"/>
          <p:cNvSpPr>
            <a:spLocks noChangeArrowheads="1"/>
          </p:cNvSpPr>
          <p:nvPr/>
        </p:nvSpPr>
        <p:spPr bwMode="auto">
          <a:xfrm>
            <a:off x="7707774" y="2039644"/>
            <a:ext cx="1357322" cy="1285885"/>
          </a:xfrm>
          <a:prstGeom prst="ellipse">
            <a:avLst/>
          </a:prstGeom>
          <a:solidFill>
            <a:srgbClr val="FFFF00"/>
          </a:solidFill>
          <a:ln w="38100" algn="ctr">
            <a:solidFill>
              <a:srgbClr val="333333"/>
            </a:solidFill>
            <a:round/>
            <a:headEnd/>
            <a:tailEnd/>
          </a:ln>
          <a:effectLst>
            <a:outerShdw dist="127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cxnSp>
        <p:nvCxnSpPr>
          <p:cNvPr id="36" name="Прямая соединительная линия 35"/>
          <p:cNvCxnSpPr>
            <a:stCxn id="37" idx="2"/>
            <a:endCxn id="33" idx="6"/>
          </p:cNvCxnSpPr>
          <p:nvPr/>
        </p:nvCxnSpPr>
        <p:spPr>
          <a:xfrm rot="10800000" flipH="1">
            <a:off x="2431241" y="2825462"/>
            <a:ext cx="1071570" cy="285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Овал 36"/>
          <p:cNvSpPr/>
          <p:nvPr/>
        </p:nvSpPr>
        <p:spPr>
          <a:xfrm>
            <a:off x="2431241" y="2825462"/>
            <a:ext cx="57144" cy="5714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5" name="Прямая соединительная линия 64"/>
          <p:cNvCxnSpPr>
            <a:stCxn id="67" idx="1"/>
            <a:endCxn id="35" idx="6"/>
          </p:cNvCxnSpPr>
          <p:nvPr/>
        </p:nvCxnSpPr>
        <p:spPr>
          <a:xfrm rot="5400000" flipH="1" flipV="1">
            <a:off x="8743625" y="2369485"/>
            <a:ext cx="8368" cy="63457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>
            <a:stCxn id="68" idx="3"/>
            <a:endCxn id="34" idx="6"/>
          </p:cNvCxnSpPr>
          <p:nvPr/>
        </p:nvCxnSpPr>
        <p:spPr>
          <a:xfrm rot="5400000" flipH="1" flipV="1">
            <a:off x="5969828" y="2300389"/>
            <a:ext cx="13056" cy="84888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Овал 66"/>
          <p:cNvSpPr/>
          <p:nvPr/>
        </p:nvSpPr>
        <p:spPr>
          <a:xfrm>
            <a:off x="8422154" y="2682586"/>
            <a:ext cx="57144" cy="5714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Овал 67"/>
          <p:cNvSpPr/>
          <p:nvPr/>
        </p:nvSpPr>
        <p:spPr>
          <a:xfrm>
            <a:off x="5543544" y="2682586"/>
            <a:ext cx="57144" cy="5714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TextBox 68"/>
          <p:cNvSpPr txBox="1"/>
          <p:nvPr/>
        </p:nvSpPr>
        <p:spPr>
          <a:xfrm>
            <a:off x="1430538" y="4682850"/>
            <a:ext cx="22860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r = 2,5 cm</a:t>
            </a:r>
          </a:p>
          <a:p>
            <a:r>
              <a:rPr lang="en-US" sz="2800" dirty="0">
                <a:latin typeface="Arial" pitchFamily="34" charset="0"/>
                <a:cs typeface="Arial" pitchFamily="34" charset="0"/>
              </a:rPr>
              <a:t>d = 5cm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4834864" y="4039908"/>
            <a:ext cx="22860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r = 2 cm</a:t>
            </a:r>
          </a:p>
          <a:p>
            <a:r>
              <a:rPr lang="en-US" sz="2800" dirty="0">
                <a:latin typeface="Arial" pitchFamily="34" charset="0"/>
                <a:cs typeface="Arial" pitchFamily="34" charset="0"/>
              </a:rPr>
              <a:t>d = 4cm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7840129" y="3539842"/>
            <a:ext cx="22860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r = 1,5 cm</a:t>
            </a:r>
          </a:p>
          <a:p>
            <a:r>
              <a:rPr lang="en-US" sz="2800" dirty="0">
                <a:latin typeface="Arial" pitchFamily="34" charset="0"/>
                <a:cs typeface="Arial" pitchFamily="34" charset="0"/>
              </a:rPr>
              <a:t>d = 3cm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2716993" y="2182520"/>
            <a:ext cx="500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itchFamily="34" charset="0"/>
                <a:cs typeface="Arial" pitchFamily="34" charset="0"/>
              </a:rPr>
              <a:t>r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3" name="Прямая соединительная линия 72"/>
          <p:cNvCxnSpPr/>
          <p:nvPr/>
        </p:nvCxnSpPr>
        <p:spPr>
          <a:xfrm rot="10800000" flipH="1">
            <a:off x="1288233" y="2825462"/>
            <a:ext cx="2214578" cy="1588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2145489" y="2117576"/>
            <a:ext cx="500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itchFamily="34" charset="0"/>
                <a:cs typeface="Arial" pitchFamily="34" charset="0"/>
              </a:rPr>
              <a:t>d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5614982" y="2111082"/>
            <a:ext cx="500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itchFamily="34" charset="0"/>
                <a:cs typeface="Arial" pitchFamily="34" charset="0"/>
              </a:rPr>
              <a:t>r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8493592" y="2111082"/>
            <a:ext cx="500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itchFamily="34" charset="0"/>
                <a:cs typeface="Arial" pitchFamily="34" charset="0"/>
              </a:rPr>
              <a:t>r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1216224" y="5682982"/>
            <a:ext cx="24929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15,7 : 5 = 3,14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4549112" y="4968602"/>
            <a:ext cx="24929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12,6 : 4 = 3,15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7625815" y="4397098"/>
            <a:ext cx="29514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9,4 : 3 = 3,133… 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136104" y="204974"/>
            <a:ext cx="125293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AMALIY ISH 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576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 l="57571" t="18309" r="21711" b="29604"/>
          <a:stretch>
            <a:fillRect/>
          </a:stretch>
        </p:blipFill>
        <p:spPr bwMode="auto">
          <a:xfrm>
            <a:off x="8056984" y="1584226"/>
            <a:ext cx="3744416" cy="3969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371437" y="1476256"/>
            <a:ext cx="7704856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Aylana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uzunligining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shu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aylana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diametriga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nisbati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yunoncha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 </a:t>
            </a:r>
            <a:r>
              <a:rPr lang="el-GR" sz="3600" dirty="0"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xarfi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bilan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belgilanadi</a:t>
            </a:r>
            <a:endParaRPr lang="en-US" sz="3600" dirty="0">
              <a:latin typeface="Arial" pitchFamily="34" charset="0"/>
              <a:cs typeface="Arial" pitchFamily="34" charset="0"/>
            </a:endParaRPr>
          </a:p>
          <a:p>
            <a:r>
              <a:rPr lang="en-US" sz="3600" dirty="0">
                <a:latin typeface="Arial" pitchFamily="34" charset="0"/>
                <a:cs typeface="Arial" pitchFamily="34" charset="0"/>
              </a:rPr>
              <a:t>  </a:t>
            </a:r>
            <a:r>
              <a:rPr lang="el-GR" sz="3600" dirty="0"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soni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–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o‘zgarmas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 son.</a:t>
            </a:r>
          </a:p>
          <a:p>
            <a:r>
              <a:rPr lang="en-US" sz="3600" dirty="0">
                <a:latin typeface="Arial" pitchFamily="34" charset="0"/>
                <a:cs typeface="Arial" pitchFamily="34" charset="0"/>
              </a:rPr>
              <a:t>  </a:t>
            </a:r>
            <a:r>
              <a:rPr lang="el-GR" sz="3600" dirty="0"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soni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–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aylana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radiusiga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bog‘liq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emas</a:t>
            </a:r>
            <a:endParaRPr lang="en-US" sz="36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lang="en-US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= 3,14159265358979325….</a:t>
            </a:r>
            <a:r>
              <a:rPr lang="el-GR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el-GR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lang="en-US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≈ 3,14</a:t>
            </a:r>
          </a:p>
          <a:p>
            <a:endParaRPr lang="en-US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888632" y="135460"/>
            <a:ext cx="271580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soni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32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 l="21603" t="21466" r="19828" b="4476"/>
          <a:stretch>
            <a:fillRect/>
          </a:stretch>
        </p:blipFill>
        <p:spPr bwMode="auto">
          <a:xfrm>
            <a:off x="1864296" y="1728242"/>
            <a:ext cx="4752527" cy="4504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4"/>
          <a:srcRect l="18934" t="23152" r="45565" b="26333"/>
          <a:stretch/>
        </p:blipFill>
        <p:spPr bwMode="auto">
          <a:xfrm>
            <a:off x="7578323" y="1728242"/>
            <a:ext cx="2857520" cy="2286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5"/>
          <a:srcRect l="21599" t="23573" r="46450" b="32226"/>
          <a:stretch>
            <a:fillRect/>
          </a:stretch>
        </p:blipFill>
        <p:spPr bwMode="auto">
          <a:xfrm>
            <a:off x="7649761" y="4282596"/>
            <a:ext cx="2714644" cy="2111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Прямоугольник 20"/>
          <p:cNvSpPr/>
          <p:nvPr/>
        </p:nvSpPr>
        <p:spPr>
          <a:xfrm>
            <a:off x="4956936" y="144066"/>
            <a:ext cx="299473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lang="en-US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6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soni</a:t>
            </a:r>
            <a:r>
              <a:rPr lang="en-US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CB8EDAF-7CFA-4458-8AE9-C6B4C3051B84}"/>
              </a:ext>
            </a:extLst>
          </p:cNvPr>
          <p:cNvSpPr/>
          <p:nvPr/>
        </p:nvSpPr>
        <p:spPr>
          <a:xfrm>
            <a:off x="3952528" y="5688682"/>
            <a:ext cx="2714644" cy="50405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831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11956</TotalTime>
  <Words>442</Words>
  <Application>Microsoft Office PowerPoint</Application>
  <PresentationFormat>Произвольный</PresentationFormat>
  <Paragraphs>111</Paragraphs>
  <Slides>17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MASALA</vt:lpstr>
      <vt:lpstr>MASALA</vt:lpstr>
      <vt:lpstr>DOIRA  YUZI</vt:lpstr>
      <vt:lpstr>MASALA</vt:lpstr>
      <vt:lpstr>MASALA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643</cp:revision>
  <dcterms:created xsi:type="dcterms:W3CDTF">2020-04-09T07:32:19Z</dcterms:created>
  <dcterms:modified xsi:type="dcterms:W3CDTF">2021-03-29T08:01:10Z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