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640" r:id="rId3"/>
    <p:sldId id="661" r:id="rId4"/>
    <p:sldId id="660" r:id="rId5"/>
    <p:sldId id="668" r:id="rId6"/>
    <p:sldId id="657" r:id="rId7"/>
    <p:sldId id="662" r:id="rId8"/>
    <p:sldId id="647" r:id="rId9"/>
    <p:sldId id="663" r:id="rId10"/>
    <p:sldId id="664" r:id="rId11"/>
    <p:sldId id="633" r:id="rId12"/>
    <p:sldId id="665" r:id="rId13"/>
    <p:sldId id="642" r:id="rId14"/>
    <p:sldId id="635" r:id="rId15"/>
    <p:sldId id="666" r:id="rId16"/>
    <p:sldId id="590" r:id="rId17"/>
  </p:sldIdLst>
  <p:sldSz cx="12192000" cy="6858000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7E3"/>
    <a:srgbClr val="000066"/>
    <a:srgbClr val="FF99FF"/>
    <a:srgbClr val="FF00FF"/>
    <a:srgbClr val="006600"/>
    <a:srgbClr val="CCFFFF"/>
    <a:srgbClr val="663300"/>
    <a:srgbClr val="FFFF99"/>
    <a:srgbClr val="0080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080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8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55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6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64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98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67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2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96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20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661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3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4B6B4-A3FE-4E61-B002-5A43BE1321D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19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ВИДЕО ДАРС 2 БОСКИЧ\она тил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5" t="12835" r="48950" b="7451"/>
          <a:stretch/>
        </p:blipFill>
        <p:spPr bwMode="auto">
          <a:xfrm flipH="1">
            <a:off x="8418785" y="-23895"/>
            <a:ext cx="3773211" cy="686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ВИДЕО ДАРС 2 БОСКИЧ\она тил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4" t="12835" r="48816" b="7451"/>
          <a:stretch/>
        </p:blipFill>
        <p:spPr bwMode="auto">
          <a:xfrm>
            <a:off x="-1" y="-492"/>
            <a:ext cx="3547241" cy="685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ВИДЕО ДАРС 2 БОСКИЧ\она тил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3" t="9677" b="2839"/>
          <a:stretch/>
        </p:blipFill>
        <p:spPr bwMode="auto">
          <a:xfrm>
            <a:off x="2475186" y="-23896"/>
            <a:ext cx="69052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ятно 1 1"/>
          <p:cNvSpPr/>
          <p:nvPr/>
        </p:nvSpPr>
        <p:spPr>
          <a:xfrm>
            <a:off x="7567448" y="5076497"/>
            <a:ext cx="1450428" cy="160808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9664262" y="94593"/>
            <a:ext cx="2128346" cy="1954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9758856" y="204951"/>
            <a:ext cx="1954471" cy="17342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132537" y="110355"/>
            <a:ext cx="11917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47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418061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38138" y="5297214"/>
            <a:ext cx="1964327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671034" y="4303986"/>
            <a:ext cx="2769089" cy="9932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67878" y="5927840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39459" y="3132217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869214" y="5029200"/>
            <a:ext cx="1570909" cy="804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8"/>
          <a:stretch/>
        </p:blipFill>
        <p:spPr bwMode="auto">
          <a:xfrm flipH="1">
            <a:off x="930165" y="479485"/>
            <a:ext cx="5409293" cy="56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40" b="7398"/>
          <a:stretch/>
        </p:blipFill>
        <p:spPr bwMode="auto">
          <a:xfrm flipH="1">
            <a:off x="5968968" y="465446"/>
            <a:ext cx="2010102" cy="56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40" b="7398"/>
          <a:stretch/>
        </p:blipFill>
        <p:spPr bwMode="auto">
          <a:xfrm flipH="1">
            <a:off x="7817485" y="465446"/>
            <a:ext cx="2010102" cy="56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1" r="62840" b="12540"/>
          <a:stretch/>
        </p:blipFill>
        <p:spPr bwMode="auto">
          <a:xfrm flipH="1">
            <a:off x="9477319" y="848438"/>
            <a:ext cx="2010102" cy="498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68969" y="644051"/>
            <a:ext cx="5276784" cy="1560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968969" y="4516821"/>
            <a:ext cx="5276784" cy="1560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00403" y="2429959"/>
            <a:ext cx="81557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Sonlar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narsalarning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joylashish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tartibini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bildirib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nechatnchi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so‘rog‘iga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08841" y="1250993"/>
            <a:ext cx="51797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ESLAB QOLING!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87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4137" y="418054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56895" y="508136"/>
            <a:ext cx="1040508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222-mashq.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So‘roqlar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yordamida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sonlarni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toping.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Sonlarni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bog‘langan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ot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birga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Raqamlarni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harfiy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ifodalar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1" t="29245" r="12879" b="16811"/>
          <a:stretch/>
        </p:blipFill>
        <p:spPr bwMode="auto">
          <a:xfrm>
            <a:off x="756895" y="2501967"/>
            <a:ext cx="10466530" cy="419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397902" y="1950160"/>
            <a:ext cx="2207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Hisobchi</a:t>
            </a:r>
            <a:endParaRPr lang="ru-RU" sz="3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29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4137" y="418054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877271" y="418054"/>
            <a:ext cx="5706967" cy="646331"/>
          </a:xfrm>
          <a:prstGeom prst="rect">
            <a:avLst/>
          </a:prstGeom>
          <a:solidFill>
            <a:srgbClr val="FFFF99"/>
          </a:solidFill>
          <a:ln>
            <a:solidFill>
              <a:srgbClr val="0807E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yuzasidan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646384" y="1213937"/>
            <a:ext cx="7078718" cy="1155319"/>
          </a:xfrm>
          <a:prstGeom prst="wedgeRoundRectCallout">
            <a:avLst>
              <a:gd name="adj1" fmla="val 49447"/>
              <a:gd name="adj2" fmla="val -5145"/>
              <a:gd name="adj3" fmla="val 16667"/>
            </a:avLst>
          </a:prstGeom>
          <a:solidFill>
            <a:srgbClr val="CCFFFF"/>
          </a:solidFill>
          <a:ln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75198" y="1228974"/>
            <a:ext cx="65188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Necha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yosh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atrofidagi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bolalar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baliq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oviga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chiqishdi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46384" y="2617066"/>
            <a:ext cx="7078718" cy="1155319"/>
          </a:xfrm>
          <a:prstGeom prst="wedgeRoundRectCallout">
            <a:avLst>
              <a:gd name="adj1" fmla="val 49892"/>
              <a:gd name="adj2" fmla="val -11968"/>
              <a:gd name="adj3" fmla="val 16667"/>
            </a:avLst>
          </a:prstGeom>
          <a:solidFill>
            <a:srgbClr val="CCFFFF"/>
          </a:solidFill>
          <a:ln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75197" y="2653034"/>
            <a:ext cx="65188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Chelakni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necha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qadam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nariga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qo‘yishdi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42549" y="3925604"/>
            <a:ext cx="7078718" cy="1155319"/>
          </a:xfrm>
          <a:prstGeom prst="wedgeRoundRectCallout">
            <a:avLst>
              <a:gd name="adj1" fmla="val 49892"/>
              <a:gd name="adj2" fmla="val -7874"/>
              <a:gd name="adj3" fmla="val 16667"/>
            </a:avLst>
          </a:prstGeom>
          <a:solidFill>
            <a:srgbClr val="CCFFFF"/>
          </a:solidFill>
          <a:ln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51764" y="3925604"/>
            <a:ext cx="65188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nechta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baliq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tutdik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deb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o‘ylashdi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634449" y="5313695"/>
            <a:ext cx="7078718" cy="1155319"/>
          </a:xfrm>
          <a:prstGeom prst="wedgeRoundRectCallout">
            <a:avLst>
              <a:gd name="adj1" fmla="val 49447"/>
              <a:gd name="adj2" fmla="val -11968"/>
              <a:gd name="adj3" fmla="val 16667"/>
            </a:avLst>
          </a:prstGeom>
          <a:solidFill>
            <a:srgbClr val="CCFFFF"/>
          </a:solidFill>
          <a:ln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43664" y="5313695"/>
            <a:ext cx="65188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Kenjatoy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nechagacha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sanashni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12-конечная звезда 4"/>
          <p:cNvSpPr/>
          <p:nvPr/>
        </p:nvSpPr>
        <p:spPr>
          <a:xfrm>
            <a:off x="8710786" y="790361"/>
            <a:ext cx="1923393" cy="1552681"/>
          </a:xfrm>
          <a:prstGeom prst="star12">
            <a:avLst/>
          </a:prstGeom>
          <a:solidFill>
            <a:srgbClr val="0066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12-конечная звезда 20"/>
          <p:cNvSpPr/>
          <p:nvPr/>
        </p:nvSpPr>
        <p:spPr>
          <a:xfrm rot="321784">
            <a:off x="9877441" y="1998385"/>
            <a:ext cx="1923393" cy="1552681"/>
          </a:xfrm>
          <a:prstGeom prst="star12">
            <a:avLst/>
          </a:prstGeom>
          <a:solidFill>
            <a:srgbClr val="0066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2-конечная звезда 21"/>
          <p:cNvSpPr/>
          <p:nvPr/>
        </p:nvSpPr>
        <p:spPr>
          <a:xfrm rot="321784">
            <a:off x="9907386" y="3567882"/>
            <a:ext cx="1923393" cy="1552681"/>
          </a:xfrm>
          <a:prstGeom prst="star12">
            <a:avLst/>
          </a:prstGeom>
          <a:solidFill>
            <a:srgbClr val="0066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12-конечная звезда 22"/>
          <p:cNvSpPr/>
          <p:nvPr/>
        </p:nvSpPr>
        <p:spPr>
          <a:xfrm rot="321784">
            <a:off x="8877338" y="4980048"/>
            <a:ext cx="1923393" cy="1552681"/>
          </a:xfrm>
          <a:prstGeom prst="star12">
            <a:avLst/>
          </a:prstGeom>
          <a:solidFill>
            <a:srgbClr val="0066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773198" y="1133928"/>
            <a:ext cx="16848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949292" y="5276317"/>
            <a:ext cx="16848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012813" y="3929753"/>
            <a:ext cx="16848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024290" y="2097240"/>
            <a:ext cx="16848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6, 8,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>
            <a:stCxn id="4" idx="3"/>
          </p:cNvCxnSpPr>
          <p:nvPr/>
        </p:nvCxnSpPr>
        <p:spPr>
          <a:xfrm>
            <a:off x="7725102" y="1791597"/>
            <a:ext cx="2083987" cy="8614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5" idx="6"/>
          </p:cNvCxnSpPr>
          <p:nvPr/>
        </p:nvCxnSpPr>
        <p:spPr>
          <a:xfrm flipV="1">
            <a:off x="7709215" y="1954872"/>
            <a:ext cx="1130414" cy="1251963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23" idx="8"/>
          </p:cNvCxnSpPr>
          <p:nvPr/>
        </p:nvCxnSpPr>
        <p:spPr>
          <a:xfrm>
            <a:off x="7709215" y="4513008"/>
            <a:ext cx="1336893" cy="779065"/>
          </a:xfrm>
          <a:prstGeom prst="straightConnector1">
            <a:avLst/>
          </a:prstGeom>
          <a:ln w="38100">
            <a:solidFill>
              <a:srgbClr val="0807E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22" idx="7"/>
          </p:cNvCxnSpPr>
          <p:nvPr/>
        </p:nvCxnSpPr>
        <p:spPr>
          <a:xfrm flipV="1">
            <a:off x="7709215" y="4254337"/>
            <a:ext cx="2202381" cy="1585815"/>
          </a:xfrm>
          <a:prstGeom prst="straightConnector1">
            <a:avLst/>
          </a:prstGeom>
          <a:ln w="38100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36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4137" y="418054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46087" y="350476"/>
            <a:ext cx="10672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223-mashq. 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8" t="14730" r="12758" b="9915"/>
          <a:stretch/>
        </p:blipFill>
        <p:spPr bwMode="auto">
          <a:xfrm>
            <a:off x="993385" y="1087566"/>
            <a:ext cx="9900744" cy="551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209612" y="374393"/>
            <a:ext cx="3073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palovi</a:t>
            </a:r>
            <a:endParaRPr lang="ru-RU" sz="3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59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512657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38138" y="5297214"/>
            <a:ext cx="1964327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67878" y="5927840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39459" y="3132217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869214" y="4635061"/>
            <a:ext cx="1570909" cy="804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10243" y="685147"/>
            <a:ext cx="6873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yuzasidan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qiziqarli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savollar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378359" y="2149852"/>
            <a:ext cx="4083282" cy="3389586"/>
          </a:xfrm>
          <a:prstGeom prst="cloud">
            <a:avLst/>
          </a:prstGeom>
          <a:solidFill>
            <a:srgbClr val="CCFF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2499" y="2592090"/>
            <a:ext cx="33481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Matnda</a:t>
            </a:r>
            <a:endParaRPr lang="en-US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o‘lchov</a:t>
            </a:r>
            <a:endParaRPr lang="en-US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birliklari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qatnashgan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492872" y="1331478"/>
            <a:ext cx="5247096" cy="1260602"/>
          </a:xfrm>
          <a:prstGeom prst="wedgeRoundRectCallout">
            <a:avLst>
              <a:gd name="adj1" fmla="val -72957"/>
              <a:gd name="adj2" fmla="val 57090"/>
              <a:gd name="adj3" fmla="val 16667"/>
            </a:avLst>
          </a:prstGeom>
          <a:ln w="3810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256381" y="1273492"/>
            <a:ext cx="5448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Vaqt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o‘lchov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birliklari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5483159" y="4080594"/>
            <a:ext cx="5247096" cy="1202342"/>
          </a:xfrm>
          <a:prstGeom prst="wedgeRoundRectCallout">
            <a:avLst>
              <a:gd name="adj1" fmla="val -70853"/>
              <a:gd name="adj2" fmla="val -29599"/>
              <a:gd name="adj3" fmla="val 16667"/>
            </a:avLst>
          </a:prstGeom>
          <a:ln w="3810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297625" y="4001764"/>
            <a:ext cx="5448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Massa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o‘lchov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birliklari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5492872" y="2723792"/>
            <a:ext cx="5247096" cy="1246440"/>
          </a:xfrm>
          <a:prstGeom prst="wedgeRoundRectCallout">
            <a:avLst>
              <a:gd name="adj1" fmla="val -68749"/>
              <a:gd name="adj2" fmla="val 33090"/>
              <a:gd name="adj3" fmla="val 16667"/>
            </a:avLst>
          </a:prstGeom>
          <a:ln w="3810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358752" y="2684402"/>
            <a:ext cx="5448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Uzunlik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o‘lchov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birliklari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5499630" y="5377532"/>
            <a:ext cx="5247096" cy="1180931"/>
          </a:xfrm>
          <a:prstGeom prst="wedgeRoundRectCallout">
            <a:avLst>
              <a:gd name="adj1" fmla="val -83172"/>
              <a:gd name="adj2" fmla="val -78910"/>
              <a:gd name="adj3" fmla="val 16667"/>
            </a:avLst>
          </a:prstGeom>
          <a:ln w="3810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304383" y="5314469"/>
            <a:ext cx="5448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Hajm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o‘lchov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birliklari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055488" y="1779388"/>
            <a:ext cx="1091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yil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352197" y="1779388"/>
            <a:ext cx="1091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746021" y="1792984"/>
            <a:ext cx="1091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soat</a:t>
            </a:r>
            <a:endParaRPr lang="en-US" sz="36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157542" y="3229305"/>
            <a:ext cx="14055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metr</a:t>
            </a:r>
            <a:endParaRPr lang="en-US" sz="36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150084" y="4514184"/>
            <a:ext cx="1638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onna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604452" y="4514184"/>
            <a:ext cx="2627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kilogramm</a:t>
            </a:r>
            <a:endParaRPr lang="en-US" sz="36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447597" y="5833241"/>
            <a:ext cx="2627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litr</a:t>
            </a:r>
            <a:endParaRPr lang="en-US" sz="36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58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5" grpId="0" animBg="1"/>
      <p:bldP spid="16" grpId="0"/>
      <p:bldP spid="19" grpId="0" animBg="1"/>
      <p:bldP spid="20" grpId="0"/>
      <p:bldP spid="24" grpId="0" animBg="1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512657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38138" y="5297214"/>
            <a:ext cx="1964327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67878" y="5927840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39459" y="3132217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869214" y="4635061"/>
            <a:ext cx="1570909" cy="804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лако 3"/>
          <p:cNvSpPr/>
          <p:nvPr/>
        </p:nvSpPr>
        <p:spPr>
          <a:xfrm>
            <a:off x="3772816" y="2073907"/>
            <a:ext cx="4269326" cy="3163461"/>
          </a:xfrm>
          <a:prstGeom prst="cloud">
            <a:avLst/>
          </a:prstGeom>
          <a:solidFill>
            <a:srgbClr val="CCFF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121446" y="2531122"/>
            <a:ext cx="33481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Matndan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kilogramm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o‘lchov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birligi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ifodalangan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sonlarni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toping.</a:t>
            </a:r>
          </a:p>
        </p:txBody>
      </p:sp>
      <p:sp>
        <p:nvSpPr>
          <p:cNvPr id="2" name="Выноска-облако 1"/>
          <p:cNvSpPr/>
          <p:nvPr/>
        </p:nvSpPr>
        <p:spPr>
          <a:xfrm>
            <a:off x="819807" y="1346575"/>
            <a:ext cx="2286000" cy="1081305"/>
          </a:xfrm>
          <a:prstGeom prst="cloudCallout">
            <a:avLst>
              <a:gd name="adj1" fmla="val 99167"/>
              <a:gd name="adj2" fmla="val 62500"/>
            </a:avLst>
          </a:prstGeom>
          <a:solidFill>
            <a:srgbClr val="FF99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977456" y="1610605"/>
            <a:ext cx="19233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1 500 kg</a:t>
            </a:r>
          </a:p>
        </p:txBody>
      </p:sp>
      <p:sp>
        <p:nvSpPr>
          <p:cNvPr id="35" name="Выноска-облако 34"/>
          <p:cNvSpPr/>
          <p:nvPr/>
        </p:nvSpPr>
        <p:spPr>
          <a:xfrm>
            <a:off x="567539" y="2432254"/>
            <a:ext cx="2286000" cy="1081305"/>
          </a:xfrm>
          <a:prstGeom prst="cloudCallout">
            <a:avLst>
              <a:gd name="adj1" fmla="val 102616"/>
              <a:gd name="adj2" fmla="val 11470"/>
            </a:avLst>
          </a:prstGeom>
          <a:solidFill>
            <a:srgbClr val="FF99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25188" y="2633220"/>
            <a:ext cx="19233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00 kg</a:t>
            </a:r>
          </a:p>
        </p:txBody>
      </p:sp>
      <p:sp>
        <p:nvSpPr>
          <p:cNvPr id="37" name="Выноска-облако 36"/>
          <p:cNvSpPr/>
          <p:nvPr/>
        </p:nvSpPr>
        <p:spPr>
          <a:xfrm>
            <a:off x="409890" y="3529211"/>
            <a:ext cx="2286000" cy="1081305"/>
          </a:xfrm>
          <a:prstGeom prst="cloudCallout">
            <a:avLst>
              <a:gd name="adj1" fmla="val 104685"/>
              <a:gd name="adj2" fmla="val -39560"/>
            </a:avLst>
          </a:prstGeom>
          <a:solidFill>
            <a:srgbClr val="FF99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67539" y="3730177"/>
            <a:ext cx="19233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200 kg</a:t>
            </a:r>
          </a:p>
        </p:txBody>
      </p:sp>
      <p:sp>
        <p:nvSpPr>
          <p:cNvPr id="39" name="Выноска-облако 38"/>
          <p:cNvSpPr/>
          <p:nvPr/>
        </p:nvSpPr>
        <p:spPr>
          <a:xfrm rot="20684449">
            <a:off x="921803" y="4510027"/>
            <a:ext cx="2286000" cy="1081305"/>
          </a:xfrm>
          <a:prstGeom prst="cloudCallout">
            <a:avLst>
              <a:gd name="adj1" fmla="val 95368"/>
              <a:gd name="adj2" fmla="val -40491"/>
            </a:avLst>
          </a:prstGeom>
          <a:solidFill>
            <a:srgbClr val="FF99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rot="20684449">
            <a:off x="1001110" y="4774055"/>
            <a:ext cx="19233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1 000 kg</a:t>
            </a:r>
          </a:p>
        </p:txBody>
      </p:sp>
      <p:sp>
        <p:nvSpPr>
          <p:cNvPr id="41" name="Выноска-облако 40"/>
          <p:cNvSpPr/>
          <p:nvPr/>
        </p:nvSpPr>
        <p:spPr>
          <a:xfrm>
            <a:off x="3533309" y="5519420"/>
            <a:ext cx="2286000" cy="1081305"/>
          </a:xfrm>
          <a:prstGeom prst="cloudCallout">
            <a:avLst>
              <a:gd name="adj1" fmla="val 9512"/>
              <a:gd name="adj2" fmla="val -99339"/>
            </a:avLst>
          </a:prstGeom>
          <a:solidFill>
            <a:srgbClr val="FF99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772816" y="5672408"/>
            <a:ext cx="19233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220 kg</a:t>
            </a:r>
          </a:p>
        </p:txBody>
      </p:sp>
      <p:sp>
        <p:nvSpPr>
          <p:cNvPr id="43" name="Выноска-облако 42"/>
          <p:cNvSpPr/>
          <p:nvPr/>
        </p:nvSpPr>
        <p:spPr>
          <a:xfrm rot="887278">
            <a:off x="7867671" y="5229526"/>
            <a:ext cx="2286000" cy="1081305"/>
          </a:xfrm>
          <a:prstGeom prst="cloudCallout">
            <a:avLst>
              <a:gd name="adj1" fmla="val -73410"/>
              <a:gd name="adj2" fmla="val -98916"/>
            </a:avLst>
          </a:prstGeom>
          <a:solidFill>
            <a:srgbClr val="FF99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 rot="887278">
            <a:off x="8025320" y="5430492"/>
            <a:ext cx="19233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100 kg</a:t>
            </a:r>
          </a:p>
        </p:txBody>
      </p:sp>
      <p:sp>
        <p:nvSpPr>
          <p:cNvPr id="45" name="Выноска-облако 44"/>
          <p:cNvSpPr/>
          <p:nvPr/>
        </p:nvSpPr>
        <p:spPr>
          <a:xfrm rot="788053">
            <a:off x="9127281" y="4515920"/>
            <a:ext cx="2286000" cy="1081305"/>
          </a:xfrm>
          <a:prstGeom prst="cloudCallout">
            <a:avLst>
              <a:gd name="adj1" fmla="val -106813"/>
              <a:gd name="adj2" fmla="val -55958"/>
            </a:avLst>
          </a:prstGeom>
          <a:solidFill>
            <a:srgbClr val="FF99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 rot="788053">
            <a:off x="9284930" y="4716886"/>
            <a:ext cx="19233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190 kg</a:t>
            </a:r>
          </a:p>
        </p:txBody>
      </p:sp>
      <p:sp>
        <p:nvSpPr>
          <p:cNvPr id="47" name="Выноска-облако 46"/>
          <p:cNvSpPr/>
          <p:nvPr/>
        </p:nvSpPr>
        <p:spPr>
          <a:xfrm>
            <a:off x="9248723" y="3434683"/>
            <a:ext cx="2286000" cy="1081305"/>
          </a:xfrm>
          <a:prstGeom prst="cloudCallout">
            <a:avLst>
              <a:gd name="adj1" fmla="val -98764"/>
              <a:gd name="adj2" fmla="val -48309"/>
            </a:avLst>
          </a:prstGeom>
          <a:solidFill>
            <a:srgbClr val="FF99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9406372" y="3635649"/>
            <a:ext cx="19233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kg</a:t>
            </a:r>
          </a:p>
        </p:txBody>
      </p:sp>
      <p:sp>
        <p:nvSpPr>
          <p:cNvPr id="49" name="Выноска-облако 48"/>
          <p:cNvSpPr/>
          <p:nvPr/>
        </p:nvSpPr>
        <p:spPr>
          <a:xfrm>
            <a:off x="9332239" y="2384954"/>
            <a:ext cx="2286000" cy="1081305"/>
          </a:xfrm>
          <a:prstGeom prst="cloudCallout">
            <a:avLst>
              <a:gd name="adj1" fmla="val -109798"/>
              <a:gd name="adj2" fmla="val 4180"/>
            </a:avLst>
          </a:prstGeom>
          <a:solidFill>
            <a:srgbClr val="FF99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9489888" y="2585920"/>
            <a:ext cx="19233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 kg</a:t>
            </a:r>
          </a:p>
        </p:txBody>
      </p:sp>
      <p:sp>
        <p:nvSpPr>
          <p:cNvPr id="51" name="Выноска-облако 50"/>
          <p:cNvSpPr/>
          <p:nvPr/>
        </p:nvSpPr>
        <p:spPr>
          <a:xfrm>
            <a:off x="9174590" y="1327842"/>
            <a:ext cx="2286000" cy="1081305"/>
          </a:xfrm>
          <a:prstGeom prst="cloudCallout">
            <a:avLst>
              <a:gd name="adj1" fmla="val -107729"/>
              <a:gd name="adj2" fmla="val 63958"/>
            </a:avLst>
          </a:prstGeom>
          <a:solidFill>
            <a:srgbClr val="FF99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9332239" y="1528808"/>
            <a:ext cx="19233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kg</a:t>
            </a:r>
          </a:p>
        </p:txBody>
      </p:sp>
      <p:sp>
        <p:nvSpPr>
          <p:cNvPr id="53" name="Выноска-облако 52"/>
          <p:cNvSpPr/>
          <p:nvPr/>
        </p:nvSpPr>
        <p:spPr>
          <a:xfrm rot="20057963">
            <a:off x="2084196" y="5052714"/>
            <a:ext cx="2286000" cy="1081305"/>
          </a:xfrm>
          <a:prstGeom prst="cloudCallout">
            <a:avLst>
              <a:gd name="adj1" fmla="val 58270"/>
              <a:gd name="adj2" fmla="val -41200"/>
            </a:avLst>
          </a:prstGeom>
          <a:solidFill>
            <a:srgbClr val="FF99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 rot="20057963">
            <a:off x="2223039" y="5262206"/>
            <a:ext cx="19233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2 700 kg</a:t>
            </a:r>
          </a:p>
        </p:txBody>
      </p:sp>
      <p:sp>
        <p:nvSpPr>
          <p:cNvPr id="57" name="Выноска-облако 56"/>
          <p:cNvSpPr/>
          <p:nvPr/>
        </p:nvSpPr>
        <p:spPr>
          <a:xfrm>
            <a:off x="5877513" y="5568202"/>
            <a:ext cx="2286000" cy="1081305"/>
          </a:xfrm>
          <a:prstGeom prst="cloudCallout">
            <a:avLst>
              <a:gd name="adj1" fmla="val -16695"/>
              <a:gd name="adj2" fmla="val -115377"/>
            </a:avLst>
          </a:prstGeom>
          <a:solidFill>
            <a:srgbClr val="FF99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6058816" y="5721190"/>
            <a:ext cx="19233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57 kg</a:t>
            </a:r>
          </a:p>
        </p:txBody>
      </p:sp>
      <p:sp>
        <p:nvSpPr>
          <p:cNvPr id="60" name="Выноска-облако 59"/>
          <p:cNvSpPr/>
          <p:nvPr/>
        </p:nvSpPr>
        <p:spPr>
          <a:xfrm>
            <a:off x="4796616" y="657069"/>
            <a:ext cx="2286000" cy="1081305"/>
          </a:xfrm>
          <a:prstGeom prst="cloudCallout">
            <a:avLst>
              <a:gd name="adj1" fmla="val 547"/>
              <a:gd name="adj2" fmla="val 107698"/>
            </a:avLst>
          </a:prstGeom>
          <a:solidFill>
            <a:srgbClr val="FF99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977919" y="801940"/>
            <a:ext cx="19233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7360 kg</a:t>
            </a:r>
          </a:p>
        </p:txBody>
      </p:sp>
      <p:sp>
        <p:nvSpPr>
          <p:cNvPr id="62" name="Облако 61"/>
          <p:cNvSpPr/>
          <p:nvPr/>
        </p:nvSpPr>
        <p:spPr>
          <a:xfrm>
            <a:off x="3776450" y="2082067"/>
            <a:ext cx="4269326" cy="3163461"/>
          </a:xfrm>
          <a:prstGeom prst="cloud">
            <a:avLst/>
          </a:prstGeom>
          <a:solidFill>
            <a:srgbClr val="CCFF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4125080" y="2444686"/>
            <a:ext cx="33481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Matndan</a:t>
            </a:r>
            <a:r>
              <a:rPr lang="en-US" sz="2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kilogramm</a:t>
            </a:r>
            <a:r>
              <a:rPr lang="en-US" sz="2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o‘lchov</a:t>
            </a:r>
            <a:r>
              <a:rPr lang="en-US" sz="2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birliklarini</a:t>
            </a:r>
            <a:r>
              <a:rPr lang="en-US" sz="2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o‘zi</a:t>
            </a:r>
            <a:r>
              <a:rPr lang="en-US" sz="2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bog‘langan</a:t>
            </a:r>
            <a:r>
              <a:rPr lang="en-US" sz="2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2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birga</a:t>
            </a:r>
            <a:r>
              <a:rPr lang="en-US" sz="2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2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775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/>
      <p:bldP spid="49" grpId="0" animBg="1"/>
      <p:bldP spid="50" grpId="0"/>
      <p:bldP spid="51" grpId="0" animBg="1"/>
      <p:bldP spid="52" grpId="0"/>
      <p:bldP spid="53" grpId="0" animBg="1"/>
      <p:bldP spid="54" grpId="0"/>
      <p:bldP spid="57" grpId="0" animBg="1"/>
      <p:bldP spid="58" grpId="0"/>
      <p:bldP spid="60" grpId="0" animBg="1"/>
      <p:bldP spid="61" grpId="0"/>
      <p:bldP spid="62" grpId="0" animBg="1"/>
      <p:bldP spid="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2548" y="429042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39531" y="81819"/>
            <a:ext cx="4842992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0" t="22232" r="31730" b="36188"/>
          <a:stretch/>
        </p:blipFill>
        <p:spPr bwMode="auto">
          <a:xfrm>
            <a:off x="693831" y="2317299"/>
            <a:ext cx="10874108" cy="430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56895" y="949584"/>
            <a:ext cx="108307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224-mashq.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Chiziqlar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sanalarni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qayta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Nechanchi</a:t>
            </a:r>
            <a:r>
              <a:rPr lang="en-US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o‘rog‘iga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tagiga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chizing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01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ВИДЕО ДАРС 2 БОСКИЧ\фон 4 синф\п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612513" y="-2629446"/>
            <a:ext cx="6966971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ВИДЕО ДАРС 2 БОСКИЧ\фон 4 синф\ссссссс фон\с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08933" y="3236937"/>
            <a:ext cx="4465786" cy="324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011554" y="4463075"/>
            <a:ext cx="3436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222-224</a:t>
            </a:r>
          </a:p>
          <a:p>
            <a:pPr algn="ctr"/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mashqlar</a:t>
            </a:r>
            <a:endParaRPr lang="ru-RU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195" y="1128089"/>
            <a:ext cx="72927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5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Son – </a:t>
            </a:r>
            <a:r>
              <a:rPr lang="en-US" sz="5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turkumi</a:t>
            </a:r>
            <a:endParaRPr lang="en-US" sz="54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77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2548" y="429042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D:\ВИДЕО ДАРС 2 БОСКИЧ\фон 4 синф\ффоонн\й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" t="5119" r="3607" b="3398"/>
          <a:stretch/>
        </p:blipFill>
        <p:spPr bwMode="auto">
          <a:xfrm>
            <a:off x="2210937" y="895291"/>
            <a:ext cx="7915702" cy="5732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559705" y="3761321"/>
            <a:ext cx="327205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rgbClr val="FF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400" b="1" cap="none" spc="0" dirty="0" err="1" smtClean="0">
                <a:ln w="11430"/>
                <a:solidFill>
                  <a:srgbClr val="FF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Do‘stlik</a:t>
            </a:r>
            <a:r>
              <a:rPr lang="en-US" sz="4400" b="1" cap="none" spc="0" dirty="0" smtClean="0">
                <a:ln w="11430"/>
                <a:solidFill>
                  <a:srgbClr val="FF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 algn="ctr"/>
            <a:r>
              <a:rPr lang="en-US" sz="4400" cap="none" spc="0" dirty="0" err="1" smtClean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mavzusida</a:t>
            </a:r>
            <a:endParaRPr lang="en-US" sz="4400" cap="none" spc="0" dirty="0" smtClean="0">
              <a:ln w="11430"/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cap="none" spc="0" dirty="0" smtClean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4400" cap="none" spc="0" dirty="0" smtClean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cap="none" spc="0" dirty="0" err="1" smtClean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4400" cap="none" spc="0" dirty="0" smtClean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cap="none" spc="0" dirty="0">
              <a:ln w="11430"/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39531" y="81819"/>
            <a:ext cx="4842992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27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299206" y="418061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38138" y="5297214"/>
            <a:ext cx="1964327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759265" y="5030690"/>
            <a:ext cx="2769089" cy="9932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67878" y="5927840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39459" y="3132217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869214" y="4635061"/>
            <a:ext cx="1570909" cy="804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86235" y="532196"/>
            <a:ext cx="2772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Do‘stlik</a:t>
            </a:r>
            <a:endParaRPr lang="ru-RU" sz="4000" b="1" i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9430" y="1294283"/>
            <a:ext cx="110989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Do‘stlik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sadoqat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tushunchalari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bir-biriga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ma’nodosh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bir-biriga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chambarchas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bog‘liq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so‘zlardir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Sadoqat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do‘stlik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degani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do‘stlik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sadoqat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demakdir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Sadoqat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so‘zi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do‘stlik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ma’nosini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ifoda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qiladi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Chunki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xaqiqiy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do‘st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sadoqatli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Xaqiqiy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do‘st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do‘stiga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hech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qachon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xiyonat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qilmaydi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Yaqin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kishining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xiyonati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og‘ir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alamli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Xaqiqiy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do‘st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aybingni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ko‘rsa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tanxolikda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nasihat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qiladi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Chin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do‘st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haqingizda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doimo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fikrda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66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4137" y="418054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868214" y="611504"/>
            <a:ext cx="6123792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6600"/>
                </a:solidFill>
                <a:latin typeface="Cooper Std Black" pitchFamily="18" charset="0"/>
              </a:rPr>
              <a:t>Husnixat</a:t>
            </a:r>
            <a:r>
              <a:rPr lang="en-US" sz="4800" dirty="0" smtClean="0">
                <a:solidFill>
                  <a:srgbClr val="006600"/>
                </a:solidFill>
                <a:latin typeface="Cooper Std Black" pitchFamily="18" charset="0"/>
              </a:rPr>
              <a:t> </a:t>
            </a:r>
            <a:r>
              <a:rPr lang="en-US" sz="4800" dirty="0" err="1" smtClean="0">
                <a:solidFill>
                  <a:srgbClr val="006600"/>
                </a:solidFill>
                <a:latin typeface="Cooper Std Black" pitchFamily="18" charset="0"/>
              </a:rPr>
              <a:t>daqiqasi</a:t>
            </a:r>
            <a:endParaRPr lang="ru-RU" sz="4800" dirty="0">
              <a:solidFill>
                <a:srgbClr val="0066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59459" y="1690555"/>
            <a:ext cx="78021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husni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7" t="19472" r="30085" b="54791"/>
          <a:stretch/>
        </p:blipFill>
        <p:spPr bwMode="auto">
          <a:xfrm>
            <a:off x="972390" y="2626266"/>
            <a:ext cx="10042525" cy="287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86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418061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38138" y="5297214"/>
            <a:ext cx="1964327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671034" y="4303986"/>
            <a:ext cx="2769089" cy="9932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67878" y="5927840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39459" y="3132217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869214" y="5029200"/>
            <a:ext cx="1570909" cy="804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8"/>
          <a:stretch/>
        </p:blipFill>
        <p:spPr bwMode="auto">
          <a:xfrm flipH="1">
            <a:off x="930165" y="479485"/>
            <a:ext cx="5409293" cy="56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40" b="7398"/>
          <a:stretch/>
        </p:blipFill>
        <p:spPr bwMode="auto">
          <a:xfrm flipH="1">
            <a:off x="5968968" y="465446"/>
            <a:ext cx="2010102" cy="56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40" b="7398"/>
          <a:stretch/>
        </p:blipFill>
        <p:spPr bwMode="auto">
          <a:xfrm flipH="1">
            <a:off x="7817485" y="465446"/>
            <a:ext cx="2010102" cy="56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1" r="62840" b="12540"/>
          <a:stretch/>
        </p:blipFill>
        <p:spPr bwMode="auto">
          <a:xfrm flipH="1">
            <a:off x="9430021" y="848438"/>
            <a:ext cx="2010102" cy="498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68969" y="644051"/>
            <a:ext cx="5276784" cy="1560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968969" y="4516821"/>
            <a:ext cx="5276784" cy="1560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420801" y="2532052"/>
            <a:ext cx="78249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3-sinfda son – 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turkumi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nimalarni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o‘rgangansiz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6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418061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38138" y="5297214"/>
            <a:ext cx="1964327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671034" y="4303986"/>
            <a:ext cx="2769089" cy="9932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67878" y="5927840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39459" y="3132217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869214" y="5029200"/>
            <a:ext cx="1570909" cy="804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8"/>
          <a:stretch/>
        </p:blipFill>
        <p:spPr bwMode="auto">
          <a:xfrm flipH="1">
            <a:off x="930165" y="479485"/>
            <a:ext cx="5409293" cy="56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40" b="7398"/>
          <a:stretch/>
        </p:blipFill>
        <p:spPr bwMode="auto">
          <a:xfrm flipH="1">
            <a:off x="5968968" y="465446"/>
            <a:ext cx="2010102" cy="56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40" b="7398"/>
          <a:stretch/>
        </p:blipFill>
        <p:spPr bwMode="auto">
          <a:xfrm flipH="1">
            <a:off x="7817485" y="465446"/>
            <a:ext cx="2010102" cy="56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1" r="62840" b="12540"/>
          <a:stretch/>
        </p:blipFill>
        <p:spPr bwMode="auto">
          <a:xfrm flipH="1">
            <a:off x="9430021" y="848438"/>
            <a:ext cx="2010102" cy="498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68969" y="644051"/>
            <a:ext cx="5276784" cy="1560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968969" y="4516821"/>
            <a:ext cx="5276784" cy="1560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420801" y="2575795"/>
            <a:ext cx="78249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Keling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o‘tilganlarni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takrorlab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bilimlarni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mustahkamlaymiz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3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348563" y="419004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45021" y="1831453"/>
            <a:ext cx="105001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Akam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oltinchi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sinfda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o‘qiydi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Bizning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oilamiz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to‘rt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jondan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iborat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29255" y="514497"/>
            <a:ext cx="105001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Sanoqni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bildirgan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aniqlab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bog‘langan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birga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02675" y="3441907"/>
            <a:ext cx="8592207" cy="914400"/>
          </a:xfrm>
          <a:prstGeom prst="roundRect">
            <a:avLst/>
          </a:prstGeom>
          <a:solidFill>
            <a:srgbClr val="FFFF99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784180" y="1831448"/>
            <a:ext cx="35377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oltinchi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sinfda</a:t>
            </a:r>
            <a:endParaRPr lang="en-US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836864" y="2451126"/>
            <a:ext cx="35377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to‘rt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jondan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5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32 0.04583 L -0.08401 0.238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0289E-6 2.22222E-6 L 0.06734 0.146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1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418061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38138" y="5297214"/>
            <a:ext cx="1964327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671034" y="4303986"/>
            <a:ext cx="2769089" cy="9932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67878" y="5927840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39459" y="3132217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869214" y="5029200"/>
            <a:ext cx="1570909" cy="804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8"/>
          <a:stretch/>
        </p:blipFill>
        <p:spPr bwMode="auto">
          <a:xfrm flipH="1">
            <a:off x="930165" y="479485"/>
            <a:ext cx="5409293" cy="56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40" b="7398"/>
          <a:stretch/>
        </p:blipFill>
        <p:spPr bwMode="auto">
          <a:xfrm flipH="1">
            <a:off x="5968968" y="465446"/>
            <a:ext cx="2010102" cy="56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40" b="7398"/>
          <a:stretch/>
        </p:blipFill>
        <p:spPr bwMode="auto">
          <a:xfrm flipH="1">
            <a:off x="7817485" y="465446"/>
            <a:ext cx="2010102" cy="56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1" r="62840" b="12540"/>
          <a:stretch/>
        </p:blipFill>
        <p:spPr bwMode="auto">
          <a:xfrm flipH="1">
            <a:off x="9477319" y="848438"/>
            <a:ext cx="2010102" cy="498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68969" y="644051"/>
            <a:ext cx="5276784" cy="1560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968969" y="4516821"/>
            <a:ext cx="5276784" cy="1560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47701" y="2445725"/>
            <a:ext cx="81557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Shaxs-narsaning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sanog‘ini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bildirgan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deyiladi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Sonlar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necha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echta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ancha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o‘roqlariga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08841" y="1250993"/>
            <a:ext cx="51797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ESLAB QOLING!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41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e59cf9f947cbf9d8297158ce2e2fff2267be8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8865</TotalTime>
  <Words>305</Words>
  <Application>Microsoft Office PowerPoint</Application>
  <PresentationFormat>Произвольный</PresentationFormat>
  <Paragraphs>72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Bugun hamma maktabga keldi. Biroq Anvar kelmadi. Anvarning sinfdoshlari darsdan keyin uning uyiga borishdi. Onasi Anvarning kasalligini aytdi.O‘rtoqlari Anvarni kirib ko‘rishdi. Darsda o‘tilgan mavzular to‘g‘risida suhbatlashdilar.</dc:title>
  <dc:creator>1</dc:creator>
  <cp:lastModifiedBy>OTABEK</cp:lastModifiedBy>
  <cp:revision>918</cp:revision>
  <dcterms:created xsi:type="dcterms:W3CDTF">2020-03-16T16:42:30Z</dcterms:created>
  <dcterms:modified xsi:type="dcterms:W3CDTF">2020-12-25T08:49:59Z</dcterms:modified>
</cp:coreProperties>
</file>