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25" r:id="rId3"/>
    <p:sldId id="351" r:id="rId4"/>
    <p:sldId id="383" r:id="rId5"/>
    <p:sldId id="373" r:id="rId6"/>
    <p:sldId id="375" r:id="rId7"/>
    <p:sldId id="377" r:id="rId8"/>
    <p:sldId id="374" r:id="rId9"/>
    <p:sldId id="380" r:id="rId10"/>
    <p:sldId id="381" r:id="rId11"/>
    <p:sldId id="376" r:id="rId12"/>
    <p:sldId id="379" r:id="rId13"/>
    <p:sldId id="384" r:id="rId14"/>
    <p:sldId id="382" r:id="rId15"/>
    <p:sldId id="372" r:id="rId16"/>
    <p:sldId id="386" r:id="rId17"/>
    <p:sldId id="385" r:id="rId18"/>
    <p:sldId id="387" r:id="rId19"/>
    <p:sldId id="390" r:id="rId20"/>
    <p:sldId id="388" r:id="rId21"/>
    <p:sldId id="38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B25F97-7047-4B56-9D00-2341F5BC1D49}">
          <p14:sldIdLst>
            <p14:sldId id="305"/>
            <p14:sldId id="325"/>
            <p14:sldId id="351"/>
            <p14:sldId id="383"/>
            <p14:sldId id="373"/>
            <p14:sldId id="375"/>
            <p14:sldId id="377"/>
            <p14:sldId id="374"/>
            <p14:sldId id="380"/>
            <p14:sldId id="381"/>
            <p14:sldId id="376"/>
            <p14:sldId id="379"/>
            <p14:sldId id="384"/>
            <p14:sldId id="382"/>
            <p14:sldId id="372"/>
            <p14:sldId id="386"/>
            <p14:sldId id="385"/>
            <p14:sldId id="387"/>
            <p14:sldId id="390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3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9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5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5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2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21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14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0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9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2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8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2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0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5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8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3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9538"/>
            <a:ext cx="1219200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34257" y="2922669"/>
            <a:ext cx="6082281" cy="27587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Басни. </a:t>
            </a:r>
          </a:p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Эзоп.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64439" y="3246388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>
              <a:solidFill>
                <a:srgbClr val="002060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4" descr="Ð­Ð·Ð¾Ð¿. ÐÐ°ÑÑÐ¸Ð½Ð° ÐÐµÐ»Ð°ÑÐºÐµÑ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1804" y="2457000"/>
            <a:ext cx="3135085" cy="412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СУДЬБА ЭЗОПА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57538" y="4657509"/>
            <a:ext cx="4906244" cy="103821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66323" y="1763486"/>
            <a:ext cx="628638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Судьба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забросила Эзопа на остров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Эгейском море, где его хозяином стал рабовладелец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Ксанф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недалёкий, ограниченный человек.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20" y="2886870"/>
            <a:ext cx="4541628" cy="33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ЭЗОП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18576" y="1628384"/>
            <a:ext cx="660000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Известно, что Эзоп был рабом. Благодаря своему уму он добился свободы.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Даже правители Греции прислушивались к его советам, выраженным в иносказательной форме. В своих баснях под видом животных Эзоп высмеивал глупость, </a:t>
            </a:r>
            <a:r>
              <a:rPr lang="ru-RU" sz="2800" dirty="0">
                <a:ln>
                  <a:solidFill>
                    <a:srgbClr val="9933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жадность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другие пороки людей. Многие принимали это на свой счёт.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764" b="16091"/>
          <a:stretch/>
        </p:blipFill>
        <p:spPr bwMode="auto">
          <a:xfrm>
            <a:off x="8021743" y="1628384"/>
            <a:ext cx="3660506" cy="467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7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443551"/>
            <a:ext cx="12087497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ЭЗОПА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6774" y="1628384"/>
            <a:ext cx="70117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отомстить Эзопу, обиженные им люди подложили в его котомку золотую чашу, украденную из храма. Согласно легенде, когда Эзопа схватили, его должны были либо казнить, либо он снова должен был признать себя рабом – и тогда хозяин уплатил бы штраф, а Эзоп сохранил бы жизнь.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Эзоп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захотел терять свободу и выбрал смерть свободного человека.</a:t>
            </a:r>
          </a:p>
        </p:txBody>
      </p:sp>
      <p:pic>
        <p:nvPicPr>
          <p:cNvPr id="5122" name="Picture 2" descr="https://ziyouz.uz/wp-content/uploads/2019/07/ezo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60" y="1875032"/>
            <a:ext cx="4282098" cy="39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БАСНИ ЭЗОПА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7388" y="1355271"/>
            <a:ext cx="7237699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Истории, которые были выдуманы Эзопом, очаровывали слушателей своей краткостью, лаконичностью, сатирой и мудростью. Их главным объектом высмеивания были человеческие пороки, от которых люди не могут избавиться и до настоящего времени. В них действуют животные и люди, птицы и насекомые.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своего ума Эзоп смог создать целый мир, в котором люди могут посмотреть со стороны на свои недостатки. 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12320"/>
          <a:stretch>
            <a:fillRect/>
          </a:stretch>
        </p:blipFill>
        <p:spPr bwMode="auto">
          <a:xfrm>
            <a:off x="7956275" y="1628384"/>
            <a:ext cx="3852169" cy="4871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3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ЭЗОПОВ ЯЗЫК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5577" y="1423851"/>
            <a:ext cx="1114667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ЭЗОПОВ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ЯЗЫК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особый стиль изложения, главная функция которого - маскировка, сокрытие мысли автора. Основными приемами в этом случае являются аллегории, аллюзии, скрытые цитаты, завуалированная ирония, «говорящие» имена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персонажей.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</a:t>
            </a:r>
          </a:p>
        </p:txBody>
      </p:sp>
      <p:pic>
        <p:nvPicPr>
          <p:cNvPr id="8" name="Picture 2" descr="ÐÐ°ÑÑÐ¸Ð½ÐºÐ¸ Ð¿Ð¾ Ð·Ð°Ð¿ÑÐ¾ÑÑ ÑÐ·Ð¾Ð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70941">
            <a:off x="8951251" y="3347532"/>
            <a:ext cx="2038499" cy="300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7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5578" y="1698171"/>
            <a:ext cx="480386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Насчитывается более четырёхсот басен Эзопа.</a:t>
            </a: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 веке их обработкой занялся Жан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Лафонтен. Благодаря работе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басни Эзопа перешли в русский язык.           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24smi.org/public/media/resize/800x-/celebrity/2018/10/18/yfaxzwt6pfwi-zhan-de-lafon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44" y="1423851"/>
            <a:ext cx="3198955" cy="40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20nevinsk.ru/wp-content/uploads/2019/07/%D0%9A%D1%80%D1%8B%D0%BB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66" y="2736503"/>
            <a:ext cx="3013917" cy="3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БАСНИ ЭЗОПА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1" y="1398846"/>
            <a:ext cx="2264064" cy="266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l="3654" t="12817" r="-1361" b="16757"/>
          <a:stretch>
            <a:fillRect/>
          </a:stretch>
        </p:blipFill>
        <p:spPr>
          <a:xfrm>
            <a:off x="8518491" y="1319864"/>
            <a:ext cx="2339429" cy="262938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4160" y="4018997"/>
            <a:ext cx="353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83" y="1420341"/>
            <a:ext cx="3227741" cy="231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32" y="4219379"/>
            <a:ext cx="2294363" cy="226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65100" y="3949247"/>
            <a:ext cx="1706454" cy="25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2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«ВОРОН И ЛИСИЦА»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374500" y="1257300"/>
            <a:ext cx="7544857" cy="5041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Ворон </a:t>
            </a:r>
            <a:r>
              <a:rPr lang="ru-RU" sz="2800" dirty="0">
                <a:solidFill>
                  <a:srgbClr val="002060"/>
                </a:solidFill>
              </a:rPr>
              <a:t>унёс кусок мяса и уселся на дерево. Лисица увидела, и захотелось ей заполучить это мясо. Стала она перед вороном и принялась его расхваливать: уж и велик он, и красив, и мог бы получше других стать царём над птицами, да и стал бы, конечно, будь у него ещё и голос. Ворону и захотелось показать ей, что есть у него голос: выпустил он мясо и закаркал. А лисица подбежала, ухватила мясо и говорит: «Эх, ворон, кабы у тебя ещё и ум был в голове, - ничего бы тебе больше не требовалось, чтобы царствовать</a:t>
            </a:r>
            <a:r>
              <a:rPr lang="ru-RU" sz="2800" dirty="0" smtClean="0">
                <a:solidFill>
                  <a:srgbClr val="002060"/>
                </a:solidFill>
              </a:rPr>
              <a:t>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999" y="3777990"/>
            <a:ext cx="2470834" cy="28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2843" y="1257300"/>
            <a:ext cx="2128156" cy="27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«ЛИСИЦА И КОЗЁЛ»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1" y="1405543"/>
            <a:ext cx="8829675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МОРАЛЬ БАСНИ «ЛИСИЦА И КОЗЁЛ»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86" y="1367875"/>
            <a:ext cx="3303813" cy="514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5578" y="1523341"/>
            <a:ext cx="748175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800" b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Мораль басни "Лисица и Козел"</a:t>
            </a:r>
          </a:p>
          <a:p>
            <a:pPr algn="just"/>
            <a:r>
              <a:rPr lang="ru-RU" altLang="ru-RU" sz="2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 Образ </a:t>
            </a:r>
            <a:r>
              <a:rPr lang="ru-RU" altLang="ru-RU" sz="2800" b="1" dirty="0">
                <a:solidFill>
                  <a:srgbClr val="002060"/>
                </a:solidFill>
                <a:latin typeface="Trebuchet MS" panose="020B0603020202020204" pitchFamily="34" charset="0"/>
              </a:rPr>
              <a:t>лисицы – это человек, который говорит красивые слова и заманивает в разные ситуации, из которых порою невозможно выбраться. А образ «козла» - это образ человека неразумного, который хотел пить и просто бросился в колодец и помог лисе выбраться, но сам остался один на один со своей возникшей проблемой</a:t>
            </a:r>
            <a:r>
              <a:rPr lang="ru-RU" altLang="ru-RU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Семь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раз отмерь, один раз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отрежь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1733" y="1483921"/>
            <a:ext cx="9579881" cy="827046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Басня как жанр. Мораль.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Приёмы баснописцев.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Жанровое отличие и сходство басни и притчи.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Эзоп.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Басни Эзопа. «Эзопов язык.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Анализ басен Эзопа.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77" y="3718832"/>
            <a:ext cx="2624117" cy="25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ПРЕЕМНИК ЭЗОПА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00" y="1331990"/>
            <a:ext cx="2184589" cy="215085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300" y="1630999"/>
            <a:ext cx="3327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1372" y="1202601"/>
            <a:ext cx="2226128" cy="306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143" y="3712558"/>
            <a:ext cx="21272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15120" t="9450" r="14321" b="9281"/>
          <a:stretch>
            <a:fillRect/>
          </a:stretch>
        </p:blipFill>
        <p:spPr bwMode="auto">
          <a:xfrm>
            <a:off x="1995143" y="3482843"/>
            <a:ext cx="1949730" cy="299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8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2344231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Прочитать басни Эзопа и </a:t>
            </a:r>
            <a:r>
              <a:rPr lang="ru-RU" sz="3600" dirty="0" err="1" smtClean="0">
                <a:solidFill>
                  <a:srgbClr val="002060"/>
                </a:solidFill>
              </a:rPr>
              <a:t>И.А.Крылова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на один сюжет (пример: «Стрекоза и муравей» </a:t>
            </a:r>
            <a:r>
              <a:rPr lang="ru-RU" sz="3600" dirty="0" err="1" smtClean="0">
                <a:solidFill>
                  <a:srgbClr val="002060"/>
                </a:solidFill>
              </a:rPr>
              <a:t>И.А.Крылова</a:t>
            </a:r>
            <a:r>
              <a:rPr lang="ru-RU" sz="3600" dirty="0" smtClean="0">
                <a:solidFill>
                  <a:srgbClr val="002060"/>
                </a:solidFill>
              </a:rPr>
              <a:t>, «Муравей и цикада» Эзопа).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Сравнить поучительный смысл этих басен.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myslide.ru/documents_3/f4c548a0ed8c32eafdf16351167ca9ea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36857" r="64328"/>
          <a:stretch/>
        </p:blipFill>
        <p:spPr bwMode="auto">
          <a:xfrm>
            <a:off x="5068362" y="3898081"/>
            <a:ext cx="1826676" cy="26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БАСНЯ КАК ЖАНР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7371" y="1423851"/>
            <a:ext cx="1145177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Басня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один из древнейших литературных жанров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короткий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занимательный рассказ в стихах или прозе с обязательным нравоучительным выводом. Древней Греции был знаменит Эзоп (VI—V века до нашей эры), писавший басни в прозе.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217" y="3860800"/>
            <a:ext cx="2971097" cy="253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710" y="3860800"/>
            <a:ext cx="1838275" cy="269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МОРАЛЬ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18576" y="1422401"/>
            <a:ext cx="1060256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нравоучение, поучение. Басня содержит мораль, чтобы автор мог показать собственное отношение к рассказанному в басне, донести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читателя авторскую идею. 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0439" y="3600757"/>
            <a:ext cx="613224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«Чтоб музыкантом быть,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Так надобно уменье.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 уши ваших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понежней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Им отвечает Соловей.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 вы, друзья, как не садитесь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Все в музыканты не годитесь».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18.userapi.com/Q4jCP5NmS1YY1uySlQRyEsKDEHNVN7XCjaJYHQ/kIsRMFBdz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98" y="3485075"/>
            <a:ext cx="4215658" cy="29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56028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ПРИЁМЫ БАСНОПИСЦЕВ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2697" y="1449977"/>
            <a:ext cx="835587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Аллегория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иносказание;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метафора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употребление слов в переносном значении для определения предмета на основе сходства значения, уподобления;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ирония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скрытая насмешка, иносказание).</a:t>
            </a:r>
          </a:p>
        </p:txBody>
      </p:sp>
      <p:pic>
        <p:nvPicPr>
          <p:cNvPr id="10" name="Picture 8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4450" y="3803727"/>
            <a:ext cx="2607798" cy="25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АЛЛЕГОРИЯ</a:t>
            </a:r>
            <a:endParaRPr lang="ru-RU" sz="44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8343" y="1553029"/>
            <a:ext cx="785222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Иносказание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басне заключается в том, что главными героями являются животные.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собственных имён.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обобщёнными образами скрываются люди с их характерами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недостатками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67" y="3960138"/>
            <a:ext cx="2238041" cy="263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6349" y="1345955"/>
            <a:ext cx="2246027" cy="25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086" y="3994982"/>
            <a:ext cx="2171674" cy="25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2171" y="4232812"/>
            <a:ext cx="28575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0715"/>
              </p:ext>
            </p:extLst>
          </p:nvPr>
        </p:nvGraphicFramePr>
        <p:xfrm>
          <a:off x="1089764" y="1480456"/>
          <a:ext cx="10347492" cy="41177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73746">
                  <a:extLst>
                    <a:ext uri="{9D8B030D-6E8A-4147-A177-3AD203B41FA5}">
                      <a16:colId xmlns:a16="http://schemas.microsoft.com/office/drawing/2014/main" val="966740562"/>
                    </a:ext>
                  </a:extLst>
                </a:gridCol>
                <a:gridCol w="5173746">
                  <a:extLst>
                    <a:ext uri="{9D8B030D-6E8A-4147-A177-3AD203B41FA5}">
                      <a16:colId xmlns:a16="http://schemas.microsoft.com/office/drawing/2014/main" val="1419522025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ПРИТЧА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БАСНЯ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46427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Нет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четких жанровых границ: в роли притчи могут выступать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сказка и пословица.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Жанр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сатирической поэзии.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98075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Поучение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заключается в иносказательном виде. Притча должна быть разгадана, пережита.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Имеет чёткий вывод – мораль.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96926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Персонажи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безымянны,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очерчены схематично, лишены характеров.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Герои – люди, животные, растения – являются носителями определенных черт характера.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7458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428701"/>
            <a:ext cx="12377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ЖАНРОВОЕ ОТЛИЧИЕ И СХОДСТВО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БАСНИ И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ПРИТЧИ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58929"/>
            <a:ext cx="11805557" cy="7861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ЖАНРОВОЕ ОТЛИЧИЕ И СХОДСТВО  БАСНИ И ПРИТЧИ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169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23676"/>
              </p:ext>
            </p:extLst>
          </p:nvPr>
        </p:nvGraphicFramePr>
        <p:xfrm>
          <a:off x="1089764" y="1480456"/>
          <a:ext cx="10347492" cy="28433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38465">
                  <a:extLst>
                    <a:ext uri="{9D8B030D-6E8A-4147-A177-3AD203B41FA5}">
                      <a16:colId xmlns:a16="http://schemas.microsoft.com/office/drawing/2014/main" val="966740562"/>
                    </a:ext>
                  </a:extLst>
                </a:gridCol>
                <a:gridCol w="5109027">
                  <a:extLst>
                    <a:ext uri="{9D8B030D-6E8A-4147-A177-3AD203B41FA5}">
                      <a16:colId xmlns:a16="http://schemas.microsoft.com/office/drawing/2014/main" val="1419522025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ПРИТЧА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БАСНЯ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46427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Смысл заключается в том, что нравственный выбор сделан человеком.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Осмеяние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общественных и человеческих пороков.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98075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Прозаическая форма.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Обычно стихотворная форма.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96926"/>
                  </a:ext>
                </a:extLst>
              </a:tr>
              <a:tr h="5515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Небольшой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объёму рассказ.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7458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31621"/>
              </p:ext>
            </p:extLst>
          </p:nvPr>
        </p:nvGraphicFramePr>
        <p:xfrm>
          <a:off x="1089764" y="4323805"/>
          <a:ext cx="10347492" cy="458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492">
                  <a:extLst>
                    <a:ext uri="{9D8B030D-6E8A-4147-A177-3AD203B41FA5}">
                      <a16:colId xmlns:a16="http://schemas.microsoft.com/office/drawing/2014/main" val="1784132254"/>
                    </a:ext>
                  </a:extLst>
                </a:gridCol>
              </a:tblGrid>
              <a:tr h="45894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 Носит поучительный характер.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4844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11289"/>
              </p:ext>
            </p:extLst>
          </p:nvPr>
        </p:nvGraphicFramePr>
        <p:xfrm>
          <a:off x="1089764" y="4744334"/>
          <a:ext cx="103474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492">
                  <a:extLst>
                    <a:ext uri="{9D8B030D-6E8A-4147-A177-3AD203B41FA5}">
                      <a16:colId xmlns:a16="http://schemas.microsoft.com/office/drawing/2014/main" val="1784132254"/>
                    </a:ext>
                  </a:extLst>
                </a:gridCol>
              </a:tblGrid>
              <a:tr h="44815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Использует аллегорию.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4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ЭЗОП (620 ДО Н.Э – 564 ДО Н.Э)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06185" y="1779814"/>
            <a:ext cx="729887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Легендарный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живший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VI в. до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множества басен,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ставших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достоянием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европейской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земной культуры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афоризмы вошли в нашу жизнь... </a:t>
            </a:r>
          </a:p>
        </p:txBody>
      </p:sp>
      <p:pic>
        <p:nvPicPr>
          <p:cNvPr id="8" name="Picture 4" descr="Ð­Ð·Ð¾Ð¿. ÐÐ°ÑÑÐ¸Ð½Ð° ÐÐµÐ»Ð°ÑÐºÐµÑ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5543" y="1336488"/>
            <a:ext cx="3371005" cy="5115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848</Words>
  <Application>Microsoft Office PowerPoint</Application>
  <PresentationFormat>Широкоэкранный</PresentationFormat>
  <Paragraphs>152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</vt:lpstr>
      <vt:lpstr>Wingdings 2</vt:lpstr>
      <vt:lpstr>Тема Office</vt:lpstr>
      <vt:lpstr>Презентация PowerPoint</vt:lpstr>
      <vt:lpstr>ПЛАН УРОКА</vt:lpstr>
      <vt:lpstr>БАСНЯ КАК ЖАНР</vt:lpstr>
      <vt:lpstr>МОРАЛЬ</vt:lpstr>
      <vt:lpstr>ПРИЁМЫ БАСНОПИСЦЕВ</vt:lpstr>
      <vt:lpstr>АЛЛЕГОРИЯ</vt:lpstr>
      <vt:lpstr>Презентация PowerPoint</vt:lpstr>
      <vt:lpstr>ЖАНРОВОЕ ОТЛИЧИЕ И СХОДСТВО  БАСНИ И ПРИТЧИ</vt:lpstr>
      <vt:lpstr>ЭЗОП (620 ДО Н.Э – 564 ДО Н.Э)</vt:lpstr>
      <vt:lpstr>СУДЬБА ЭЗОПА</vt:lpstr>
      <vt:lpstr>ЭЗОП</vt:lpstr>
      <vt:lpstr>СМЕРТЬ ЭЗОПА</vt:lpstr>
      <vt:lpstr>БАСНИ ЭЗОПА</vt:lpstr>
      <vt:lpstr>ЭЗОПОВ ЯЗЫК</vt:lpstr>
      <vt:lpstr>Презентация PowerPoint</vt:lpstr>
      <vt:lpstr>БАСНИ ЭЗОПА</vt:lpstr>
      <vt:lpstr>«ВОРОН И ЛИСИЦА»</vt:lpstr>
      <vt:lpstr>«ЛИСИЦА И КОЗЁЛ»</vt:lpstr>
      <vt:lpstr>МОРАЛЬ БАСНИ «ЛИСИЦА И КОЗЁЛ»</vt:lpstr>
      <vt:lpstr>РУССКИЙ ПРЕЕМНИК ЭЗОПА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294</cp:revision>
  <dcterms:created xsi:type="dcterms:W3CDTF">2020-09-22T15:24:01Z</dcterms:created>
  <dcterms:modified xsi:type="dcterms:W3CDTF">2020-11-09T06:07:10Z</dcterms:modified>
</cp:coreProperties>
</file>