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5" r:id="rId2"/>
    <p:sldId id="364" r:id="rId3"/>
    <p:sldId id="352" r:id="rId4"/>
    <p:sldId id="365" r:id="rId5"/>
    <p:sldId id="366" r:id="rId6"/>
    <p:sldId id="367" r:id="rId7"/>
    <p:sldId id="381" r:id="rId8"/>
    <p:sldId id="382" r:id="rId9"/>
    <p:sldId id="383" r:id="rId10"/>
    <p:sldId id="384" r:id="rId11"/>
    <p:sldId id="368" r:id="rId12"/>
    <p:sldId id="369" r:id="rId13"/>
    <p:sldId id="370" r:id="rId14"/>
    <p:sldId id="385" r:id="rId15"/>
    <p:sldId id="386" r:id="rId16"/>
    <p:sldId id="387" r:id="rId17"/>
    <p:sldId id="388" r:id="rId18"/>
    <p:sldId id="389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92" r:id="rId30"/>
    <p:sldId id="390" r:id="rId31"/>
    <p:sldId id="391" r:id="rId32"/>
    <p:sldId id="350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52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4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0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61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4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31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81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24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35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22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8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3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30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83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7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26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75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79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44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1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26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6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47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1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6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3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5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4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4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72324" y="2739338"/>
            <a:ext cx="6820135" cy="333841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М.Ю.Лермонтов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Стихотворение</a:t>
            </a: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«Бородино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».</a:t>
            </a:r>
            <a:endParaRPr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12436" y="3310315"/>
            <a:ext cx="59467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66791" y="1197660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" descr="C:\Documents and Settings\Admin\Рабочий стол\lermontov-borod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9522" y="2434215"/>
            <a:ext cx="2965189" cy="4217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57" y="458401"/>
            <a:ext cx="1157151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ПОБЕДА РУССКИХ СОЛДАТ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83772" y="2206170"/>
            <a:ext cx="645305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>
                <a:solidFill>
                  <a:srgbClr val="002060"/>
                </a:solidFill>
                <a:latin typeface="Arial" charset="0"/>
              </a:rPr>
              <a:t>Русский солдат верен клятве, верен Родине. </a:t>
            </a:r>
            <a:r>
              <a:rPr lang="ru-RU" sz="3200" dirty="0">
                <a:solidFill>
                  <a:srgbClr val="002060"/>
                </a:solidFill>
                <a:latin typeface="Arial" charset="0"/>
              </a:rPr>
              <a:t>Он умрет, но не изменит: “И клятву верности сдержали мы в Бородинский бой!”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" b="5153"/>
          <a:stretch>
            <a:fillRect/>
          </a:stretch>
        </p:blipFill>
        <p:spPr bwMode="auto">
          <a:xfrm>
            <a:off x="8096495" y="1465941"/>
            <a:ext cx="3588411" cy="4848453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ГЕРОИ СТИХОТВОРЕНИЯ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2021941"/>
            <a:ext cx="686062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charset="0"/>
              </a:rPr>
              <a:t>Герои </a:t>
            </a:r>
            <a:r>
              <a:rPr lang="ru-RU" sz="2800" dirty="0" err="1">
                <a:solidFill>
                  <a:srgbClr val="002060"/>
                </a:solidFill>
                <a:latin typeface="Arial" charset="0"/>
              </a:rPr>
              <a:t>лермонтовского</a:t>
            </a:r>
            <a:r>
              <a:rPr lang="ru-RU" sz="2800" dirty="0">
                <a:solidFill>
                  <a:srgbClr val="002060"/>
                </a:solidFill>
                <a:latin typeface="Arial" charset="0"/>
              </a:rPr>
              <a:t> стихотворения – русские люди, победившие в войне с французами, - простые солдаты, руководимые талантливыми военачальниками: “…могучее, лихое племя, богатыри…”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багратион Петр Иван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3"/>
          <a:stretch>
            <a:fillRect/>
          </a:stretch>
        </p:blipFill>
        <p:spPr bwMode="auto">
          <a:xfrm>
            <a:off x="8029651" y="1357993"/>
            <a:ext cx="3787850" cy="439456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70171" y="5752555"/>
            <a:ext cx="727165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Петр Иванович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Багратион</a:t>
            </a:r>
          </a:p>
        </p:txBody>
      </p:sp>
    </p:spTree>
    <p:extLst>
      <p:ext uri="{BB962C8B-B14F-4D97-AF65-F5344CB8AC3E}">
        <p14:creationId xmlns:p14="http://schemas.microsoft.com/office/powerpoint/2010/main" val="1136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ЯЗЫК СТИХОТВОРЕНИЯ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2021941"/>
            <a:ext cx="628005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Это стихотворение отличается простотою, безыскусственностью: в каждом слове слышите солдата, язык которого, не переставая быть грубо простодушным, в то же время благороден, силен и полон поэзии.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Documents and Settings\Admin\Рабочий стол\8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673" y="1920340"/>
            <a:ext cx="4498853" cy="3885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3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ЯЗЫК СТИХОТВОРЕНИЯ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59" y="1567543"/>
            <a:ext cx="632359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 чтобы передать разговорную речь обычного русского человека,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 использует неправильные лексические обороты, характерные пословицы и поговорки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например: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«...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Постой-ка, брат </a:t>
            </a:r>
            <a:r>
              <a:rPr lang="ru-RU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мусью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28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позволяет раскрыть истинно народный взгляд на войну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Documents and Settings\Admin\Рабочий стол\7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3203" y="1434001"/>
            <a:ext cx="4038311" cy="4734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1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1886" y="1494971"/>
            <a:ext cx="7489371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 из двух частей.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Вступление (одна строфа), где содержится вопрос нового поколения: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Скажи-ка, дядя, ведь не даром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спалённая пожаром,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французу отдана?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2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безымянного солдата-артиллериста, участника сражения, состоящий: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⦁ из ожидания боя;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⦁ боя с французами.</a:t>
            </a:r>
          </a:p>
        </p:txBody>
      </p:sp>
      <p:pic>
        <p:nvPicPr>
          <p:cNvPr id="7170" name="Picture 2" descr="https://ic.pics.livejournal.com/komitetzaprava/32280874/645694/645694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63" y="-9540068"/>
            <a:ext cx="6330312" cy="42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diaryrh.ru/wp-content/auploads/771962/proishodila_borodinsk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86" y="2137891"/>
            <a:ext cx="3614057" cy="32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804"/>
            <a:ext cx="120904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ИДЕЙНО-ТЕМАТИЧЕСКОЕ </a:t>
            </a:r>
            <a:r>
              <a:rPr lang="ru-RU" sz="4000" dirty="0" smtClean="0"/>
              <a:t>СОДЕРДЕРЖАНИЕ</a:t>
            </a:r>
            <a:endParaRPr lang="ru-RU" sz="4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1887" y="1567543"/>
            <a:ext cx="724262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судьба народа в истории, подвиг народа в Отечественной войне 1812 г.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победа в Отечественной войне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1812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— заслуга простых солдат, народа, старшего поколения, героизм и доблесть, которого противопоставляются бездейственности измельчавшего молодого поколения: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были люди в наше время,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то, что нынешнее племя: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Богатыри — не вы!</a:t>
            </a:r>
          </a:p>
        </p:txBody>
      </p:sp>
      <p:pic>
        <p:nvPicPr>
          <p:cNvPr id="6146" name="Picture 2" descr="https://img-fotki.yandex.ru/get/6606/164843909.e/0_ad9d6_f34eb2a3_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312175"/>
            <a:ext cx="4093861" cy="31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804"/>
            <a:ext cx="120904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ХУДОЖЕСТВЕННЫЕ СРЕДСТВА</a:t>
            </a:r>
            <a:endParaRPr lang="ru-RU" sz="4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1887" y="1799771"/>
            <a:ext cx="609600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Просторечные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и выражения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ушки на макушке, тут как тут,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мусью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толку в этакой безделке (рисуется народный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рассказчика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fontAlgn="base"/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Лексика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высокого стиля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на поле грозной сечи ночная пала тень, ликовал француз, сверкнув очами (описывается величие боя, его значимость).</a:t>
            </a:r>
          </a:p>
        </p:txBody>
      </p:sp>
      <p:pic>
        <p:nvPicPr>
          <p:cNvPr id="5122" name="Picture 2" descr="https://s3.nat-geo.ru/images/2019/5/15/ec34245209f44a6b9d4a7755de2de0ae.max-12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1799771"/>
            <a:ext cx="4879974" cy="44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804"/>
            <a:ext cx="120904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ХУДОЖЕСТВЕННЫЕ СРЕДСТВА</a:t>
            </a:r>
            <a:endParaRPr lang="ru-RU" sz="4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8171" y="2351314"/>
            <a:ext cx="604519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Сравнения: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Французы двинулись, как тучи …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Носились знамена, как тени …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Земля тряслась — как наши груди …</a:t>
            </a:r>
          </a:p>
        </p:txBody>
      </p:sp>
      <p:pic>
        <p:nvPicPr>
          <p:cNvPr id="4098" name="Picture 2" descr="https://www.peoples.ru/art/painter/nikolay_samokish/samokish_work_2014122607325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73" y="1814286"/>
            <a:ext cx="5240967" cy="42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804"/>
            <a:ext cx="120904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ХУДОЖЕСТВЕННЫЕ СРЕДСТВА</a:t>
            </a:r>
            <a:endParaRPr lang="ru-RU" sz="4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1543" y="2438401"/>
            <a:ext cx="5762171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Олицетворения: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Звучал булат, картечь визжала,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Рука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бойцов колоть устала …</a:t>
            </a:r>
          </a:p>
          <a:p>
            <a:pPr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И залпы тысячи орудий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Слились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протяжный вой …</a:t>
            </a:r>
          </a:p>
        </p:txBody>
      </p:sp>
      <p:pic>
        <p:nvPicPr>
          <p:cNvPr id="3076" name="Picture 4" descr="https://b1.culture.ru/c/760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86" y="1944914"/>
            <a:ext cx="5219917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ТЕРМИНОВ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2510971"/>
            <a:ext cx="562691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Редут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квадратное земляное укрепление на поле боя</a:t>
            </a:r>
          </a:p>
        </p:txBody>
      </p:sp>
      <p:pic>
        <p:nvPicPr>
          <p:cNvPr id="8" name="Содержимое 7" descr="редут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713079" y="1567543"/>
            <a:ext cx="5004882" cy="455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0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«СКАЖИ-КА, ДЯДЯ…»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3326" y="1332412"/>
            <a:ext cx="7078618" cy="5269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7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 «Бородино»</a:t>
            </a:r>
            <a:r>
              <a:rPr lang="ru-RU" alt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отклик поэта на 25-летие Отечественной войны 1812 г. </a:t>
            </a:r>
            <a:r>
              <a:rPr lang="ru-RU" altLang="ru-RU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</a:t>
            </a:r>
            <a:r>
              <a:rPr lang="ru-RU" alt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пытался воспроизвести бородинские события посредством </a:t>
            </a:r>
            <a:r>
              <a:rPr lang="ru-RU" altLang="ru-RU" sz="27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 очевидца,</a:t>
            </a:r>
            <a:r>
              <a:rPr lang="ru-RU" alt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участника сражения.  </a:t>
            </a:r>
          </a:p>
          <a:p>
            <a:pPr algn="ctr"/>
            <a:r>
              <a:rPr lang="ru-RU" alt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использует стихотворную форму </a:t>
            </a:r>
            <a:r>
              <a:rPr lang="ru-RU" altLang="ru-RU" sz="27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сказа</a:t>
            </a:r>
            <a:r>
              <a:rPr lang="ru-RU" alt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т.е. художественную имитацию устной разговорной речи от имени самого героя.</a:t>
            </a:r>
          </a:p>
          <a:p>
            <a:pPr algn="ctr"/>
            <a:r>
              <a:rPr lang="ru-RU" alt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Текст рассказа о бородинском бое – это «живой» разговорный </a:t>
            </a:r>
            <a:r>
              <a:rPr lang="ru-RU" altLang="ru-RU" sz="27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</a:t>
            </a:r>
            <a:r>
              <a:rPr lang="ru-RU" alt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23" y="1458027"/>
            <a:ext cx="3681025" cy="4855485"/>
          </a:xfrm>
          <a:prstGeom prst="rect">
            <a:avLst/>
          </a:prstGeom>
          <a:noFill/>
          <a:ln w="28575">
            <a:solidFill>
              <a:srgbClr val="CCC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ТЕРМИНОВ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2627085"/>
            <a:ext cx="561239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Мусью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сударь, господин (обращение к французу)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5" descr="westfal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934777" y="1484086"/>
            <a:ext cx="3756119" cy="48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6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ТЕРМИНОВ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2191657"/>
            <a:ext cx="5307597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Картечь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артиллерийский снаряд, наполненный круглыми пулями, широко рассеивающимися при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выстреле.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5" descr="f7d02946cba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81071" y="1843314"/>
            <a:ext cx="5322046" cy="38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3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ТЕРМИНОВ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2191657"/>
            <a:ext cx="530759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Лафет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Боевой станок, на котором укрепляется ствол артиллерийского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орудия.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5" descr="лафет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673749" y="1686591"/>
            <a:ext cx="4897765" cy="449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0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ТЕРМИНОВ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2931885"/>
            <a:ext cx="520599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Бивак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стоянка войск под открытым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небом.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5" descr="бивак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6145517" y="1989590"/>
            <a:ext cx="5665483" cy="380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9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ТЕРМИНОВ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2496457"/>
            <a:ext cx="549628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Кивер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высокий военный головной убор из твёрдой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кожи.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5" descr="кивер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845330" y="1939470"/>
            <a:ext cx="4726184" cy="405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2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ТЕРМИНОВ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17431" y="2627086"/>
            <a:ext cx="549628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Булат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оружие из булатной стали – стали особой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закалки.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5" descr="булат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648896" y="1902040"/>
            <a:ext cx="5118346" cy="396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9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ТЕРМИНОВ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17432" y="2627086"/>
            <a:ext cx="318851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Улан, драгун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солдаты конных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полков.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17134" r="18082" b="8566"/>
          <a:stretch>
            <a:fillRect/>
          </a:stretch>
        </p:blipFill>
        <p:spPr>
          <a:xfrm>
            <a:off x="8169049" y="1383167"/>
            <a:ext cx="3600450" cy="5040312"/>
          </a:xfrm>
        </p:spPr>
      </p:pic>
      <p:pic>
        <p:nvPicPr>
          <p:cNvPr id="11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739" y="1383167"/>
            <a:ext cx="3663950" cy="5040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66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ТЕРМИНОВ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17431" y="2743200"/>
            <a:ext cx="587365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Басурманы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люди другой веры, иноземцы, враги.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5" descr="1812-5-1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8215085" y="1353898"/>
            <a:ext cx="3522230" cy="509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3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ТЕРМИНОВ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17431" y="2743200"/>
            <a:ext cx="587365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Басурманы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люди другой веры, иноземцы, враги.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5" descr="1812-5-1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8215085" y="1353898"/>
            <a:ext cx="3522230" cy="509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4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804"/>
            <a:ext cx="120904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ГЛАВНАЯ МЫСЛЬ</a:t>
            </a:r>
            <a:endParaRPr lang="ru-RU" sz="4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1543" y="1857827"/>
            <a:ext cx="6676571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i="1" dirty="0" smtClean="0">
                <a:solidFill>
                  <a:srgbClr val="002060"/>
                </a:solidFill>
                <a:latin typeface="Arial" charset="0"/>
              </a:rPr>
              <a:t>Безмерная </a:t>
            </a:r>
            <a:r>
              <a:rPr lang="ru-RU" sz="3200" i="1" dirty="0">
                <a:solidFill>
                  <a:srgbClr val="002060"/>
                </a:solidFill>
                <a:latin typeface="Arial" charset="0"/>
              </a:rPr>
              <a:t>любовь русского народа к родной земле, его беззаветная преданность, желание защитить страну от ненавистных иноземцев</a:t>
            </a:r>
            <a:r>
              <a:rPr lang="ru-RU" sz="3200" dirty="0">
                <a:solidFill>
                  <a:srgbClr val="002060"/>
                </a:solidFill>
                <a:latin typeface="Arial" charset="0"/>
              </a:rPr>
              <a:t>. В этом стихотворении слиты воедино голос самого поэта, голос ветерана, голос </a:t>
            </a:r>
            <a:r>
              <a:rPr lang="ru-RU" sz="3200" dirty="0" smtClean="0">
                <a:solidFill>
                  <a:srgbClr val="002060"/>
                </a:solidFill>
                <a:latin typeface="Arial" charset="0"/>
              </a:rPr>
              <a:t>народа.</a:t>
            </a:r>
            <a:endParaRPr lang="ru-RU" sz="3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" name="Рисунок 3" descr="верещагин памятник кавалергардаи и конной гвардии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56" y="1650892"/>
            <a:ext cx="3940372" cy="43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2021941"/>
            <a:ext cx="686062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Повествование в произведении ведется от лица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старого воина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 которому обращается кто-то из современников поэта: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Скажи-ка, дядя, ведь не даром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спаленная пожаром,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Французу отдана?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были ж схватки боевые...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Documents and Settings\Admin\Рабочий стол\138140-089f0-55624935-m750x740-u38b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620" y="1523342"/>
            <a:ext cx="3591858" cy="492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1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804"/>
            <a:ext cx="120904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ЗНАЧЕНИЕ СТИХОТВОРЕНИЯ</a:t>
            </a:r>
            <a:endParaRPr lang="ru-RU" sz="4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1543" y="1988457"/>
            <a:ext cx="667657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Значение стихотворения «Бородино» огромно.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впервые отразило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историческую роль русского народа. Идейное воздействие стихотворения на общественное сознание в большей степени сказалось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Второй Мировой войне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1941-1945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www.izocenter.ru/assets/images/content/articles/306/img-averyanov-ataka-polskih-ulan.jpg?v=2019-08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1988457"/>
            <a:ext cx="4179659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4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804"/>
            <a:ext cx="120904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В.Г.БЕЛИНСКИЙ </a:t>
            </a:r>
            <a:r>
              <a:rPr lang="ru-RU" sz="4400" dirty="0" smtClean="0"/>
              <a:t>ПИСАЛ:</a:t>
            </a:r>
            <a:endParaRPr lang="ru-RU" sz="4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1543" y="2249714"/>
            <a:ext cx="725714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 «Бородино»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«жалоба на настоящее поколение, дремлющее в бездействии, зависть к великому прошедшему, столь полному славы и великих дел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...»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ersons-info.com/userfiles/image/persons/0-10000/3000-4000/3267/BELINSKII_Vissarion_Grigorevich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389" y="1320800"/>
            <a:ext cx="3598267" cy="52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7713" y="769257"/>
            <a:ext cx="12098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 Ответить на вопрос 3 на стр. 130.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2.  Выписать определения на стр. 131, ответить на вопросы 1, 2.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51" y="3457674"/>
            <a:ext cx="2624117" cy="25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__TdW9mik-eQ/TL4HNwBFYbI/AAAAAAAAAJ4/---RDlXbVKk/s1600/%D0%9F%D0%B0%D0%BC%D1%8F%D1%82%D0%BD%D0%B8%D0%BA+%D0%9B%D0%B5%D1%80%D0%BC%D0%BE%D0%BD%D1%82%D0%BE%D0%B2%D1%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4378" y="2798351"/>
            <a:ext cx="2373671" cy="3560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ФОРМА СТИХОТВОРЕНИЯ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1570939"/>
            <a:ext cx="556885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Диалог бывалого солдата и молодого человека, которому горько осознавать, что Москва всё же была отдана французам и сожжена. Спрашивая о Бородинском сражении, он хочет узнать, чем же знаменателен этот день о котором «недаром помнит вся Россия».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603;p93" descr="D:\Презентации\Лермонтов\Бородино\722f97f225f986cf11cae1e4a59c88da.jpg"/>
          <p:cNvPicPr preferRelativeResize="0"/>
          <p:nvPr/>
        </p:nvPicPr>
        <p:blipFill rotWithShape="1">
          <a:blip r:embed="rId3">
            <a:alphaModFix/>
          </a:blip>
          <a:srcRect l="4430" t="53125" b="3125"/>
          <a:stretch/>
        </p:blipFill>
        <p:spPr>
          <a:xfrm>
            <a:off x="6705601" y="1570939"/>
            <a:ext cx="4992914" cy="4401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7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1695366"/>
            <a:ext cx="686062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Произведение построено в форме разговора молодого солдата и старого.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Рассказчик – это человек из народа, солдат, артиллерист.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вспоминает битву, в его словах чувствуется ещё не забытое восхищение подвигов солдат,  называет героев своего поколения «могучее лихое племя». Он гордится ими, их победой.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14" y="1392712"/>
            <a:ext cx="3549787" cy="5081724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ХАРАКТЕРИСТИКА РАССКАЗЧИКА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99596"/>
              </p:ext>
            </p:extLst>
          </p:nvPr>
        </p:nvGraphicFramePr>
        <p:xfrm>
          <a:off x="524644" y="1364348"/>
          <a:ext cx="11292857" cy="497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58">
                  <a:extLst>
                    <a:ext uri="{9D8B030D-6E8A-4147-A177-3AD203B41FA5}">
                      <a16:colId xmlns:a16="http://schemas.microsoft.com/office/drawing/2014/main" val="1732592858"/>
                    </a:ext>
                  </a:extLst>
                </a:gridCol>
                <a:gridCol w="8193999">
                  <a:extLst>
                    <a:ext uri="{9D8B030D-6E8A-4147-A177-3AD203B41FA5}">
                      <a16:colId xmlns:a16="http://schemas.microsoft.com/office/drawing/2014/main" val="1979564259"/>
                    </a:ext>
                  </a:extLst>
                </a:gridCol>
              </a:tblGrid>
              <a:tr h="49540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Кто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он?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Рядовой участник событий, бывший артиллерист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432386"/>
                  </a:ext>
                </a:extLst>
              </a:tr>
              <a:tr h="764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– 50 лет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75025"/>
                  </a:ext>
                </a:extLst>
              </a:tr>
              <a:tr h="764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Внешний облик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Седые волосы и усы, шрамы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513282"/>
                  </a:ext>
                </a:extLst>
              </a:tr>
              <a:tr h="747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Манера держаться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Взволнованно, с достоинством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829967"/>
                  </a:ext>
                </a:extLst>
              </a:tr>
              <a:tr h="664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 речи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Неспешная, эмоциональная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96825"/>
                  </a:ext>
                </a:extLst>
              </a:tr>
              <a:tr h="935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 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Решительность, мужество, готовность пожертвовать жизнью за Родину, гордость за своих товарищей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59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1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57" y="458401"/>
            <a:ext cx="11571514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ОСОБЕННОСТИ МОНОЛОГА РАССКАЗЧИКА</a:t>
            </a:r>
            <a:endParaRPr lang="ru-RU" sz="4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6312" y="1760371"/>
            <a:ext cx="7115631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старого артиллериста обращён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читателям;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войны заново воскрешает в памяти подробности битвы;</a:t>
            </a:r>
          </a:p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сознание героя (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лирика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представлено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(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драма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повествование (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эпос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 минувших событиях;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Поколение недавнего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прошлого прямо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противопоставляется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здесь «нынешнему племени» - лишённому идеалов, забывшему былую славу и пребывающему в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бездействии.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fs00.infourok.ru/images/doc/247/252366/2/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5" t="23224" r="32336" b="10110"/>
          <a:stretch/>
        </p:blipFill>
        <p:spPr bwMode="auto">
          <a:xfrm>
            <a:off x="7794170" y="1551863"/>
            <a:ext cx="378823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57" y="458401"/>
            <a:ext cx="11571514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83772" y="1465943"/>
            <a:ext cx="708297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>
                <a:solidFill>
                  <a:srgbClr val="002060"/>
                </a:solidFill>
                <a:latin typeface="Arial" charset="0"/>
              </a:rPr>
              <a:t>Чувства и  мысли старого солдата – это чувства всего русского народа, отстоявшего Родину в Бородинской битве. Любовь к родине и готовность защитить её ценой жизни, объединила всех воинов, придала им богатырские силы, вдохновила на подвиг. И поэт Лермонтов, сам горячий патриот, воспевает патриотический подвиг народа. Главные герои для него – это народ, участники битвы – богатыри.</a:t>
            </a:r>
            <a:endParaRPr lang="ru-RU" sz="28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" b="4659"/>
          <a:stretch>
            <a:fillRect/>
          </a:stretch>
        </p:blipFill>
        <p:spPr bwMode="auto">
          <a:xfrm>
            <a:off x="8616396" y="1349828"/>
            <a:ext cx="3241775" cy="5102906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7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57" y="458401"/>
            <a:ext cx="1157151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 РУССКОГО СОЛДАТА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83771" y="1683657"/>
            <a:ext cx="709748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charset="0"/>
              </a:rPr>
              <a:t>Русский солдат умеет хранить спокойствие, он рассудителен и мудр: “Но тих был наш бивак открытый: кто штык точил, ворча сердито, кусая длинный ус”.</a:t>
            </a: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charset="0"/>
              </a:rPr>
              <a:t>Он умеет быть искренне благодарен командирам за науку: “Полковник наш рожден был хватом: слуга царю, отец солдатам… Да, жаль его: сражен булатом, он спит в земле сырой”.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" b="6287"/>
          <a:stretch>
            <a:fillRect/>
          </a:stretch>
        </p:blipFill>
        <p:spPr bwMode="auto">
          <a:xfrm>
            <a:off x="8510588" y="1465943"/>
            <a:ext cx="3168650" cy="511175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7806</TotalTime>
  <Words>997</Words>
  <Application>Microsoft Office PowerPoint</Application>
  <PresentationFormat>Широкоэкранный</PresentationFormat>
  <Paragraphs>199</Paragraphs>
  <Slides>32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«СКАЖИ-КА, ДЯДЯ…»</vt:lpstr>
      <vt:lpstr>Презентация PowerPoint</vt:lpstr>
      <vt:lpstr>ФОРМА СТИХОТВОРЕНИЯ</vt:lpstr>
      <vt:lpstr>Презентация PowerPoint</vt:lpstr>
      <vt:lpstr>ХАРАКТЕРИСТИКА РАССКАЗЧИКА</vt:lpstr>
      <vt:lpstr>ОСОБЕННОСТИ МОНОЛОГА РАССКАЗЧИКА</vt:lpstr>
      <vt:lpstr>Презентация PowerPoint</vt:lpstr>
      <vt:lpstr>ОБРАЗ РУССКОГО СОЛДАТА</vt:lpstr>
      <vt:lpstr>ПОБЕДА РУССКИХ СОЛДАТ</vt:lpstr>
      <vt:lpstr>ГЕРОИ СТИХОТВОРЕНИЯ</vt:lpstr>
      <vt:lpstr>ЯЗЫК СТИХОТВОРЕНИЯ</vt:lpstr>
      <vt:lpstr>ЯЗЫК СТИХОТВОРЕНИЯ</vt:lpstr>
      <vt:lpstr>КОМПОЗИЦИЯ</vt:lpstr>
      <vt:lpstr>ИДЕЙНО-ТЕМАТИЧЕСКОЕ СОДЕРДЕРЖАНИЕ</vt:lpstr>
      <vt:lpstr>ХУДОЖЕСТВЕННЫЕ СРЕДСТВА</vt:lpstr>
      <vt:lpstr>ХУДОЖЕСТВЕННЫЕ СРЕДСТВА</vt:lpstr>
      <vt:lpstr>ХУДОЖЕСТВЕННЫЕ СРЕДСТВА</vt:lpstr>
      <vt:lpstr>СЛОВАРЬ ТЕРМИНОВ</vt:lpstr>
      <vt:lpstr>СЛОВАРЬ ТЕРМИНОВ</vt:lpstr>
      <vt:lpstr>СЛОВАРЬ ТЕРМИНОВ</vt:lpstr>
      <vt:lpstr>СЛОВАРЬ ТЕРМИНОВ</vt:lpstr>
      <vt:lpstr>СЛОВАРЬ ТЕРМИНОВ</vt:lpstr>
      <vt:lpstr>СЛОВАРЬ ТЕРМИНОВ</vt:lpstr>
      <vt:lpstr>СЛОВАРЬ ТЕРМИНОВ</vt:lpstr>
      <vt:lpstr>СЛОВАРЬ ТЕРМИНОВ</vt:lpstr>
      <vt:lpstr>СЛОВАРЬ ТЕРМИНОВ</vt:lpstr>
      <vt:lpstr>СЛОВАРЬ ТЕРМИНОВ</vt:lpstr>
      <vt:lpstr>ГЛАВНАЯ МЫСЛЬ</vt:lpstr>
      <vt:lpstr>ЗНАЧЕНИЕ СТИХОТВОРЕНИЯ</vt:lpstr>
      <vt:lpstr>В.Г.БЕЛИНСКИЙ ПИСАЛ: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249</cp:revision>
  <dcterms:created xsi:type="dcterms:W3CDTF">2020-09-22T15:24:01Z</dcterms:created>
  <dcterms:modified xsi:type="dcterms:W3CDTF">2020-11-24T07:23:28Z</dcterms:modified>
</cp:coreProperties>
</file>