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5" r:id="rId2"/>
    <p:sldId id="325" r:id="rId3"/>
    <p:sldId id="334" r:id="rId4"/>
    <p:sldId id="351" r:id="rId5"/>
    <p:sldId id="367" r:id="rId6"/>
    <p:sldId id="368" r:id="rId7"/>
    <p:sldId id="378" r:id="rId8"/>
    <p:sldId id="369" r:id="rId9"/>
    <p:sldId id="361" r:id="rId10"/>
    <p:sldId id="366" r:id="rId11"/>
    <p:sldId id="365" r:id="rId12"/>
    <p:sldId id="379" r:id="rId13"/>
    <p:sldId id="362" r:id="rId14"/>
    <p:sldId id="373" r:id="rId15"/>
    <p:sldId id="374" r:id="rId16"/>
    <p:sldId id="352" r:id="rId17"/>
    <p:sldId id="372" r:id="rId18"/>
    <p:sldId id="375" r:id="rId19"/>
    <p:sldId id="377" r:id="rId20"/>
    <p:sldId id="354" r:id="rId21"/>
    <p:sldId id="380" r:id="rId22"/>
    <p:sldId id="381" r:id="rId23"/>
    <p:sldId id="35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86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34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0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05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37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31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667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39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99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5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16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59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7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9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1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9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02056" y="2700149"/>
            <a:ext cx="6820135" cy="239456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endParaRPr lang="ru-RU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Художественные приёмы</a:t>
            </a:r>
            <a:endParaRPr lang="uz-Latn-UZ" sz="5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06382" y="3185079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76032" y="526307"/>
            <a:ext cx="50067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s://img1.goodfon.ru/original/3000x1949/8/83/knigi-oblozhki-zakladka-dos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10" y="2700150"/>
            <a:ext cx="3947180" cy="33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5" y="239843"/>
            <a:ext cx="11098925" cy="8052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КАК СРАВНЕНИЯ ПОМОГАЮТ ПОЭТАМ ДОБИТЬСЯ ЯРКОЙ ВЫРАЗИТЕЛЬНОСТИ?</a:t>
            </a:r>
            <a:endParaRPr lang="ru-RU" sz="36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1884" y="1420393"/>
            <a:ext cx="5986429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 голубыми небесами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Великолепными коврами,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Блестя на солнце, снег лежит…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4944" y="3387777"/>
            <a:ext cx="5986429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Осыпался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березы лист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ковер, устлал дорогу…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Идешь, как будто по водам,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Нога шумит…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А красных мухоморов ряд,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Что карлы сказочные, спят…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А.Н.Майков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544492" y="2638268"/>
            <a:ext cx="542291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Заколдован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невидимкой,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Дремлет лес под сказку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Словно белою косынкой,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Подвязалася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сосна.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Понагнулась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старушка,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Оперлася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клюку, </a:t>
            </a:r>
          </a:p>
          <a:p>
            <a:pPr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А над самою макушкой</a:t>
            </a:r>
          </a:p>
          <a:p>
            <a:pPr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Долбит дятел на суку.</a:t>
            </a:r>
          </a:p>
          <a:p>
            <a:pPr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С.Есенин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403" y="121478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0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61" y="224852"/>
            <a:ext cx="11982139" cy="82022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МЕТАФОРА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498" y="1189565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3000" y="2289963"/>
            <a:ext cx="516716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Употребление слова или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ыражения в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переносном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значении на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ходства между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предметами.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сравнение неявное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скрытое.</a:t>
            </a:r>
          </a:p>
        </p:txBody>
      </p:sp>
      <p:pic>
        <p:nvPicPr>
          <p:cNvPr id="9" name="Picture 8" descr="с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8" y="1285760"/>
            <a:ext cx="13716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54241" y="1627095"/>
            <a:ext cx="51632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МЕТАФОРЫ</a:t>
            </a:r>
          </a:p>
          <a:p>
            <a:pPr algn="ctr">
              <a:buFontTx/>
              <a:buNone/>
            </a:pP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Природой здесь нам суждено               </a:t>
            </a:r>
            <a:endParaRPr lang="ru-RU" alt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Европу прорубить окно.                                         </a:t>
            </a:r>
            <a:r>
              <a:rPr lang="ru-RU" alt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endParaRPr lang="ru-RU" alt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холмах пушки,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присмирев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Прервали свой голодный рев. 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ru-RU" alt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61" y="224852"/>
            <a:ext cx="11982139" cy="82022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ЧТО ПОМОГАЮТ ЧИТАТЕЛЮ УВИДЕТЬ, ПОНЯТЬ </a:t>
            </a:r>
            <a:r>
              <a:rPr lang="ru-RU" sz="3200" dirty="0"/>
              <a:t> </a:t>
            </a:r>
            <a:r>
              <a:rPr lang="ru-RU" sz="3200" dirty="0" smtClean="0"/>
              <a:t>С ПОМОЩЬЮ МЕТАФОРЫ В ДАННЫХ ОТРЫВКАХ?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8" y="1603948"/>
            <a:ext cx="8258513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Цветочная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поляна – мой космодром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В.Солоухин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битвы поле роковое                                                                        Гремит, пылает здесь и там.                                                   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Гремят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раскаты молодые,                                                                                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Вот дождик брызнул, пыль летит,                                                                                  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Повисли перлы дождевые,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 солнце нити золотит.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Ф.И.Тютчев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ru-RU" altLang="ru-RU" sz="2000" dirty="0">
              <a:solidFill>
                <a:schemeClr val="accent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539" y="2700507"/>
            <a:ext cx="2867225" cy="21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ОЛИЦЕТВОРЕНИЕ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45920" y="2732191"/>
            <a:ext cx="4323805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Наделение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неживых 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предметов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человеческими чувствами,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мыслями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речью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 descr="с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" y="1274866"/>
            <a:ext cx="14859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7107" y="1549236"/>
            <a:ext cx="54251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alt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 </a:t>
            </a:r>
            <a:r>
              <a:rPr lang="ru-RU" alt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пришел к тебе с приветом, </a:t>
            </a:r>
            <a:endParaRPr lang="ru-RU" altLang="ru-RU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Рассказать</a:t>
            </a:r>
            <a:r>
              <a:rPr lang="ru-RU" alt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солнце встало,     </a:t>
            </a:r>
            <a:endParaRPr lang="ru-RU" altLang="ru-RU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оно горячим светом                    По листам затрепетало;                   Рассказать, что лес проснулся,      </a:t>
            </a:r>
            <a:endParaRPr lang="ru-RU" altLang="ru-RU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проснулся, веткой каждой,   </a:t>
            </a:r>
            <a:endParaRPr lang="ru-RU" altLang="ru-RU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Каждой </a:t>
            </a:r>
            <a:r>
              <a:rPr lang="ru-RU" alt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птицей встрепенулся</a:t>
            </a:r>
            <a:r>
              <a:rPr lang="ru-RU" alt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ctr"/>
            <a:r>
              <a:rPr lang="ru-RU" alt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А.А.Фет</a:t>
            </a:r>
            <a:endParaRPr lang="ru-RU" alt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4775" y="443551"/>
            <a:ext cx="1302645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ЗАДАНИЕ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6493" y="4290775"/>
            <a:ext cx="8104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Родина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моя, тебе выпало трудное испытание, но ты выйдешь из него с победой, потому что ты сильна, ты молода, ты добра…Ты вся в надеждах на светлое будущее, его ты строишь своими большими руками, за него умирают твои лучшие сыны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А.Н.Толстой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05544"/>
            <a:ext cx="1144300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образы создают авторы при помощи олицетворений?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8529" y="2659559"/>
            <a:ext cx="61318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Клен ты мой опавший, клен заледенелый,                                        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Что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стоишь нагнувшись над метелью белой?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увидел?  Или что услышал?                                            Словно за деревню погулять ты вышел.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ru-RU" alt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С.А.Есенин</a:t>
            </a: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740" y="2676293"/>
            <a:ext cx="3083907" cy="23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4775" y="443551"/>
            <a:ext cx="13026453" cy="601526"/>
          </a:xfrm>
        </p:spPr>
        <p:txBody>
          <a:bodyPr>
            <a:noAutofit/>
          </a:bodyPr>
          <a:lstStyle/>
          <a:p>
            <a:pPr algn="ctr"/>
            <a:endParaRPr lang="ru-RU" sz="3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820271" y="1573306"/>
            <a:ext cx="7758953" cy="229944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Потренируемся!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087" y="3591993"/>
            <a:ext cx="2261812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№ 1 УСТРАНИТЕ НЕСООТВЕТСТВИЯ В НАЗВАНИИ И ЗНАЧЕНИИ ТЕРМИНА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4698282"/>
              </p:ext>
            </p:extLst>
          </p:nvPr>
        </p:nvGraphicFramePr>
        <p:xfrm>
          <a:off x="718576" y="1600200"/>
          <a:ext cx="10593858" cy="4574858"/>
        </p:xfrm>
        <a:graphic>
          <a:graphicData uri="http://schemas.openxmlformats.org/drawingml/2006/table">
            <a:tbl>
              <a:tblPr/>
              <a:tblGrid>
                <a:gridCol w="2736747">
                  <a:extLst>
                    <a:ext uri="{9D8B030D-6E8A-4147-A177-3AD203B41FA5}">
                      <a16:colId xmlns:a16="http://schemas.microsoft.com/office/drawing/2014/main" val="3649463814"/>
                    </a:ext>
                  </a:extLst>
                </a:gridCol>
                <a:gridCol w="7857111">
                  <a:extLst>
                    <a:ext uri="{9D8B030D-6E8A-4147-A177-3AD203B41FA5}">
                      <a16:colId xmlns:a16="http://schemas.microsoft.com/office/drawing/2014/main" val="236617951"/>
                    </a:ext>
                  </a:extLst>
                </a:gridCol>
              </a:tblGrid>
              <a:tr h="382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тропов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термина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390558"/>
                  </a:ext>
                </a:extLst>
              </a:tr>
              <a:tr h="7953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Олицетворение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Приём, основанный на сопоставлении явления или понятия с другим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явлением.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316895"/>
                  </a:ext>
                </a:extLst>
              </a:tr>
              <a:tr h="4397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Эпитет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2.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Скрытое сравнение. Вид тропа, в котором отдельные слова или выражения сближаются по сходству их значений или по контрасту.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170705"/>
                  </a:ext>
                </a:extLst>
              </a:tr>
              <a:tr h="441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Сравнение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Такое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изображение неодушевлённых предметов, при котором они наделяются свойствами живых существ даром речи, способностью мыслить и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чувствовать.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640734"/>
                  </a:ext>
                </a:extLst>
              </a:tr>
              <a:tr h="615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Метафора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Образное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определение; слово, определяющее предмет и подчёркивающее его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свойства.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67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0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21" y="269823"/>
            <a:ext cx="12072079" cy="77525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ПРОВЕРЬ СЕБЯ!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9" name="Group 7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60606820"/>
              </p:ext>
            </p:extLst>
          </p:nvPr>
        </p:nvGraphicFramePr>
        <p:xfrm>
          <a:off x="1075764" y="1371600"/>
          <a:ext cx="10515601" cy="4989831"/>
        </p:xfrm>
        <a:graphic>
          <a:graphicData uri="http://schemas.openxmlformats.org/drawingml/2006/table">
            <a:tbl>
              <a:tblPr/>
              <a:tblGrid>
                <a:gridCol w="3354113">
                  <a:extLst>
                    <a:ext uri="{9D8B030D-6E8A-4147-A177-3AD203B41FA5}">
                      <a16:colId xmlns:a16="http://schemas.microsoft.com/office/drawing/2014/main" val="1906673710"/>
                    </a:ext>
                  </a:extLst>
                </a:gridCol>
                <a:gridCol w="7161488">
                  <a:extLst>
                    <a:ext uri="{9D8B030D-6E8A-4147-A177-3AD203B41FA5}">
                      <a16:colId xmlns:a16="http://schemas.microsoft.com/office/drawing/2014/main" val="2464799243"/>
                    </a:ext>
                  </a:extLst>
                </a:gridCol>
              </a:tblGrid>
              <a:tr h="1255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Олицетворение</a:t>
                      </a:r>
                      <a:endParaRPr kumimoji="0" lang="ru-RU" alt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Такое изображение неодушевлённых предметов, при котором они наделяются свойствами живых существ даром речи, способностью мыслить и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чувствовать.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48367"/>
                  </a:ext>
                </a:extLst>
              </a:tr>
              <a:tr h="141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Эпитет</a:t>
                      </a:r>
                      <a:endParaRPr kumimoji="0" lang="ru-RU" alt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Образное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определение; слово, определяющее предмет и подчёркивающее его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свойства.</a:t>
                      </a:r>
                      <a:endParaRPr kumimoji="0" lang="ru-RU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066159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Сравнение</a:t>
                      </a:r>
                      <a:endParaRPr kumimoji="0" lang="ru-RU" alt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основанный на сопоставлении явления или понятия с другим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явлением.</a:t>
                      </a:r>
                      <a:endParaRPr kumimoji="0" lang="ru-RU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637331"/>
                  </a:ext>
                </a:extLst>
              </a:tr>
              <a:tr h="70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Метафора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Скрытое сравнение. Вид тропа, в котором отдельные слова или выражения сближаются по сходству их значений или по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контрасту.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eorgia" panose="0204050205040502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061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9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4775" y="443551"/>
            <a:ext cx="1302645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№ 2 ВЫПОЛНИТЕ ТЕСТ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20394"/>
            <a:ext cx="1047727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№ 1. Отметьте пример, содержащий сравнение: 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1. Если Ваня разойдется, ему море по колено.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2. Как чайка, парус там белеет в вышине.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3. Русь! Вижу тебя из моего чудного, прекрасного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далёка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.</a:t>
            </a:r>
          </a:p>
          <a:p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  <a:p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№2 . Отметьте пример, содержащий олицетворение:</a:t>
            </a:r>
            <a:r>
              <a:rPr lang="ru-RU" altLang="ru-RU" sz="2800" b="1" u="sng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Золотою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лягушкой луна распласталась на тихой воде.</a:t>
            </a:r>
          </a:p>
          <a:p>
            <a:pPr>
              <a:buFontTx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Все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флаги в гости будут к нам.</a:t>
            </a:r>
          </a:p>
          <a:p>
            <a:pPr>
              <a:buFontTx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Жидкой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позолотой закат обрызгал серые поля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922" y="3931343"/>
            <a:ext cx="2654354" cy="25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4775" y="443551"/>
            <a:ext cx="1302645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№ 2 ВЫПОЛНИТЕ ТЕСТ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9" y="1420394"/>
            <a:ext cx="10692429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3. Укажите, какое средство выразительности использовано в приведённом ниже предложении. 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выходили из дома привычной дорогой, и перед нами раскрывалось залитое светом зелёное царство охоты.</a:t>
            </a:r>
          </a:p>
          <a:p>
            <a:pPr>
              <a:buFontTx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Метафора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Олицетворение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263" y="3527931"/>
            <a:ext cx="3185238" cy="30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16657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</a:t>
            </a:r>
            <a:r>
              <a:rPr lang="ru-RU" sz="4000" dirty="0" smtClean="0"/>
              <a:t>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482076" y="1418990"/>
            <a:ext cx="16683175" cy="5206554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1.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Понятие «троп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 Эпитеты.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3. Сравнение.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4. Метафора.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5. Олицетворение.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6. Задания на закрепление.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13" y="3822491"/>
            <a:ext cx="2569740" cy="24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9724" y="479167"/>
            <a:ext cx="1287655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№ 2 ВЫПОЛНИТЕ ТЕСТ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9323" y="1474617"/>
            <a:ext cx="10167994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№4.  Укажите,  какое средство выразительности использовано в данном предложении. 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сада слышался деловитый гул пчёл и нестерпимый треск кузнечиков.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метафора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эпитет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олицетворение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004" y="3320836"/>
            <a:ext cx="3185238" cy="30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3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9724" y="438826"/>
            <a:ext cx="1287655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№ 2 ВЫПОЛНИТЕ ТЕСТ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0" y="1738858"/>
            <a:ext cx="10478142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5.  Определите средства выразительности в каждом предложении.</a:t>
            </a:r>
          </a:p>
          <a:p>
            <a:pPr>
              <a:buFontTx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Великий город гудел, как сказочный улей.</a:t>
            </a:r>
          </a:p>
          <a:p>
            <a:pPr>
              <a:buFontTx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Смотри, как запад разгорелся вечерним заревом лучей.</a:t>
            </a:r>
          </a:p>
          <a:p>
            <a:pPr>
              <a:buFontTx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Гора там есть с заоблачной тропой!</a:t>
            </a: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76" y="3562883"/>
            <a:ext cx="2954846" cy="283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9724" y="479167"/>
            <a:ext cx="1287655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ПРОВЕРЬ СЕБЯ!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0" y="1738858"/>
            <a:ext cx="6042376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 – 2</a:t>
            </a:r>
          </a:p>
          <a:p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 – 3</a:t>
            </a:r>
          </a:p>
          <a:p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 – </a:t>
            </a:r>
            <a:r>
              <a:rPr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метафора</a:t>
            </a:r>
          </a:p>
          <a:p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 –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эпитет</a:t>
            </a:r>
            <a:endParaRPr lang="ru-RU" alt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5 </a:t>
            </a:r>
          </a:p>
          <a:p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</a:t>
            </a:r>
          </a:p>
          <a:p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метафора</a:t>
            </a:r>
          </a:p>
          <a:p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эпитет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213" y="1472333"/>
            <a:ext cx="2133785" cy="2036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016" y="4001431"/>
            <a:ext cx="2176461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15" y="365126"/>
            <a:ext cx="11396586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0914" y="1498818"/>
            <a:ext cx="118949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Выучить определения по теме.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Выписать все тропы (метафоры, эпитеты, олицетворения, сравнения) из стихотворения         </a:t>
            </a:r>
            <a:r>
              <a:rPr 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С.А.Есенина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«Берёза».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j0338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0" y="3986349"/>
            <a:ext cx="2008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Cj041363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54" y="3433516"/>
            <a:ext cx="2954846" cy="283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8786" y="1727201"/>
            <a:ext cx="62992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Отговорила роща золотая</a:t>
            </a:r>
            <a:b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Березовым, веселым языком,</a:t>
            </a:r>
            <a:b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журавли, печально пролетая,</a:t>
            </a:r>
            <a:b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 не жалеют больше ни о ком.</a:t>
            </a:r>
            <a:b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(</a:t>
            </a:r>
            <a:r>
              <a:rPr lang="ru-RU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С.А.Есенин</a:t>
            </a:r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343" y="1649870"/>
            <a:ext cx="433977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ПОНЯТИЕ «ТРОП»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9942" y="1509486"/>
            <a:ext cx="723101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Троп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это слово или выражение, употребляемое в переносном значении для создания художественного образа и достижения большей выразительности.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7256016" y="3335623"/>
            <a:ext cx="2736304" cy="144016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белое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7256016" y="4967943"/>
            <a:ext cx="2889470" cy="144016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белоснежное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605" y="3529162"/>
            <a:ext cx="2883658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ЭПИТЕТЫ</a:t>
            </a:r>
            <a:endParaRPr lang="ru-RU" sz="4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8630" y="2264229"/>
            <a:ext cx="5312227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Красочные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определения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предмета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явления</a:t>
            </a:r>
          </a:p>
          <a:p>
            <a:pPr algn="ctr"/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чаще всего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выражены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прилагательными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90" y="1431273"/>
            <a:ext cx="1487553" cy="14570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99199" y="1431273"/>
            <a:ext cx="5675087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эпитеты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статные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осины высоко лепечут над нами;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томительный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белой ночи;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длинные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висячие ветки берез едва шевелятся, могучий дуб стоит…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погубленных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березок вялый лист, еще живой и клейкий, как сено из-под дождика, душист. 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А.Т.Твардовский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867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ЗАДАНИЕ 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35199" y="1418855"/>
            <a:ext cx="809897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эпитеты использует автор для                 создания художественных образов</a:t>
            </a:r>
            <a:r>
              <a:rPr lang="ru-RU" alt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5371" y="2496457"/>
            <a:ext cx="89988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Сквозь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волнистые туманы пробирается луна,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На печальные поляны льет печально свет она.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ru-RU" alt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Ночевала тучка золотая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груди утеса – великана,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Утром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путь она умчалась рано,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лазури весело играя.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ru-RU" alt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Дубовый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листок оторвался от ветки родимой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И в степь укатился, жестокою бурей гонимый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ru-RU" alt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73" y="3417545"/>
            <a:ext cx="2989942" cy="223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СРАВНЕНИЕ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98070" y="2380343"/>
            <a:ext cx="537210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сопоставление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предмета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другим,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придающее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описанию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особую наглядность,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изобразительность.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70" y="1263551"/>
            <a:ext cx="1487553" cy="14570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45943" y="1480457"/>
            <a:ext cx="5268685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сравнения. Что они передают?</a:t>
            </a:r>
          </a:p>
          <a:p>
            <a:pPr marL="533400" indent="-53340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Там, как черная железная  нога побежала, поскакала кочерга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(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К.И.Чуковский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Мелкий грибной дождь… чуть заметно возится в кустах, будто трогает мягкой лапкой то один лист, то другой. </a:t>
            </a:r>
            <a:endParaRPr lang="ru-RU" alt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(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К.Г.Паустовский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72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ФОРМЫ ВЫРАЖЕНИЯ СРАВНЕНИЯ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44914" y="1698171"/>
            <a:ext cx="9724572" cy="3582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Ш"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Сравнительным оборотом с союзами: </a:t>
            </a:r>
            <a:r>
              <a:rPr lang="ru-RU" alt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будто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будто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словно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точно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саду </a:t>
            </a: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звезды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раскидались, </a:t>
            </a: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красные, синие белые</a:t>
            </a: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лепестки </a:t>
            </a:r>
            <a:r>
              <a:rPr lang="ru-RU" alt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гиацинтов).</a:t>
            </a:r>
            <a:endParaRPr lang="ru-RU" alt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Ш"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Существительным в творительном падеже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Змейкой 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мчится по земле белая поземка. </a:t>
            </a:r>
            <a:r>
              <a:rPr lang="ru-RU" alt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С.Маршак</a:t>
            </a:r>
            <a:r>
              <a:rPr lang="ru-RU" alt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Ш"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Существительным в родительном падеже </a:t>
            </a:r>
            <a:r>
              <a:rPr lang="ru-RU" alt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(Лак 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скрипке был цвета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крови</a:t>
            </a:r>
            <a:r>
              <a:rPr lang="ru-RU" alt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alt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Ш"/>
            </a:pP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Сравнительной степенью </a:t>
            </a:r>
            <a:r>
              <a:rPr lang="ru-RU" alt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мрака куст ползет, </a:t>
            </a: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мохнатей 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медвежонка. </a:t>
            </a:r>
            <a:r>
              <a:rPr lang="ru-RU" alt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В.Луговской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61" y="4935241"/>
            <a:ext cx="148755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ФОРМЫ ВЫРАЖЕНИЯ СРАВНЕНИЯ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53849" y="1588958"/>
            <a:ext cx="992839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помощью слов: </a:t>
            </a:r>
            <a:r>
              <a:rPr lang="ru-RU" alt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похожий на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похож на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подобен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напоминает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схож с…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Кленовый 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</a:t>
            </a: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напоминает нам янтарь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Н.Заболоцкий</a:t>
            </a:r>
            <a:r>
              <a:rPr lang="ru-RU" alt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Отрицанием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 е. не сопоставлением, 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противопоставлением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ветер бушует над бором, не с гор побежали ручьи,</a:t>
            </a:r>
          </a:p>
          <a:p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Мороз – воевода дозором обходит владенья свои. </a:t>
            </a:r>
            <a:r>
              <a:rPr lang="ru-RU" alt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ru-RU" altLang="ru-RU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Н.А.Некрасов</a:t>
            </a:r>
            <a:r>
              <a:rPr lang="ru-RU" alt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98" y="5184916"/>
            <a:ext cx="148755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8914</TotalTime>
  <Words>1297</Words>
  <Application>Microsoft Office PowerPoint</Application>
  <PresentationFormat>Широкоэкранный</PresentationFormat>
  <Paragraphs>272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SimSun-ExtB</vt:lpstr>
      <vt:lpstr>Arial</vt:lpstr>
      <vt:lpstr>Calibri</vt:lpstr>
      <vt:lpstr>Calibri Light</vt:lpstr>
      <vt:lpstr>Georgia</vt:lpstr>
      <vt:lpstr>Impact</vt:lpstr>
      <vt:lpstr>Times New Roman</vt:lpstr>
      <vt:lpstr>Wingdings</vt:lpstr>
      <vt:lpstr>Wingdings 2</vt:lpstr>
      <vt:lpstr>Тема Office</vt:lpstr>
      <vt:lpstr>Презентация PowerPoint</vt:lpstr>
      <vt:lpstr>ПЛАН УРОКА</vt:lpstr>
      <vt:lpstr>Презентация PowerPoint</vt:lpstr>
      <vt:lpstr>ПОНЯТИЕ «ТРОП»</vt:lpstr>
      <vt:lpstr>ЭПИТЕТЫ</vt:lpstr>
      <vt:lpstr> ЗАДАНИЕ </vt:lpstr>
      <vt:lpstr>СРАВНЕНИЕ</vt:lpstr>
      <vt:lpstr>ФОРМЫ ВЫРАЖЕНИЯ СРАВНЕНИЯ</vt:lpstr>
      <vt:lpstr>ФОРМЫ ВЫРАЖЕНИЯ СРАВНЕНИЯ</vt:lpstr>
      <vt:lpstr>КАК СРАВНЕНИЯ ПОМОГАЮТ ПОЭТАМ ДОБИТЬСЯ ЯРКОЙ ВЫРАЗИТЕЛЬНОСТИ?</vt:lpstr>
      <vt:lpstr>МЕТАФОРА</vt:lpstr>
      <vt:lpstr>ЧТО ПОМОГАЮТ ЧИТАТЕЛЮ УВИДЕТЬ, ПОНЯТЬ  С ПОМОЩЬЮ МЕТАФОРЫ В ДАННЫХ ОТРЫВКАХ?</vt:lpstr>
      <vt:lpstr>ОЛИЦЕТВОРЕНИЕ</vt:lpstr>
      <vt:lpstr>ЗАДАНИЕ</vt:lpstr>
      <vt:lpstr>Презентация PowerPoint</vt:lpstr>
      <vt:lpstr>№ 1 УСТРАНИТЕ НЕСООТВЕТСТВИЯ В НАЗВАНИИ И ЗНАЧЕНИИ ТЕРМИНА</vt:lpstr>
      <vt:lpstr>ПРОВЕРЬ СЕБЯ!</vt:lpstr>
      <vt:lpstr>№ 2 ВЫПОЛНИТЕ ТЕСТ</vt:lpstr>
      <vt:lpstr>№ 2 ВЫПОЛНИТЕ ТЕСТ</vt:lpstr>
      <vt:lpstr>№ 2 ВЫПОЛНИТЕ ТЕСТ</vt:lpstr>
      <vt:lpstr>№ 2 ВЫПОЛНИТЕ ТЕСТ</vt:lpstr>
      <vt:lpstr>ПРОВЕРЬ СЕБЯ!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321</cp:revision>
  <dcterms:created xsi:type="dcterms:W3CDTF">2020-09-22T15:24:01Z</dcterms:created>
  <dcterms:modified xsi:type="dcterms:W3CDTF">2021-01-07T06:48:27Z</dcterms:modified>
</cp:coreProperties>
</file>