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5" r:id="rId2"/>
    <p:sldId id="325" r:id="rId3"/>
    <p:sldId id="334" r:id="rId4"/>
    <p:sldId id="351" r:id="rId5"/>
    <p:sldId id="368" r:id="rId6"/>
    <p:sldId id="374" r:id="rId7"/>
    <p:sldId id="352" r:id="rId8"/>
    <p:sldId id="375" r:id="rId9"/>
    <p:sldId id="377" r:id="rId10"/>
    <p:sldId id="378" r:id="rId11"/>
    <p:sldId id="383" r:id="rId12"/>
    <p:sldId id="379" r:id="rId13"/>
    <p:sldId id="362" r:id="rId14"/>
    <p:sldId id="367" r:id="rId15"/>
    <p:sldId id="353" r:id="rId16"/>
    <p:sldId id="382" r:id="rId17"/>
    <p:sldId id="376" r:id="rId18"/>
    <p:sldId id="371" r:id="rId19"/>
    <p:sldId id="384" r:id="rId20"/>
    <p:sldId id="380" r:id="rId21"/>
    <p:sldId id="381" r:id="rId22"/>
    <p:sldId id="365" r:id="rId23"/>
    <p:sldId id="366" r:id="rId24"/>
    <p:sldId id="356" r:id="rId25"/>
    <p:sldId id="355" r:id="rId26"/>
    <p:sldId id="370" r:id="rId27"/>
    <p:sldId id="385" r:id="rId28"/>
    <p:sldId id="386" r:id="rId29"/>
    <p:sldId id="388" r:id="rId30"/>
    <p:sldId id="389" r:id="rId31"/>
    <p:sldId id="387" r:id="rId32"/>
    <p:sldId id="390" r:id="rId33"/>
    <p:sldId id="391" r:id="rId34"/>
    <p:sldId id="35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44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20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9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6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49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26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42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88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4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9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12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52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3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2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hyperlink" Target="http://images.google.ru/imgres?imgurl=http://funeral-spb.narod.ru/necropols/novodev/tombs/tutchev/img/7.jpeg&amp;imgrefurl=http://funeral-spb.narod.ru/necropols/novodev/tombs/tutchev/tutchev.html&amp;h=450&amp;w=600&amp;sz=53&amp;hl=ru&amp;start=17&amp;tbnid=r5PSjThOZwohWM:&amp;tbnh=101&amp;tbnw=135&amp;prev=/images?q%3D%D1%84%D0%BE%D1%82%D0%BE%2B%D0%BF%D0%BE%D1%85%D0%BE%D1%80%D0%BE%D0%BD%2B%D0%A2%D1%8E%D1%82%D1%87%D0%B5%D0%B2%D0%B0%26gbv%3D2%26svnum%3D10%26hl%3Dru%26sa%3D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700149"/>
            <a:ext cx="6820135" cy="281519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Ф.И.Тютчев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1803-1873 гг.)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Анализ стихотворений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486" y="3392885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92747" y="526307"/>
            <a:ext cx="63823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92917" y="1184597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pbs.twimg.com/media/EXG3UN0WAAAr0o0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66" y="2824610"/>
            <a:ext cx="3043820" cy="325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МОСКОВСКИЙ УНИВЕРСИТЕТ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358538"/>
            <a:ext cx="7027787" cy="495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1817 год – Тютчев под руководством Раича переводит послание Горация к Меценату. Раич представил перевод своего воспитанника Обществу любителей российской словесности и работа была одобрена. Переводчика Тютчева, которому тогда было 14 лет, удостоили звания «сотрудника», а перевод напечатали в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14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«Трудов» общества.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1819 год – Тютчев поступает на словесное отделение Московского университета. </a:t>
            </a:r>
          </a:p>
        </p:txBody>
      </p:sp>
      <p:pic>
        <p:nvPicPr>
          <p:cNvPr id="10" name="Picture 2" descr="https://im0-tub-com.yandex.net/i?id=cc86efba735922ea979caeae4aba9a1a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5683" r="16394" b="28127"/>
          <a:stretch/>
        </p:blipFill>
        <p:spPr bwMode="auto">
          <a:xfrm>
            <a:off x="7612862" y="2062698"/>
            <a:ext cx="4204639" cy="3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МОСКОВСКИЙ УНИВЕРСИТЕТ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7862" y="512029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s://im0-tub-com.yandex.net/i?id=6ebd9452cf695dd094ee287833a7ccca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6" y="1573523"/>
            <a:ext cx="7120327" cy="46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СЛУЖБА В ПЕТЕРБУРГЕ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583727"/>
            <a:ext cx="7013272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писать стихи в ранней юности. Выступил в печати в 1819 году, но в дальнейшем печатался редко и с большими перерывами.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1821 год – Федор Тютчев получает степень кандидата словесных наук.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1822 год –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 в Петербург, на службу в государственную коллегию иностранных дел. В этом же году поэт уезжает 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Мюнхен. За границей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провел двадцать два года.</a:t>
            </a:r>
          </a:p>
        </p:txBody>
      </p:sp>
      <p:pic>
        <p:nvPicPr>
          <p:cNvPr id="9" name="Picture 5" descr="tutchev6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13" y="1405543"/>
            <a:ext cx="3836988" cy="4895850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СВИДЕТЕЛЬ «РОКОВЫХ МИНУТ»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1543" y="1856455"/>
            <a:ext cx="684203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свою долгую жизнь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свидетелем многих «роковых минут» истории: Отечественная война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1812 года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восстание декабристов, революционные события в Европе 1830 и 1848 годов, реформа 1861 года… Все эти события не могли не волновать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 поэта, и как гражданина.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7714" y="1503567"/>
            <a:ext cx="3844534" cy="4812571"/>
          </a:xfrm>
          <a:noFill/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ЛЮБОВНАЯ ЛИРИКА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01337" y="1907177"/>
            <a:ext cx="651546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Выдающимся явлением в русской и мировой литературе была любовная лирика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отличающаяся глубиной мысли поэтической силой в передаче человеческих чувств и ярко индивидуализированы лирическим образом женщины, любящей “наперекор и людям и судьбе” .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6387" y="1407885"/>
            <a:ext cx="3387049" cy="5007681"/>
          </a:xfrm>
          <a:noFill/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ПОСЛЕДНЯЯ ЛЮБОВЬ ПОЭТА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71154" y="2202071"/>
            <a:ext cx="523820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Александровна Денисьева 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1826-1864 гг.)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"последняя любовь поэта".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9204" y="1405543"/>
            <a:ext cx="3756025" cy="482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«ДЕНИСЬЕВСКИЙ» ЦИКЛ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61142" y="2202071"/>
            <a:ext cx="522514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Денисьевский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цикл - это собрание стихотворений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которых говорится о его любви к Елене Денисьевой.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414" y="1405543"/>
            <a:ext cx="3388876" cy="4976311"/>
          </a:xfrm>
          <a:noFill/>
        </p:spPr>
      </p:pic>
    </p:spTree>
    <p:extLst>
      <p:ext uri="{BB962C8B-B14F-4D97-AF65-F5344CB8AC3E}">
        <p14:creationId xmlns:p14="http://schemas.microsoft.com/office/powerpoint/2010/main" val="19328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ВТОРАЯ ПОЛОВИНА 1860-Х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5" y="1856455"/>
            <a:ext cx="634843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половина 1860-х гг. стала роковой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1864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 за Денисьевой умерла их общие дочь и годовалый сын, через год — мать поэта, 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1870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старший сын Дмитрий и брат Николай, а 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1872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младшая дочь Мария. 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7220" y="1630999"/>
            <a:ext cx="3811226" cy="451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СМЕРТЬ ПОЭТА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1897986"/>
            <a:ext cx="527412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декабре 1872 года Тютчев был частично парализован: осталась без движения левая рука, резко упало зрение.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Федор Иванович Тютчев 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ранним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15 июля 1873 года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Тютчев Фёдор Иванович - поэт - Новодевичье кладбище(Санкт-Петербург) - Санкт-Петербург - Кладбища - ПоЛю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04" y="1405544"/>
            <a:ext cx="4062048" cy="30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7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2278" y="4583160"/>
            <a:ext cx="2654300" cy="1985962"/>
          </a:xfrm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ПРИРОДЫ В ЛИРИКЕ ПОЭТА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2" y="1856455"/>
            <a:ext cx="583251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И.Тютчев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 известный русский поэт XIX века. Его творчество необыкновенно эмоционально и разнообразно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Одной из главных  в лирике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тема природы, в которой поэт пытался найти образец гармонии мира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Documents and Settings\1\Рабочий стол\есть в осени первоначальной\x_3e9267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48423">
            <a:off x="6999098" y="1460468"/>
            <a:ext cx="25225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1\Рабочий стол\есть в осени первоначальной\47796664_Autumn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5001" y="2559489"/>
            <a:ext cx="2698924" cy="202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1\Рабочий стол\есть в осени первоначальной\e6e0cc4199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8341">
            <a:off x="7142018" y="4309911"/>
            <a:ext cx="2821381" cy="193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3210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553460"/>
            <a:ext cx="16683175" cy="4057521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Обзор жизни и творчества </a:t>
            </a:r>
            <a:r>
              <a:rPr lang="ru-RU" sz="3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Ф.И.Тютчева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Тема природы в лирике </a:t>
            </a:r>
            <a:r>
              <a:rPr lang="ru-RU" sz="3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Ф.И.Тютчева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Анализ стихотворения «Есть в осени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первоначальной…»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02" y="3809044"/>
            <a:ext cx="2569740" cy="24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6" y="374913"/>
            <a:ext cx="117661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«ЕСТЬ В ОСЕНИ ПЕРВОНАЧАЛЬНОЙ…»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588957"/>
            <a:ext cx="616190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одном из своих произведений «Есть в осени первоначальной…» он говорит о начале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осени. Это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удивительно красивая пора. Природа словно дарит на прощание все свои яркие краски. Она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готовится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сну, напоследок  радуя человеческий взор волшебной красотой. </a:t>
            </a:r>
          </a:p>
        </p:txBody>
      </p:sp>
      <p:pic>
        <p:nvPicPr>
          <p:cNvPr id="9" name="Picture 9" descr="C:\Documents and Settings\1\Рабочий стол\есть в осени первоначальной\j3824_123256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50899">
            <a:off x="7921280" y="1542858"/>
            <a:ext cx="3430126" cy="467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15790" y="1405543"/>
            <a:ext cx="540171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становятся невыразимо прекрасными, мир вокруг удивительно красив. Особую радость доставляет погода — мягкая, поражающая своим спокойствием: </a:t>
            </a:r>
          </a:p>
        </p:txBody>
      </p:sp>
      <p:pic>
        <p:nvPicPr>
          <p:cNvPr id="9" name="Picture 3" descr="C:\Documents and Settings\1\Рабочий стол\есть в осени первоначальной\157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951" y="4195372"/>
            <a:ext cx="33845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1\Рабочий стол\есть в осени первоначальной\a4831b73bd63f273a58dc564229fd67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8938" y="1262423"/>
            <a:ext cx="3597640" cy="264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14164" y="4083199"/>
            <a:ext cx="559176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 осени первоначальной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Короткая, но дивная пора —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день стоит как бы хрустальный,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лучезарны вечера...</a:t>
            </a:r>
          </a:p>
        </p:txBody>
      </p:sp>
    </p:spTree>
    <p:extLst>
      <p:ext uri="{BB962C8B-B14F-4D97-AF65-F5344CB8AC3E}">
        <p14:creationId xmlns:p14="http://schemas.microsoft.com/office/powerpoint/2010/main" val="15618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9664" y="1845723"/>
            <a:ext cx="586115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вместе с тем человеческую душу тревожат тягостные мысли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Осень всегда напоминает о скором наступлении холодов,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в окружающем мире появляются некие изменения, заставляющие особенно остро переживать последние тёплые дни. </a:t>
            </a:r>
          </a:p>
        </p:txBody>
      </p:sp>
      <p:pic>
        <p:nvPicPr>
          <p:cNvPr id="9" name="Picture 4" descr="C:\Documents and Settings\1\Рабочий стол\есть в осени первоначальной\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0289" y="1845723"/>
            <a:ext cx="4407108" cy="38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983306"/>
            <a:ext cx="691072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бодрый серп гулял и падал колос,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уж пусто все — простор везде,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паутины тонкий волос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Блестит на праздной борозде.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1\Рабочий стол\есть в осени первоначальной\tenet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6323" y="2731070"/>
            <a:ext cx="422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2" y="2038663"/>
            <a:ext cx="551771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заканчивают полевые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Полным ходом идет приготовление к зиме. Теперь уже поля не радуют буйным ростом пшеницы, постепенно подкрадываются холода. </a:t>
            </a:r>
          </a:p>
        </p:txBody>
      </p:sp>
      <p:pic>
        <p:nvPicPr>
          <p:cNvPr id="9" name="Picture 2" descr="C:\Documents and Settings\1\Рабочий стол\есть в осени первоначальной\1257112549_3263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62071">
            <a:off x="7056959" y="2075164"/>
            <a:ext cx="4407811" cy="330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753853"/>
            <a:ext cx="722551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Пустеет воздух, птиц не слышно боле,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далеко еще до первых зимних бурь —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льется чистая и теплая лазурь 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отдыхающее поле...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E:\есть в осени первоначальной\au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99" y="3164058"/>
            <a:ext cx="4106102" cy="283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9645" y="1574068"/>
            <a:ext cx="683551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создает яркое и отчетливое ощущение неразрывной связи человека с окружающим миром. Красота природы не существует сама по себе. Она заставляет человека особенно остро ощутить свою принадлежность, сопричастность  этому миру.</a:t>
            </a:r>
          </a:p>
        </p:txBody>
      </p:sp>
      <p:pic>
        <p:nvPicPr>
          <p:cNvPr id="12" name="Picture 2" descr="C:\Documents and Settings\1\Рабочий стол\есть в осени первоначальной\2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10171">
            <a:off x="8256381" y="1486738"/>
            <a:ext cx="3397493" cy="49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4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27094"/>
            <a:ext cx="571169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выражает  восхищение всем, что его окружает. Помогают ему  выразить свои эмоции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эпитеты, как “дивная пора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лазурь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лучезарный вечер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сравнение “день как бы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хрустальный”.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1\Рабочий стол\есть в осени первоначальной\57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5981">
            <a:off x="8195897" y="1593784"/>
            <a:ext cx="3340806" cy="47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7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9252" y="2243602"/>
            <a:ext cx="521657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поражает сменой сезонов, особенно наступлением красивейшего времени года — осени.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1\Рабочий стол\есть в осени первоначальной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16147">
            <a:off x="7023166" y="1665406"/>
            <a:ext cx="4357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1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СТИХОТВОРЕНИЯ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2202071"/>
            <a:ext cx="605628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стихотворения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дивная короткая осенняя пора. Фёдор Иванович Тютчев передаёт нам своё настроение. Торжественное  и немного грустное.</a:t>
            </a:r>
          </a:p>
        </p:txBody>
      </p:sp>
      <p:pic>
        <p:nvPicPr>
          <p:cNvPr id="9" name="Рисунок 8" descr="осенний пруд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87" y="1897987"/>
            <a:ext cx="5046133" cy="37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ПОЭТА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9086" y="1596571"/>
            <a:ext cx="668382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Недалеко от города Брянска, в селе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Овстуг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расположенном у реки Десны, 23 ноября 1803 года родился Фёдор Иванович Тютчев в родовитой дворянской семье. Ко дню рождения отца, 13 ноября, будущий поэт написал стихотворение, и называлось оно «Любезному папеньке». Юному стихотворцу тогда ещё не исполнилось одиннадцати лет.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3500" y="1480457"/>
            <a:ext cx="3516336" cy="4679071"/>
          </a:xfrm>
          <a:noFill/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ОСНОВНАЯ МЫСЛЬ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4637" y="1847318"/>
            <a:ext cx="638404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cs typeface="Calibri" panose="020F0502020204030204" pitchFamily="34" charset="0"/>
              </a:rPr>
              <a:t>Ярче</a:t>
            </a:r>
            <a:r>
              <a:rPr lang="ru-RU" altLang="ru-RU" sz="3200" dirty="0" smtClean="0">
                <a:solidFill>
                  <a:srgbClr val="FFFF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красоту и очарование русской осени, это удивительное по красоте, короткое время осени, которое природа дарит перед долгой зимой,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этим подчеркнуть её неповторимость,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волшебство.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2634" r="1634" b="2634"/>
          <a:stretch>
            <a:fillRect/>
          </a:stretch>
        </p:blipFill>
        <p:spPr bwMode="auto">
          <a:xfrm>
            <a:off x="7344229" y="2076844"/>
            <a:ext cx="4473272" cy="389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3210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СРЕДСТВА ВЫРАЗИТЕЛЬНОСТИ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435" y="1237129"/>
            <a:ext cx="7135539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чтобы передать свои чувства, автор использует </a:t>
            </a:r>
            <a:r>
              <a:rPr lang="ru-RU" alt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изобразительно- выразительные средства: </a:t>
            </a:r>
          </a:p>
          <a:p>
            <a:pPr algn="ctr"/>
            <a:r>
              <a:rPr lang="ru-RU" alt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эпитеты 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первоначальная, короткая, дивная 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осень, </a:t>
            </a:r>
            <a:r>
              <a:rPr lang="ru-RU" altLang="ru-RU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лучезарны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вечера,</a:t>
            </a:r>
            <a:r>
              <a:rPr lang="ru-RU" altLang="ru-RU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бодрый 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серп, </a:t>
            </a:r>
            <a:r>
              <a:rPr lang="ru-RU" altLang="ru-RU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праздная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борозда, </a:t>
            </a:r>
            <a:r>
              <a:rPr lang="ru-RU" altLang="ru-RU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и тёплая 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лазурь); </a:t>
            </a:r>
          </a:p>
          <a:p>
            <a:pPr algn="ctr"/>
            <a:r>
              <a:rPr lang="ru-RU" alt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сравнение </a:t>
            </a:r>
            <a:r>
              <a:rPr lang="ru-RU" alt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как бы </a:t>
            </a:r>
            <a:r>
              <a:rPr lang="ru-RU" altLang="ru-RU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хрустальный</a:t>
            </a: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т.е. ясный,  прозрачный, как хрусталь; 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85" y="1976303"/>
            <a:ext cx="4022616" cy="39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СРЕДСТВА ВЫРАЗИТЕЛЬНОСТИ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304365"/>
            <a:ext cx="7034829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метафору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«паутины тонкий волос»;</a:t>
            </a:r>
          </a:p>
          <a:p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олицетворения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«серп </a:t>
            </a:r>
            <a:r>
              <a:rPr lang="ru-RU" alt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гулял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«день </a:t>
            </a:r>
            <a:r>
              <a:rPr lang="ru-RU" alt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, «</a:t>
            </a:r>
            <a:r>
              <a:rPr lang="ru-RU" alt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отдыхающее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поле». </a:t>
            </a:r>
            <a:b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Поэту и радостно, и грустно. Радостно от того, что он видит вокруг, а грустно – от сознания, что все это скоро пройдет, что впереди ненастье, зимние холода и метели.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50" y="1644709"/>
            <a:ext cx="4263156" cy="408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976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РИФМА И СТИХОТВОРНЫЙ РАЗМЕР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8565" y="1707776"/>
            <a:ext cx="576724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состоит из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строф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рифма перекрёстная, а в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третьей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опоясывающая. Написано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четырёхстопным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ямбом.</a:t>
            </a:r>
          </a:p>
        </p:txBody>
      </p:sp>
      <p:pic>
        <p:nvPicPr>
          <p:cNvPr id="11" name="Содержимое 5" descr="осень мостик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4987" y="2202071"/>
            <a:ext cx="4946755" cy="37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38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Записать основные факты биографии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Ответить на вопросы на стр.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167.</a:t>
            </a: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32" y="3380014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31656" y="1843314"/>
            <a:ext cx="2888344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Отец, Иван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Николаевич,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поручик гвардии.  </a:t>
            </a:r>
            <a:endParaRPr lang="ru-RU" alt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Мать, Екатерина Львовна Толстая,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принадлежала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старинному дворянскому роду.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3360" y="1625600"/>
            <a:ext cx="3765510" cy="4510088"/>
          </a:xfr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847" y="1625600"/>
            <a:ext cx="3920393" cy="4559864"/>
          </a:xfrm>
          <a:noFill/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ГЕРБ  РОДА ТЮТЧЕВЫХ</a:t>
            </a:r>
            <a:endParaRPr lang="ru-RU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0743" y="1320801"/>
            <a:ext cx="3759199" cy="5146221"/>
          </a:xfrm>
          <a:noFill/>
        </p:spPr>
      </p:pic>
    </p:spTree>
    <p:extLst>
      <p:ext uri="{BB962C8B-B14F-4D97-AF65-F5344CB8AC3E}">
        <p14:creationId xmlns:p14="http://schemas.microsoft.com/office/powerpoint/2010/main" val="4040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УСАДЬБА ОВСТУГ ОРЛОВСКОЙ ГУБЕРНИИ</a:t>
            </a:r>
            <a:endParaRPr lang="ru-RU" sz="32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273" y="1256167"/>
            <a:ext cx="4248150" cy="2898775"/>
          </a:xfrm>
          <a:prstGeom prst="rect">
            <a:avLst/>
          </a:prstGeom>
          <a:noFill/>
        </p:spPr>
      </p:pic>
      <p:pic>
        <p:nvPicPr>
          <p:cNvPr id="8" name="Picture 6" descr="OSOB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22" y="1597251"/>
            <a:ext cx="3770312" cy="36226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5" descr="mtut5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50" y="4351182"/>
            <a:ext cx="3151493" cy="2136704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1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УСАДЬБА ОВСТУГ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2637102"/>
            <a:ext cx="488983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Усадьба была разрушена в 1914 г, восстановлена в 1986 г.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11916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1885" y="1630999"/>
            <a:ext cx="6345615" cy="4764801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0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3" y="443551"/>
            <a:ext cx="11945257" cy="438192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ГОРОДСКАЯ УСАДЬБА В АРМЯНСКОМ ПЕРЕУЛКЕ В МОСКВЕ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Городская усадьба Тютчевых в Москве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076303" y="2193660"/>
            <a:ext cx="4094217" cy="307160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6" descr="Памятник Тютчеву в Моск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18" y="1630999"/>
            <a:ext cx="4824413" cy="46497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МОЛОДОЙ ПОЭТ-ПЕРЕВОДЧИК </a:t>
            </a:r>
            <a:r>
              <a:rPr lang="ru-RU" sz="4400" dirty="0" smtClean="0"/>
              <a:t>С.Е.РАИЧ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8576" y="1901371"/>
            <a:ext cx="617861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1812 год – в семью Тютчевых для воспитания сыновей приглашен молодой поэт-переводчик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С.Е.Раич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течение семи лет Раич руководил домашним образованием Федора Тютчева и оказал большое влияние на формирование его характера. 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7216" y="1465942"/>
            <a:ext cx="4030121" cy="4852537"/>
          </a:xfrm>
          <a:noFill/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8800</TotalTime>
  <Words>1102</Words>
  <Application>Microsoft Office PowerPoint</Application>
  <PresentationFormat>Широкоэкранный</PresentationFormat>
  <Paragraphs>193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ПЛАН  УРОКА</vt:lpstr>
      <vt:lpstr>ДЕТСТВО ПОЭТА</vt:lpstr>
      <vt:lpstr>РОДИТЕЛИ</vt:lpstr>
      <vt:lpstr> ГЕРБ  РОДА ТЮТЧЕВЫХ</vt:lpstr>
      <vt:lpstr>УСАДЬБА ОВСТУГ ОРЛОВСКОЙ ГУБЕРНИИ</vt:lpstr>
      <vt:lpstr>УСАДЬБА ОВСТУГ</vt:lpstr>
      <vt:lpstr>ГОРОДСКАЯ УСАДЬБА В АРМЯНСКОМ ПЕРЕУЛКЕ В МОСКВЕ</vt:lpstr>
      <vt:lpstr>МОЛОДОЙ ПОЭТ-ПЕРЕВОДЧИК С.Е.РАИЧ</vt:lpstr>
      <vt:lpstr>МОСКОВСКИЙ УНИВЕРСИТЕТ</vt:lpstr>
      <vt:lpstr>МОСКОВСКИЙ УНИВЕРСИТЕТ</vt:lpstr>
      <vt:lpstr>СЛУЖБА В ПЕТЕРБУРГЕ</vt:lpstr>
      <vt:lpstr>СВИДЕТЕЛЬ «РОКОВЫХ МИНУТ»</vt:lpstr>
      <vt:lpstr> ЛЮБОВНАЯ ЛИРИКА</vt:lpstr>
      <vt:lpstr>ПОСЛЕДНЯЯ ЛЮБОВЬ ПОЭТА</vt:lpstr>
      <vt:lpstr>«ДЕНИСЬЕВСКИЙ» ЦИКЛ</vt:lpstr>
      <vt:lpstr>ВТОРАЯ ПОЛОВИНА 1860-Х</vt:lpstr>
      <vt:lpstr>СМЕРТЬ ПОЭТА</vt:lpstr>
      <vt:lpstr>ТЕМА ПРИРОДЫ В ЛИРИКЕ ПОЭТА</vt:lpstr>
      <vt:lpstr>«ЕСТЬ В ОСЕНИ ПЕРВОНАЧАЛЬНОЙ…»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СТИХОТВОРЕНИЯ</vt:lpstr>
      <vt:lpstr>ОСНОВНАЯ МЫСЛЬ</vt:lpstr>
      <vt:lpstr>СРЕДСТВА ВЫРАЗИТЕЛЬНОСТИ</vt:lpstr>
      <vt:lpstr>СРЕДСТВА ВЫРАЗИТЕЛЬНОСТИ</vt:lpstr>
      <vt:lpstr>РИФМА И СТИХОТВОРНЫЙ РАЗМЕР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335</cp:revision>
  <dcterms:created xsi:type="dcterms:W3CDTF">2020-09-22T15:24:01Z</dcterms:created>
  <dcterms:modified xsi:type="dcterms:W3CDTF">2021-01-13T04:52:55Z</dcterms:modified>
</cp:coreProperties>
</file>