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5" r:id="rId2"/>
    <p:sldId id="334" r:id="rId3"/>
    <p:sldId id="351" r:id="rId4"/>
    <p:sldId id="367" r:id="rId5"/>
    <p:sldId id="368" r:id="rId6"/>
    <p:sldId id="378" r:id="rId7"/>
    <p:sldId id="369" r:id="rId8"/>
    <p:sldId id="361" r:id="rId9"/>
    <p:sldId id="366" r:id="rId10"/>
    <p:sldId id="365" r:id="rId11"/>
    <p:sldId id="379" r:id="rId12"/>
    <p:sldId id="362" r:id="rId13"/>
    <p:sldId id="373" r:id="rId14"/>
    <p:sldId id="374" r:id="rId15"/>
    <p:sldId id="352" r:id="rId16"/>
    <p:sldId id="372" r:id="rId17"/>
    <p:sldId id="375" r:id="rId18"/>
    <p:sldId id="377" r:id="rId19"/>
    <p:sldId id="384" r:id="rId20"/>
    <p:sldId id="354" r:id="rId21"/>
    <p:sldId id="376" r:id="rId22"/>
    <p:sldId id="355" r:id="rId23"/>
    <p:sldId id="370" r:id="rId24"/>
    <p:sldId id="356" r:id="rId25"/>
    <p:sldId id="381" r:id="rId26"/>
    <p:sldId id="353" r:id="rId27"/>
    <p:sldId id="371" r:id="rId28"/>
    <p:sldId id="380" r:id="rId29"/>
    <p:sldId id="382" r:id="rId30"/>
    <p:sldId id="383" r:id="rId31"/>
    <p:sldId id="35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34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0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05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37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3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667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39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99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96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5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38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76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49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60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410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65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77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67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742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1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14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7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9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16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9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1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8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../../../Program%20Files/Drofa/MLL/presentations/Preview/frames/objects/ml_objects140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1695" y="3026724"/>
            <a:ext cx="6130706" cy="257410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С.А.Есенин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(1895-1925 гг.)</a:t>
            </a: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 природе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78780" y="3302645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58062" y="526307"/>
            <a:ext cx="510235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s://ic.pics.livejournal.com/vladlobava/84316513/156697/15669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931" y="2578754"/>
            <a:ext cx="3823468" cy="356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62" y="224852"/>
            <a:ext cx="11744574" cy="82022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ЖЕЛАНИЕ «УДРАТЬ В ПИТЕР»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53614" y="1656325"/>
            <a:ext cx="573712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концу 1913 года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С.А.Есенин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твердо решил: он будет писать только о деревенской Руси. Но понял, что в Москве ему не найти ни истинных ценителей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деревенских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стихов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ни издателей. Поэтому желание «удрать в Питер» было велико. Он говорил: «Пойду к Блоку. Он меня поймет».</a:t>
            </a:r>
          </a:p>
        </p:txBody>
      </p:sp>
      <p:pic>
        <p:nvPicPr>
          <p:cNvPr id="11" name="Picture 10" descr="Сергей Есен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084" y="1514528"/>
            <a:ext cx="3141406" cy="477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61" y="224852"/>
            <a:ext cx="11982139" cy="82022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ВСТРЕЧА С А.А. БЛОКОМ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75186" y="1390694"/>
            <a:ext cx="746522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1915 году он едет в Петроград, знакомится там с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А.Блоком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С.Городецким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Н.Клюевым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другими поэтами. Восторженно принятый литературной средой тогдашней столицы как посланец русской деревни, русских полей,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С.А.Есенин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 приобрел громкую славу. В 1916 году вышел первый сборник его стихов — «Радуница». Это была пора стремительного духовного роста и совершенствования мастерства поэта. </a:t>
            </a:r>
          </a:p>
        </p:txBody>
      </p:sp>
      <p:pic>
        <p:nvPicPr>
          <p:cNvPr id="11" name="Picture 8" descr="&quot;А. Бло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087" y="1390694"/>
            <a:ext cx="2903122" cy="496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4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129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ЗНАКОМСТВО С А.А.АХМАТОВОЙ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7286" y="1420393"/>
            <a:ext cx="7773128" cy="50044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Зимой 1915 года Есенин познакомился с 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alt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А.А.Ахматовой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написал посвященные ей стихи, но подарить не осмелился. Только в июле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1924 г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Сергей Александрович преподнес Ахматовой вышедший в Ленинграде сборник «Москва кабацкая». При жизни поэта она холодно относилась к его творчеству, говорила, что он «плохой поэт», но одна из первых откликнулась на смерть Есенина: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Так </a:t>
            </a:r>
            <a:r>
              <a:rPr lang="ru-RU" alt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 можно жизнь покинуть эту,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Бездумно </a:t>
            </a:r>
            <a:r>
              <a:rPr lang="ru-RU" alt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безвольно догореть.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Но </a:t>
            </a:r>
            <a:r>
              <a:rPr lang="ru-RU" alt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дано Российскому поэту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Такою </a:t>
            </a:r>
            <a:r>
              <a:rPr lang="ru-RU" alt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светлой смертью умереть…</a:t>
            </a:r>
          </a:p>
        </p:txBody>
      </p:sp>
      <p:pic>
        <p:nvPicPr>
          <p:cNvPr id="10" name="Picture 7" descr="&quot;Анна Ахматова. Слепнево. 1913 г.&quot;"/>
          <p:cNvPicPr>
            <a:picLocks noChangeAspect="1" noChangeArrowheads="1"/>
          </p:cNvPicPr>
          <p:nvPr/>
        </p:nvPicPr>
        <p:blipFill>
          <a:blip r:embed="rId3" r:link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450" y="1516265"/>
            <a:ext cx="3644051" cy="475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4775" y="443551"/>
            <a:ext cx="1302645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С.А.ЕСЕНИН - СОЛДАТ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8971" y="1592826"/>
            <a:ext cx="716192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</a:rPr>
              <a:t>В первой половине 1916 г.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С.А.Есенин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</a:rPr>
              <a:t>призывается в армию, но благодаря хлопотам друзей получает назначение санитаром в Царскосельский военно-санитарный поезд №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143. Её Императорского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</a:rPr>
              <a:t>Величества Государыни Императрицы Александры Федоровны, что позволяет ему беспрепятственно посещать литературные салоны, выступать на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концертах.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m0-tub-com.yandex.net/i?id=23c021eb76be54498e7b0b3a23d8b4ae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108" y="1592826"/>
            <a:ext cx="3103475" cy="426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4775" y="389763"/>
            <a:ext cx="1302645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ДЕБЮТ В «СТОЙЛЕ ПЕГАСА»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65122" y="1405543"/>
            <a:ext cx="632489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Литературное кафе с эффектным названием «Стойло Пегаса» было открыто друзьями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С.А.Есенина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 становится завсегдатаем этого кафе у Никитских ворот в Москве. Впервые в жизни у него появилась своя аудитория. Его эстетические интересы обращены к патриархальному деревенскому укладу (трактат "Ключи Марии",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1919 г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</a:p>
        </p:txBody>
      </p:sp>
      <p:pic>
        <p:nvPicPr>
          <p:cNvPr id="13314" name="Picture 2" descr="http://www.fresher.ru/mary/3-2016/sergej-esenin-nikogda-s-soboj-ya-ne-polazhu/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51" y="1405543"/>
            <a:ext cx="3539611" cy="508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ХАРЬКОВСКОЕ ПУТЕШЕСТВИЕ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1" y="1856455"/>
            <a:ext cx="596696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Ранней весной 1920 года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С.А.Есенин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совершает путешествие в Харьков. В это время в степях Украины гулял крестьянский бунт: за землю, за волю, за лучшую долю.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Украине шла Гражданская война.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С.А.Есенина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это произвело большое впечатление.</a:t>
            </a:r>
          </a:p>
        </p:txBody>
      </p:sp>
      <p:pic>
        <p:nvPicPr>
          <p:cNvPr id="14338" name="Picture 2" descr="https://sun9-29.userapi.com/c855032/v855032450/17f57b/LyzcZmERhU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2"/>
          <a:stretch/>
        </p:blipFill>
        <p:spPr bwMode="auto">
          <a:xfrm>
            <a:off x="7936778" y="1717464"/>
            <a:ext cx="3542460" cy="42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21" y="269823"/>
            <a:ext cx="12072079" cy="77525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ВОЗВРАЩЕНИЕ В РОДНУЮ ДЕРЕВНЮ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05544"/>
            <a:ext cx="7884597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Вернувшись из Харькова, Есенин поехал в родную деревню. Он часто наведывался в родное Константиново, никогда не порывая с ним 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связи. Картина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которую он там застал, была удручающей. Не было ни спичек, ни керосина, ни ниток-иголок. Вместо хлеба – мякина, щавель, крапива и лебеда. А еще – эпидемии. Неожиданно легко написалось стихотворение 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последний поэт деревни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…».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Словно поэт заказал панихиду – и по вымирающей деревне, и по земле, и по себе, еще живому, но уже понимающему, что его время миновало…</a:t>
            </a:r>
          </a:p>
        </p:txBody>
      </p:sp>
      <p:pic>
        <p:nvPicPr>
          <p:cNvPr id="11" name="Picture 6" descr="С матерь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050" y="2027903"/>
            <a:ext cx="32385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9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4775" y="443551"/>
            <a:ext cx="1302645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«БЕЖАЛ» НА КАВКАЗ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57212" y="1420394"/>
            <a:ext cx="676151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сентябре 1924 года Есенин надолго уехал в Грузию. По собственному признанию не ехал, а «бежал», чтобы «забыть ненужную тоску». Итогом путешествия по Кавказу стал цикл стихотворений «Персидские мотивы».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1924-1925 гг. трижды гостил в Грузии и Азербайджане, работая там с огромным подъемом и создав еще «Поэму о двадцати шести», «Анну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Снегину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9" name="Picture 6" descr="Тбилис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68" y="1630999"/>
            <a:ext cx="4207333" cy="402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0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4775" y="443551"/>
            <a:ext cx="1302645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ЗАГАДОЧНАЯ СМЕРТЬ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7" y="1668197"/>
            <a:ext cx="642181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декабря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1925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Есенин приехал в Ленинград и остановился в гостинице “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Англетер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27 декабря он напечатал своё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последнее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жизни стихотворение “До свидания, друг мой, до свидания”, и в ночь с 27 на 28 декабря Сергей Есенин ушёл из жизни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Похоронен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31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декабря 1925 года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Москве на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Ваганьковском кладбище.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896" y="2171919"/>
            <a:ext cx="4028605" cy="322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4775" y="389763"/>
            <a:ext cx="1302645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С.А.ЕСЕНИН – РУССКИЙ ПОЭТ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7028" y="1405543"/>
            <a:ext cx="7112001" cy="5031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Сергей Есенин - самый популярный, самый читаемый в России поэт. Творчество 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С.Есенина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принадлежит к лучшим страницам не только русской, но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мировой поэзии, в которую он вошел как тонкий, проникновенный лирик.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Верный  патриот своей Родины,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С.Есенин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поэтом, кровно связанным с родной землей, с народом, с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поэтическим творчеством</a:t>
            </a:r>
            <a:r>
              <a:rPr lang="ru-RU" alt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602" name="Picture 2" descr="https://www.culture.ru/storage/images/87c96eca66388f6d3c659a32734d3142/d6b8e5105d1ecf3dc2f9063b3d96b5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577" y="1856455"/>
            <a:ext cx="3986924" cy="40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0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1002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ПЕВЕЦ «ПОЛЕВОЙ РОССИИ»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49086" y="1844764"/>
            <a:ext cx="5566228" cy="375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…Если крикнет рать </a:t>
            </a:r>
            <a:endParaRPr lang="ru-RU" altLang="ru-RU" sz="28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святая: </a:t>
            </a:r>
          </a:p>
          <a:p>
            <a:pPr>
              <a:spcBef>
                <a:spcPct val="50000"/>
              </a:spcBef>
            </a:pPr>
            <a:r>
              <a:rPr lang="ru-RU" alt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Кинь </a:t>
            </a: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Русь, живи в раю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-</a:t>
            </a:r>
            <a:endParaRPr lang="ru-RU" alt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скажу: «Не надо рая,</a:t>
            </a:r>
          </a:p>
          <a:p>
            <a:pPr>
              <a:spcBef>
                <a:spcPct val="50000"/>
              </a:spcBef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Дайте Родину мою…»</a:t>
            </a:r>
          </a:p>
          <a:p>
            <a:pPr algn="r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altLang="ru-RU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С.Есенин</a:t>
            </a:r>
            <a:endParaRPr lang="ru-RU" alt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top_b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r="9594" b="17453"/>
          <a:stretch/>
        </p:blipFill>
        <p:spPr bwMode="auto">
          <a:xfrm>
            <a:off x="7228116" y="1945622"/>
            <a:ext cx="4165600" cy="36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9724" y="398485"/>
            <a:ext cx="1287655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ПРИРОДА В ТВОРЧЕСТВЕ ПОЭТА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0" y="1738858"/>
            <a:ext cx="604237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- всеобъемлющая, главная стихия творчества поэта, и с ней лирический герой связан врожденно и пожизненно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я с песнями в травном одеяле.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Зори меня вешние в радугу свивали"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("Матушка в купальницу по лесу ходила...", </a:t>
            </a:r>
            <a:r>
              <a:rPr lang="ru-RU" alt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1912 г.)</a:t>
            </a:r>
            <a:endParaRPr lang="ru-RU" alt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3696" y="1738858"/>
            <a:ext cx="4593805" cy="4032250"/>
          </a:xfrm>
          <a:noFill/>
        </p:spPr>
      </p:pic>
    </p:spTree>
    <p:extLst>
      <p:ext uri="{BB962C8B-B14F-4D97-AF65-F5344CB8AC3E}">
        <p14:creationId xmlns:p14="http://schemas.microsoft.com/office/powerpoint/2010/main" val="31753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4775" y="362869"/>
            <a:ext cx="1302645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ПОЭЗИЯ С.А.ЕСЕНИНА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420394"/>
            <a:ext cx="6095179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Поэзия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С.Есенина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самый значительный этап в формировании национального пейзажа, который наряду с традиционными мотивами грусти включает удивительно яркие, контрастные краски, словно взятые с народных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лубков.</a:t>
            </a:r>
          </a:p>
          <a:p>
            <a:pPr lvl="3">
              <a:buFont typeface="Wingdings" panose="05000000000000000000" pitchFamily="2" charset="2"/>
              <a:buNone/>
            </a:pP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 Русь - малиновое поле </a:t>
            </a:r>
          </a:p>
          <a:p>
            <a:pPr lvl="3">
              <a:buFont typeface="Wingdings" panose="05000000000000000000" pitchFamily="2" charset="2"/>
              <a:buNone/>
            </a:pP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 синь, упавшая в реку..." </a:t>
            </a:r>
          </a:p>
        </p:txBody>
      </p:sp>
      <p:pic>
        <p:nvPicPr>
          <p:cNvPr id="9" name="Picture 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6709" y="1897986"/>
            <a:ext cx="4590791" cy="37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9" y="176982"/>
            <a:ext cx="12088761" cy="903712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С.А.ЕСЕНИН ОЧЕНЬ ЛЮБИЛ ПОЛЕВЫЕ ЦВЕТЫ</a:t>
            </a:r>
            <a:endParaRPr lang="ru-RU" sz="3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2200063"/>
            <a:ext cx="670472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только тот люблю цветок,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врос корнями в </a:t>
            </a:r>
            <a:endParaRPr lang="ru-RU" altLang="ru-RU" sz="32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землю</a:t>
            </a:r>
            <a:r>
              <a:rPr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люблю я и приемлю,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северный наш василек.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38" y="1651765"/>
            <a:ext cx="4511163" cy="392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7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03210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РОДНАЯ ПРИРОДА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05543"/>
            <a:ext cx="1130774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Родная природа для поэта — это «море голосов  воробьиных» и «… синий плат небес, хвойной позолотой, </a:t>
            </a:r>
            <a:r>
              <a:rPr lang="ru-RU" alt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взвенивает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лес…».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9495" y="3243428"/>
            <a:ext cx="4798716" cy="3214995"/>
          </a:xfrm>
          <a:ln/>
        </p:spPr>
      </p:pic>
      <p:pic>
        <p:nvPicPr>
          <p:cNvPr id="13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9584" y="3609117"/>
            <a:ext cx="2970828" cy="2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5" y="443551"/>
            <a:ext cx="1109892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ОСЕНЬ – ЛЮБИМОЕ ВРЕМЯ ГОДА</a:t>
            </a:r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5691" y="1897985"/>
            <a:ext cx="598784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 - любимое  время года у Сергея Есенина. Ей он посвятил немало замечательных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строк:</a:t>
            </a:r>
          </a:p>
          <a:p>
            <a:pPr algn="ctr"/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Отговорила роща золотая</a:t>
            </a:r>
          </a:p>
          <a:p>
            <a:pPr algn="ctr"/>
            <a:r>
              <a:rPr lang="ru-RU" alt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Берёзовым, весёлым языком,</a:t>
            </a:r>
          </a:p>
          <a:p>
            <a:pPr algn="ctr"/>
            <a:r>
              <a:rPr lang="ru-RU" alt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журавли, печально пролетая, </a:t>
            </a:r>
          </a:p>
          <a:p>
            <a:pPr algn="ctr"/>
            <a:r>
              <a:rPr lang="ru-RU" alt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 не жалеют больше ни о ком.</a:t>
            </a:r>
          </a:p>
        </p:txBody>
      </p:sp>
      <p:pic>
        <p:nvPicPr>
          <p:cNvPr id="11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6491" y="1651764"/>
            <a:ext cx="4686894" cy="45370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5511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ЗИМА – ЧУДЕСНАЯ ПОРА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897986"/>
            <a:ext cx="6439255" cy="3582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Зима - чудесная пора.  В это время Сергея Есенина посещала муза, и он написал многие свои самые лучшие стихотворения. Зимой все чувства обострены, все вокруг кажется таинственным и щемящим. Зимнее время в стихах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С.А.Есенина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пронизано особой грустью и одновременно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легкостью.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7830" y="1704241"/>
            <a:ext cx="4659671" cy="3970010"/>
          </a:xfrm>
        </p:spPr>
      </p:pic>
    </p:spTree>
    <p:extLst>
      <p:ext uri="{BB962C8B-B14F-4D97-AF65-F5344CB8AC3E}">
        <p14:creationId xmlns:p14="http://schemas.microsoft.com/office/powerpoint/2010/main" val="39418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СТИХОТВОРЕНИЕ «БЕРЁЗА»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3313" y="1469590"/>
            <a:ext cx="647646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Белая берёза под моим окном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Принакрылась снегом,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точно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серебром.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пушистых ветках снежною каймой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Распустились кисти белой бахромой.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стоит берёза в сонной тишине,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горят снежинки в золотом огне.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заря, лениво обходя кругом,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Обсыпает ветки новым серебром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1913 г.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1743913"/>
            <a:ext cx="4502302" cy="4358116"/>
          </a:xfrm>
          <a:ln/>
        </p:spPr>
      </p:pic>
    </p:spTree>
    <p:extLst>
      <p:ext uri="{BB962C8B-B14F-4D97-AF65-F5344CB8AC3E}">
        <p14:creationId xmlns:p14="http://schemas.microsoft.com/office/powerpoint/2010/main" val="40548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БЕРЁЗА – НАЦИОНАЛЬНЫЙ СИМВОЛ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856455"/>
            <a:ext cx="6563329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Береза в русской народной и классической поэзии является национальным символом России. Есенин часто упоминает берёзу при описании народных весенних праздников. В древних обрядах берёза служила «майским деревом», символом весны.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2873" y="1527629"/>
            <a:ext cx="3889375" cy="4619625"/>
          </a:xfrm>
          <a:ln/>
        </p:spPr>
      </p:pic>
    </p:spTree>
    <p:extLst>
      <p:ext uri="{BB962C8B-B14F-4D97-AF65-F5344CB8AC3E}">
        <p14:creationId xmlns:p14="http://schemas.microsoft.com/office/powerpoint/2010/main" val="40092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631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СОЗДАТЕЛЬ «ДРЕВЕСНОГО РОМАНА»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20393"/>
            <a:ext cx="11443001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С.А.Есенин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создатель единственного в своем роде "древесного романа", лирический герой которого - клен,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героини - березы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ивы,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липы, рябины.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484" y="2946400"/>
            <a:ext cx="36866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Покраснела рябина,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Посинела вода.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Месяц, всадник унылый,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Уронил повода.</a:t>
            </a:r>
          </a:p>
          <a:p>
            <a:pPr>
              <a:lnSpc>
                <a:spcPct val="80000"/>
              </a:lnSpc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Снова выплыл из рощи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Синим лебедем мрак.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Чудотворные мощи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принес на крылах.</a:t>
            </a:r>
          </a:p>
          <a:p>
            <a:pPr>
              <a:lnSpc>
                <a:spcPct val="80000"/>
              </a:lnSpc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 ты, край мой, родимый,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Вечный пахарь и вой,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Словно </a:t>
            </a:r>
            <a:r>
              <a:rPr lang="ru-RU" alt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Вольга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 ивой,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поник головой.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3721" y="3013521"/>
            <a:ext cx="3395679" cy="34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ЛЮБОВЬ К ПРИРОДЕ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2481943"/>
            <a:ext cx="63311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к родной крестьянской земле, к русской деревне, к природе с ее лесами и полями пронизывает все творчество </a:t>
            </a:r>
            <a:r>
              <a:rPr lang="ru-RU" alt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С.А.Есенина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3512" y="1856455"/>
            <a:ext cx="4628306" cy="41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С.А.ЕСЕНИН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98069" y="1549343"/>
            <a:ext cx="6068788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октября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исполнилось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со дня рождения великого русского поэта Сергея Александровича Есенина. Жизнь этого неординарного человека была нелегкой. Он испытал все: и славу величия, и «когтистые» приемы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нежелателей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Но для России он остался самобытным поэтом-песенником.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949" y="1549342"/>
            <a:ext cx="3810330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20393"/>
            <a:ext cx="689715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Спит </a:t>
            </a:r>
            <a:r>
              <a:rPr lang="ru-RU" alt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ковыль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Равнин дорогая</a:t>
            </a:r>
            <a:b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свинцовой свежести полынь.</a:t>
            </a:r>
            <a:b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Никакая родина другая</a:t>
            </a:r>
            <a:b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вольёт мне в грудь мою теплынь.</a:t>
            </a:r>
            <a:b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Знать, у всех у нас такая учесть,</a:t>
            </a:r>
            <a:b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пожалуй, всякого спроси –</a:t>
            </a:r>
            <a:b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Радуясь, свирепствуя и мучась,</a:t>
            </a:r>
            <a:b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Хорошо живётся на Руси…</a:t>
            </a:r>
            <a:b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Сергей Есенин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0_43f6d_dacc83e0_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0106" y="1614280"/>
            <a:ext cx="4142142" cy="41914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84768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7114" y="1498818"/>
            <a:ext cx="107758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Записать основные факты биографии                      </a:t>
            </a:r>
            <a:r>
              <a:rPr 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С.А.Есенина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Выучить наизусть стихотворение «Берёза».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32" y="3380014"/>
            <a:ext cx="3185238" cy="30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КРЕСТЬЯНСКИЕ КОРНИ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02124" y="1944914"/>
            <a:ext cx="540113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С.А.Есенин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с гордостью говорил о своих крестьянских корнях. Родился он в селе Константинове, что стоит на высоком берегу Оки неподалеку от Рязани.</a:t>
            </a:r>
          </a:p>
        </p:txBody>
      </p:sp>
      <p:pic>
        <p:nvPicPr>
          <p:cNvPr id="6" name="Picture 9" descr="Image02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428297"/>
            <a:ext cx="52578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836228" y="5544457"/>
            <a:ext cx="47606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chemeClr val="bg1"/>
                </a:solidFill>
              </a:rPr>
              <a:t>Дом-музей С. Есенина в Константинове</a:t>
            </a:r>
          </a:p>
        </p:txBody>
      </p:sp>
    </p:spTree>
    <p:extLst>
      <p:ext uri="{BB962C8B-B14F-4D97-AF65-F5344CB8AC3E}">
        <p14:creationId xmlns:p14="http://schemas.microsoft.com/office/powerpoint/2010/main" val="36867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РОДИТЕЛИ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1384" y="1712686"/>
            <a:ext cx="7701279" cy="433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Никитич Есенин (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1873-1931 гг.)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 Федоровна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Есенина (Титова)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(1865-1955 гг.).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Сергея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Есенина,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Никитич,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мальчиком пел в церкви. Он работал старшим приказчиком в мясной лавке на улице Щипок и куда в 1912 году поступил работать Сергей Есенин конторщиком, когда переехал из своего села Константиново в Москву. А жил он с отцом недалеко от улицы Щипок в Большом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Строченовском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переулке, в доме Крылова, 24, в общежитии "холостых приказчиков"... </a:t>
            </a:r>
          </a:p>
        </p:txBody>
      </p:sp>
      <p:pic>
        <p:nvPicPr>
          <p:cNvPr id="6" name="Picture 8" descr="Image02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949" y="1614654"/>
            <a:ext cx="2913278" cy="45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5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СЕСТРЫ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325257" y="2075543"/>
            <a:ext cx="3381829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Сестры Екатерина Александровна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(1905-1977 гг.) и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Александра Александровна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(1911-1981 гг.).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esenin_11[1]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r="4584"/>
          <a:stretch>
            <a:fillRect/>
          </a:stretch>
        </p:blipFill>
        <p:spPr bwMode="auto">
          <a:xfrm>
            <a:off x="745445" y="1541009"/>
            <a:ext cx="3182937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Сестры Есен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64" y="1541009"/>
            <a:ext cx="2903538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2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КОНСТАНТИНОВСКАЯ ШКОЛА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98069" y="1698171"/>
            <a:ext cx="500924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Главной заботой родителей было образование детей,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трое – и Сергей, и Екатерина, и Александра – подрастали на редкость способными, «жадными на ученье». Поэтому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С.Есенина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сначала отдали в Константиновскую четырехлетнюю школу.</a:t>
            </a:r>
          </a:p>
        </p:txBody>
      </p:sp>
      <p:pic>
        <p:nvPicPr>
          <p:cNvPr id="6" name="Picture 5" descr="Image0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2" y="1698171"/>
            <a:ext cx="5224689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1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УЧИТЕЛЬСКАЯ ШКОЛА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9085" y="1588958"/>
            <a:ext cx="583652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окончания начальной школы в родном селе он был отдан в соседнее село Спас-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Клёпики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церковно-учительскую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школу. Учителем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С.А.Есенин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стал. Уже в школе он пишет стихи и всерьёз задумывается о своем поэтическом призвании. Но пройдет еще несколько лет, прежде чем он сможет войти в поэзию.</a:t>
            </a:r>
          </a:p>
        </p:txBody>
      </p:sp>
      <p:pic>
        <p:nvPicPr>
          <p:cNvPr id="9" name="Picture 5" descr="800px-Klepiki_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r="13577"/>
          <a:stretch>
            <a:fillRect/>
          </a:stretch>
        </p:blipFill>
        <p:spPr bwMode="auto">
          <a:xfrm>
            <a:off x="6816121" y="1400175"/>
            <a:ext cx="4465638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Ученики и преподавател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37" y="3551446"/>
            <a:ext cx="46799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160197" y="5967774"/>
            <a:ext cx="4657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Преподаватели и ученики школы</a:t>
            </a:r>
          </a:p>
        </p:txBody>
      </p:sp>
    </p:spTree>
    <p:extLst>
      <p:ext uri="{BB962C8B-B14F-4D97-AF65-F5344CB8AC3E}">
        <p14:creationId xmlns:p14="http://schemas.microsoft.com/office/powerpoint/2010/main" val="37068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ЖИЗНЬ В МОСКВЕ</a:t>
            </a:r>
            <a:endParaRPr lang="ru-RU" sz="44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66391"/>
            <a:ext cx="6895730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1912 году </a:t>
            </a:r>
            <a:r>
              <a:rPr lang="ru-RU" alt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С.А.Есенин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переехал в Москву, устроился работать в типографию </a:t>
            </a:r>
            <a:r>
              <a:rPr lang="ru-RU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И.Сытина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качестве 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помощника корректора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установил связи с </a:t>
            </a:r>
            <a:r>
              <a:rPr lang="ru-RU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Суриковским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литературным кружком, в котором быстро освоился и стал печатать свои стихотворения. Но Москва, приютив честолюбивого провинциала, не спешила признать в нем оригинальный талант и упорно не выделяла среди начинающих «самоучек». </a:t>
            </a:r>
            <a:r>
              <a:rPr lang="ru-RU" alt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С.А.Есенин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сильно переживал.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типограф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5"/>
          <a:stretch>
            <a:fillRect/>
          </a:stretch>
        </p:blipFill>
        <p:spPr bwMode="auto">
          <a:xfrm>
            <a:off x="7600013" y="1856455"/>
            <a:ext cx="421748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0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10039</TotalTime>
  <Words>1684</Words>
  <Application>Microsoft Office PowerPoint</Application>
  <PresentationFormat>Широкоэкранный</PresentationFormat>
  <Paragraphs>228</Paragraphs>
  <Slides>31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SimSun-ExtB</vt:lpstr>
      <vt:lpstr>Arial</vt:lpstr>
      <vt:lpstr>Calibri</vt:lpstr>
      <vt:lpstr>Calibri Light</vt:lpstr>
      <vt:lpstr>Times New Roman</vt:lpstr>
      <vt:lpstr>Wingdings</vt:lpstr>
      <vt:lpstr>Wingdings 2</vt:lpstr>
      <vt:lpstr>Тема Office</vt:lpstr>
      <vt:lpstr>Презентация PowerPoint</vt:lpstr>
      <vt:lpstr>ПЕВЕЦ «ПОЛЕВОЙ РОССИИ»</vt:lpstr>
      <vt:lpstr> С.А.ЕСЕНИН</vt:lpstr>
      <vt:lpstr>КРЕСТЬЯНСКИЕ КОРНИ</vt:lpstr>
      <vt:lpstr> РОДИТЕЛИ</vt:lpstr>
      <vt:lpstr>СЕСТРЫ</vt:lpstr>
      <vt:lpstr>КОНСТАНТИНОВСКАЯ ШКОЛА</vt:lpstr>
      <vt:lpstr>УЧИТЕЛЬСКАЯ ШКОЛА</vt:lpstr>
      <vt:lpstr>ЖИЗНЬ В МОСКВЕ</vt:lpstr>
      <vt:lpstr>ЖЕЛАНИЕ «УДРАТЬ В ПИТЕР»</vt:lpstr>
      <vt:lpstr>ВСТРЕЧА С А.А. БЛОКОМ</vt:lpstr>
      <vt:lpstr>ЗНАКОМСТВО С А.А.АХМАТОВОЙ</vt:lpstr>
      <vt:lpstr>С.А.ЕСЕНИН - СОЛДАТ</vt:lpstr>
      <vt:lpstr>ДЕБЮТ В «СТОЙЛЕ ПЕГАСА»</vt:lpstr>
      <vt:lpstr>ХАРЬКОВСКОЕ ПУТЕШЕСТВИЕ</vt:lpstr>
      <vt:lpstr>ВОЗВРАЩЕНИЕ В РОДНУЮ ДЕРЕВНЮ</vt:lpstr>
      <vt:lpstr>«БЕЖАЛ» НА КАВКАЗ</vt:lpstr>
      <vt:lpstr>ЗАГАДОЧНАЯ СМЕРТЬ</vt:lpstr>
      <vt:lpstr>С.А.ЕСЕНИН – РУССКИЙ ПОЭТ</vt:lpstr>
      <vt:lpstr>ПРИРОДА В ТВОРЧЕСТВЕ ПОЭТА</vt:lpstr>
      <vt:lpstr>ПОЭЗИЯ С.А.ЕСЕНИНА</vt:lpstr>
      <vt:lpstr>С.А.ЕСЕНИН ОЧЕНЬ ЛЮБИЛ ПОЛЕВЫЕ ЦВЕТЫ</vt:lpstr>
      <vt:lpstr>РОДНАЯ ПРИРОДА</vt:lpstr>
      <vt:lpstr>ОСЕНЬ – ЛЮБИМОЕ ВРЕМЯ ГОДА</vt:lpstr>
      <vt:lpstr>ЗИМА – ЧУДЕСНАЯ ПОРА</vt:lpstr>
      <vt:lpstr>СТИХОТВОРЕНИЕ «БЕРЁЗА»</vt:lpstr>
      <vt:lpstr>БЕРЁЗА – НАЦИОНАЛЬНЫЙ СИМВОЛ</vt:lpstr>
      <vt:lpstr>СОЗДАТЕЛЬ «ДРЕВЕСНОГО РОМАНА»</vt:lpstr>
      <vt:lpstr>ЛЮБОВЬ К ПРИРОДЕ</vt:lpstr>
      <vt:lpstr>Презентация PowerPoint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325</cp:revision>
  <dcterms:created xsi:type="dcterms:W3CDTF">2020-09-22T15:24:01Z</dcterms:created>
  <dcterms:modified xsi:type="dcterms:W3CDTF">2021-08-16T18:11:02Z</dcterms:modified>
</cp:coreProperties>
</file>