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5" r:id="rId2"/>
    <p:sldId id="325" r:id="rId3"/>
    <p:sldId id="334" r:id="rId4"/>
    <p:sldId id="351" r:id="rId5"/>
    <p:sldId id="368" r:id="rId6"/>
    <p:sldId id="374" r:id="rId7"/>
    <p:sldId id="352" r:id="rId8"/>
    <p:sldId id="375" r:id="rId9"/>
    <p:sldId id="377" r:id="rId10"/>
    <p:sldId id="378" r:id="rId11"/>
    <p:sldId id="379" r:id="rId12"/>
    <p:sldId id="383" r:id="rId13"/>
    <p:sldId id="362" r:id="rId14"/>
    <p:sldId id="367" r:id="rId15"/>
    <p:sldId id="369" r:id="rId16"/>
    <p:sldId id="353" r:id="rId17"/>
    <p:sldId id="382" r:id="rId18"/>
    <p:sldId id="376" r:id="rId19"/>
    <p:sldId id="371" r:id="rId20"/>
    <p:sldId id="384" r:id="rId21"/>
    <p:sldId id="380" r:id="rId22"/>
    <p:sldId id="361" r:id="rId23"/>
    <p:sldId id="381" r:id="rId24"/>
    <p:sldId id="365" r:id="rId25"/>
    <p:sldId id="366" r:id="rId26"/>
    <p:sldId id="356" r:id="rId27"/>
    <p:sldId id="355" r:id="rId28"/>
    <p:sldId id="370" r:id="rId29"/>
    <p:sldId id="35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596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44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50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01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6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65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319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507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77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2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324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95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95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6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1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60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76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49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15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78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30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31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20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054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7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41694" y="2909157"/>
            <a:ext cx="6391963" cy="257410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ru-RU" sz="54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Ю.Я.Яковлев</a:t>
            </a:r>
            <a:endParaRPr lang="ru-RU" sz="5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Рассказ </a:t>
            </a:r>
          </a:p>
          <a:p>
            <a:pPr marL="38918" algn="ctr">
              <a:spcBef>
                <a:spcPts val="233"/>
              </a:spcBef>
            </a:pP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«Рыцарь Вася»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708528" y="3279538"/>
            <a:ext cx="727405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358063" y="526307"/>
            <a:ext cx="497172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ru-RU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666" y="2640156"/>
            <a:ext cx="3104354" cy="369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САМ ВАСЯ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75211" y="1807032"/>
            <a:ext cx="6759302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Привык к судьбе неудачника.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Сердился на самого себя.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ждал от жизни никаких неожиданностей.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Мечтал защищать слабых и обиженных.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515"/>
          <a:stretch/>
        </p:blipFill>
        <p:spPr>
          <a:xfrm>
            <a:off x="8523514" y="1611087"/>
            <a:ext cx="3118757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6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САМ ВАСЯ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08000" y="1454331"/>
            <a:ext cx="6963953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«Ходит в музеи, знакомится с рыцарскими доспехами, мечтает о подвигах, читает «Дон Кихота» Сервантеса, знакомится с рыцарями по книгам. Он готовит себя к подвигу».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жалеет, что у него имя не подходит к рыцарю, ведь существуют же звучные имена рыцарей таких, как: Ричард, Айвенго, Дон Кихот, которые известны всему миру.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734" y="1405543"/>
            <a:ext cx="3710724" cy="49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6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 МУЗЕЕ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67097" y="2076994"/>
            <a:ext cx="5177246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«Ему казалось, что рыцари следят за ним сквозь смотровые щели опущенных забрал и никто из них не смеется и не называет его тюфяком».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471" y="1856455"/>
            <a:ext cx="4865030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391299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ОТНОШЕНИЕ АВТОРА К ГЕРОЮ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431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8972" y="1365651"/>
            <a:ext cx="6226628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 в его груди билось благородное сердце рыцаря. В заветных мечтах он видел себя закованным в блестящие стальные доспехи, в шлеме с опущенным забралом, на белом коне с раздувающимися ноздрями. В таком виде он мчался по свету и совершал множество подвигов, защищая слабых и обиженных. Он был безымянным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рыцарем…»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502" y="1365651"/>
            <a:ext cx="4803999" cy="497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СЛОВАРНАЯ РАБОТА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9" y="1817188"/>
            <a:ext cx="5531759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Рыцарь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феодальной Европе – военный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человек.         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Перен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-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Самоотверженный, благородный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941" y="1291967"/>
            <a:ext cx="2694666" cy="3859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083" y="2659016"/>
            <a:ext cx="2359356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КАЧЕСТВА РЫЦАРЯ</a:t>
            </a:r>
            <a:endParaRPr lang="ru-RU" sz="4400" dirty="0"/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auto">
          <a:xfrm flipV="1">
            <a:off x="2515998" y="-1"/>
            <a:ext cx="96760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2" name="Diagram 27"/>
          <p:cNvGrpSpPr>
            <a:grpSpLocks noChangeAspect="1"/>
          </p:cNvGrpSpPr>
          <p:nvPr/>
        </p:nvGrpSpPr>
        <p:grpSpPr bwMode="auto">
          <a:xfrm>
            <a:off x="1683999" y="1277730"/>
            <a:ext cx="9898402" cy="5166388"/>
            <a:chOff x="1936" y="5941"/>
            <a:chExt cx="8346" cy="9347"/>
          </a:xfrm>
        </p:grpSpPr>
        <p:sp>
          <p:nvSpPr>
            <p:cNvPr id="13" name="_s2090"/>
            <p:cNvSpPr>
              <a:spLocks noChangeShapeType="1"/>
            </p:cNvSpPr>
            <p:nvPr/>
          </p:nvSpPr>
          <p:spPr bwMode="auto">
            <a:xfrm flipH="1" flipV="1">
              <a:off x="4357" y="9243"/>
              <a:ext cx="803" cy="63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_s2089"/>
            <p:cNvSpPr>
              <a:spLocks noChangeArrowheads="1"/>
            </p:cNvSpPr>
            <p:nvPr/>
          </p:nvSpPr>
          <p:spPr bwMode="auto">
            <a:xfrm>
              <a:off x="1936" y="7577"/>
              <a:ext cx="2645" cy="2052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бескорыстие</a:t>
              </a:r>
              <a:endPara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_s2088"/>
            <p:cNvSpPr>
              <a:spLocks noChangeShapeType="1"/>
            </p:cNvSpPr>
            <p:nvPr/>
          </p:nvSpPr>
          <p:spPr bwMode="auto">
            <a:xfrm flipH="1">
              <a:off x="3962" y="10750"/>
              <a:ext cx="1000" cy="2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_s2087"/>
            <p:cNvSpPr>
              <a:spLocks noChangeArrowheads="1"/>
            </p:cNvSpPr>
            <p:nvPr/>
          </p:nvSpPr>
          <p:spPr bwMode="auto">
            <a:xfrm>
              <a:off x="1936" y="9882"/>
              <a:ext cx="2052" cy="248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смелость</a:t>
              </a:r>
              <a:endPara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_s2086"/>
            <p:cNvSpPr>
              <a:spLocks noChangeShapeType="1"/>
            </p:cNvSpPr>
            <p:nvPr/>
          </p:nvSpPr>
          <p:spPr bwMode="auto">
            <a:xfrm flipH="1">
              <a:off x="5073" y="11446"/>
              <a:ext cx="445" cy="9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_s2085"/>
            <p:cNvSpPr>
              <a:spLocks noChangeArrowheads="1"/>
            </p:cNvSpPr>
            <p:nvPr/>
          </p:nvSpPr>
          <p:spPr bwMode="auto">
            <a:xfrm>
              <a:off x="3150" y="12269"/>
              <a:ext cx="2504" cy="3019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готовность прийти на помощь </a:t>
              </a:r>
              <a:endPara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_s2084"/>
            <p:cNvSpPr>
              <a:spLocks noChangeShapeType="1"/>
            </p:cNvSpPr>
            <p:nvPr/>
          </p:nvSpPr>
          <p:spPr bwMode="auto">
            <a:xfrm>
              <a:off x="6408" y="11445"/>
              <a:ext cx="445" cy="9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_s2083"/>
            <p:cNvSpPr>
              <a:spLocks noChangeArrowheads="1"/>
            </p:cNvSpPr>
            <p:nvPr/>
          </p:nvSpPr>
          <p:spPr bwMode="auto">
            <a:xfrm>
              <a:off x="5962" y="12268"/>
              <a:ext cx="2705" cy="3020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отзывчивость</a:t>
              </a:r>
              <a:endPara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_s2082"/>
            <p:cNvSpPr>
              <a:spLocks noChangeShapeType="1"/>
            </p:cNvSpPr>
            <p:nvPr/>
          </p:nvSpPr>
          <p:spPr bwMode="auto">
            <a:xfrm>
              <a:off x="6962" y="10749"/>
              <a:ext cx="1000" cy="22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_s2081"/>
            <p:cNvSpPr>
              <a:spLocks noChangeArrowheads="1"/>
            </p:cNvSpPr>
            <p:nvPr/>
          </p:nvSpPr>
          <p:spPr bwMode="auto">
            <a:xfrm>
              <a:off x="7937" y="10179"/>
              <a:ext cx="2345" cy="2641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верность своему слову</a:t>
              </a:r>
              <a:endPara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_s2080"/>
            <p:cNvSpPr>
              <a:spLocks noChangeShapeType="1"/>
            </p:cNvSpPr>
            <p:nvPr/>
          </p:nvSpPr>
          <p:spPr bwMode="auto">
            <a:xfrm flipV="1">
              <a:off x="6764" y="9242"/>
              <a:ext cx="802" cy="6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_s2079"/>
            <p:cNvSpPr>
              <a:spLocks noChangeArrowheads="1"/>
            </p:cNvSpPr>
            <p:nvPr/>
          </p:nvSpPr>
          <p:spPr bwMode="auto">
            <a:xfrm>
              <a:off x="7342" y="7576"/>
              <a:ext cx="2291" cy="2052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вежливость</a:t>
              </a:r>
              <a:endPara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_s2078"/>
            <p:cNvSpPr>
              <a:spLocks noChangeShapeType="1"/>
            </p:cNvSpPr>
            <p:nvPr/>
          </p:nvSpPr>
          <p:spPr bwMode="auto">
            <a:xfrm flipV="1">
              <a:off x="5962" y="8470"/>
              <a:ext cx="0" cy="102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_s2077"/>
            <p:cNvSpPr>
              <a:spLocks noChangeArrowheads="1"/>
            </p:cNvSpPr>
            <p:nvPr/>
          </p:nvSpPr>
          <p:spPr bwMode="auto">
            <a:xfrm>
              <a:off x="4726" y="5941"/>
              <a:ext cx="2616" cy="2529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благородство</a:t>
              </a:r>
              <a:endPara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_s2076"/>
            <p:cNvSpPr>
              <a:spLocks noChangeArrowheads="1"/>
            </p:cNvSpPr>
            <p:nvPr/>
          </p:nvSpPr>
          <p:spPr bwMode="auto">
            <a:xfrm>
              <a:off x="4936" y="9496"/>
              <a:ext cx="2052" cy="2052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Рыцарь</a:t>
              </a:r>
              <a:endPara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1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СЛОВАРНАЯ РАБОТА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498" y="1856455"/>
            <a:ext cx="6565947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Тюфяк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(по-немецки — матрац) —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Набитый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соломой, мочалом, шерстью, большой мешок, обычно простёганный, для постели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ерен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ялый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нерасторопный, безвольный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339" y="1630999"/>
            <a:ext cx="4712162" cy="40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СЛОВАРНАЯ РАБОТА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522802"/>
            <a:ext cx="6296178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Благородный – 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Высоконравственный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самоотверженно 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честный и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открытый.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Исключительный по </a:t>
            </a:r>
            <a:endParaRPr lang="ru-RU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своим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качествам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830" y="2693718"/>
            <a:ext cx="4363362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СЛОВАРНАЯ РАБОТА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5" y="1856455"/>
            <a:ext cx="5292481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Полынья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пространство чистой (открытой) воды в ледяном покрове реки или в плавающих ледяных полях моря и озера (незамёрзшее или растаявшее место на поверхности реки или другого водоёма).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131" y="1618938"/>
            <a:ext cx="5352188" cy="415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ЭПИЗОД СПАСЕНИЯ ПЕРВОКЛАССНИКА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1" y="1897986"/>
            <a:ext cx="5274129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Кульминация в рассказе – Вася спасает первоклассника.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 Васи – мужественный и скромный.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«Димка же не бросился спасать, только кричал и руками размахивал, значит, у него не такой характер, а бросился спасать Вася».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 r="50918" b="49148"/>
          <a:stretch/>
        </p:blipFill>
        <p:spPr>
          <a:xfrm>
            <a:off x="6550838" y="1856455"/>
            <a:ext cx="5131410" cy="39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389763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ПЛАН </a:t>
            </a:r>
            <a:r>
              <a:rPr lang="ru-RU" sz="4000" dirty="0" smtClean="0"/>
              <a:t>УРОКА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3713837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1. История создания рассказа.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2. Литературный жанр.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3. Краткое содержание.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4. Анализ рассказа.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writingonbo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47" y="3795597"/>
            <a:ext cx="2569740" cy="24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7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389763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НА РЕКЕ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1" y="2202071"/>
            <a:ext cx="6072355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«Наконец первоклассник очутился на льду. Он шёл, вцепившись окоченевшими руками в своего спасителя».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983" y="1405543"/>
            <a:ext cx="3117954" cy="519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64" y="42870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АВТОРСКИЕ ХАРАКТЕРИСТИКИ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5" y="1405543"/>
            <a:ext cx="6090439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«Речь шла о Димке, который якобы спас малыша: «…смелый поступок; Димка, оказывается, выполнял пионерский долг и сохранил честь красного галстука. А наш герой стоит, слушает, стиснутый со всех сторон. Ему хотелось сказать, но, увы: поплёлся, протиснулся…».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286" y="1497936"/>
            <a:ext cx="4019550" cy="48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114" y="1074777"/>
            <a:ext cx="11713029" cy="767289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r>
              <a:rPr lang="ru-RU" sz="2344" b="1" dirty="0" smtClean="0">
                <a:latin typeface="Arial" pitchFamily="34" charset="0"/>
                <a:cs typeface="Arial" pitchFamily="34" charset="0"/>
              </a:rPr>
              <a:t>                           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Вася                                 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Ковалёв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ГЕРОЙ И АНТИГЕРОЙ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484026" y="2669278"/>
            <a:ext cx="3837482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2816605" y="1805645"/>
            <a:ext cx="586162" cy="725621"/>
          </a:xfrm>
          <a:prstGeom prst="downArrow">
            <a:avLst>
              <a:gd name="adj1" fmla="val 50000"/>
              <a:gd name="adj2" fmla="val 549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68514" y="1557943"/>
            <a:ext cx="11701387" cy="450920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r>
              <a:rPr lang="ru-RU" sz="2344" dirty="0" smtClean="0">
                <a:latin typeface="Arial" pitchFamily="34" charset="0"/>
                <a:cs typeface="Arial" pitchFamily="34" charset="0"/>
              </a:rPr>
              <a:t>                           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8576" y="2531266"/>
            <a:ext cx="43323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добрый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отзывчивый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благородный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смелый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бескорыстный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скромный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2923795" y="5208923"/>
            <a:ext cx="478972" cy="752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828800" y="5869338"/>
            <a:ext cx="2206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герой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935" y="1811241"/>
            <a:ext cx="621846" cy="74377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966856" y="2669278"/>
            <a:ext cx="42526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корыстолюбивый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бесчестный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нахальный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трусливый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935" y="4527512"/>
            <a:ext cx="621846" cy="1162088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7474857" y="5783935"/>
            <a:ext cx="3744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антигерой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64" y="42870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ФИНАЛЬНАЯ СЦЕНА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435243"/>
            <a:ext cx="6565143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Героем для всех стал Димка Ковалёв, а Вася так и не смог сказать о своём подвиге, так как думал, что ему никто не поверит.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«Рыцари» не хвастаются совершёнными подвигами.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Вася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остался верен своей мечте: пришёл в класс, сел за парту и снова начал рисовать рыцаря».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719" y="1651764"/>
            <a:ext cx="4533782" cy="43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1" y="224852"/>
            <a:ext cx="11982139" cy="82022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ИГРА «ДА-НЕТ»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09665" y="1405543"/>
            <a:ext cx="10897849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Фамилия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Рыбкин.</a:t>
            </a: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Вася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беззлобным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человеком.</a:t>
            </a: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Вася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очень ловким, юрким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мальчиком.</a:t>
            </a:r>
          </a:p>
          <a:p>
            <a:pPr marL="514350" indent="-514350" algn="just">
              <a:buAutoNum type="arabicPeriod" startAt="4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 свободное время Вася проводил 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библиотеке.</a:t>
            </a:r>
          </a:p>
          <a:p>
            <a:pPr marL="514350" indent="-514350" algn="just">
              <a:buAutoNum type="arabicPeriod" startAt="4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мечтал 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подвигах.</a:t>
            </a:r>
          </a:p>
          <a:p>
            <a:pPr marL="514350" indent="-514350" algn="just">
              <a:buAutoNum type="arabicPeriod" startAt="4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уроков Вася все время рисовал рыцарей 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коней.</a:t>
            </a:r>
          </a:p>
          <a:p>
            <a:pPr marL="514350" indent="-514350" algn="just">
              <a:buAutoNum type="arabicPeriod" startAt="4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всегда и во всем не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везло.</a:t>
            </a:r>
          </a:p>
          <a:p>
            <a:pPr marL="514350" indent="-514350" algn="just">
              <a:buAutoNum type="arabicPeriod" startAt="4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 тонущую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одноклассницу.</a:t>
            </a:r>
          </a:p>
          <a:p>
            <a:pPr marL="514350" indent="-514350" algn="just">
              <a:buAutoNum type="arabicPeriod" startAt="4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отвел спасенного мальчика домой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сам.</a:t>
            </a:r>
          </a:p>
          <a:p>
            <a:pPr marL="514350" indent="-514350" algn="just">
              <a:buAutoNum type="arabicPeriod" startAt="4"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рассказал, что это он спас первоклассника, потому что побоялся Димку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Ковалева.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ПРОВЕРЬТЕ СЕБЯ!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2465" y="1405543"/>
            <a:ext cx="10745168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Рыбаков.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Да.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неповоротливым и неуклюжим.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в музее.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Да.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мечи и доспехи.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Да.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Да.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первоклассника.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ему было неловко привлекать к себе внимание.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382" y="1708879"/>
            <a:ext cx="4140119" cy="39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86882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ГЛАВНАЯ МЫСЛЬ РАССКАЗА</a:t>
            </a:r>
            <a:endParaRPr lang="ru-RU" sz="4400" dirty="0"/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2" y="2038663"/>
            <a:ext cx="5307856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Настоящий герой не кричит о своем подвиге, ведь подвиг совершается им не ради славы.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8771" y="1405543"/>
            <a:ext cx="5088626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389763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НРАВСТВЕННЫЕ УРОКИ В РАССКАЗЕ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7" y="1693889"/>
            <a:ext cx="6416741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«Быть добрыми, не озлобляться, мужественными, самоотверженными, совершать благородные поступки, не требуя ничего взамен, т.е. бескорыстно бороться с несправедливостью. Автор помогает детям взрослеть нравственно, готовит их к самостоятельной жизни».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1405543"/>
            <a:ext cx="34004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ЧЕМУ УЧИТ РАССКАЗ?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420393"/>
            <a:ext cx="11169800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 учит верить в свои силы, всегда помогать попавшим в беду, быть смелым и решительным. Учит не хвастать и не обманывать, учит быть настоящим человеком. Учит не смеяться над товарищем, над его недостатками, а помогать ему преодолеть их.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86" t="6876" r="69428" b="52143"/>
          <a:stretch/>
        </p:blipFill>
        <p:spPr>
          <a:xfrm>
            <a:off x="4669442" y="4121895"/>
            <a:ext cx="2579915" cy="24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0914" y="1498818"/>
            <a:ext cx="84618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Написать сочинение на тему: «Можно ли Васю назвать рыцарем?»</a:t>
            </a: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70" y="3171008"/>
            <a:ext cx="3185238" cy="30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ИСТОРИЯ СОЗДАНИЯ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57646" y="1750424"/>
            <a:ext cx="6648994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 «Рыцарь Вася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Ю.Я.Яковлева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написан в 1967 году. Это история о том, что за неказистой неинтересной внешностью может скрываться удивительно богатая, прекрасная душа и чуткое сердце.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253" t="17141" r="64762" b="31006"/>
          <a:stretch/>
        </p:blipFill>
        <p:spPr>
          <a:xfrm>
            <a:off x="7953829" y="1364168"/>
            <a:ext cx="3483429" cy="502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ЛИТЕРАТУРНЫЙ ЖАНР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41313" y="1625600"/>
            <a:ext cx="6431645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небольшое по объему литературное произведение, которое рассказывает о некотором событии, произошедшем с героем. Отличительным жанрообразующим признаком рассказа является то, что произведение такого рода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сосредоточено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одном герое, на одном событии, которое описывается в деталях.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886" y="1725524"/>
            <a:ext cx="4238170" cy="420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КРАТКОЕ СОДЕРЖАНИЕ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06400" y="1500775"/>
            <a:ext cx="1137919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 в классе все считали неудачником, тюфяком, посмеивались и передразнивали. Он был неторопливым, неповоротливым, все опрокидывал и привык к насмешкам. Но в глубине души он мечтал совершить подвиг. Вот только эти мечты вызывали еще больше насмешек, поскольку из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мнению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мальчишек,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получился бы очень толстый рыцарь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771" y="3825535"/>
            <a:ext cx="2955537" cy="28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КРАТКОЕ СОДЕРЖАНИЕ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93486" y="1393371"/>
            <a:ext cx="11321143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Однажды зимой Вася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услышал истошные крики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Димы.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увидел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первоклассник провалился под лед, но только кричал, а сам боялся подойти. Вася же не раздумывая и забыв о своем немалом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весе,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бросился на помощь малышу. Поскольку Вася промок сам, то пошел домой сушить вещи, а Димка отвел первоклассника в школу.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следующий день Диму объявили героем по поводу спасения ребенка, а о том, что это Вася спас первоклассника, так никто и не узнал. Рыцарь Вася был очень стеснительным.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074" y="4804504"/>
            <a:ext cx="1856384" cy="178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ГЛАВНЫЙ ГЕРОЙ РАССКАЗА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583727"/>
            <a:ext cx="7114871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Вася Рыбаков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медлительный неуклюжий мальчик. Многие одноклассники над ним потешаются, даже обзывают "тюфяком". Но Вася - мечтатель. Он мечтает о том, как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однажды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станет рыцарем, будет носить доспехи и скакать на коне. Вася даже посещает музей, где с интересом рассматривает средневековых рыцарей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8000"/>
                    </a14:imgEffect>
                  </a14:imgLayer>
                </a14:imgProps>
              </a:ext>
            </a:extLst>
          </a:blip>
          <a:srcRect l="50996" b="49744"/>
          <a:stretch/>
        </p:blipFill>
        <p:spPr>
          <a:xfrm>
            <a:off x="7690757" y="1583726"/>
            <a:ext cx="4126743" cy="38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 </a:t>
            </a:r>
            <a:r>
              <a:rPr lang="ru-RU" sz="4400" dirty="0" smtClean="0"/>
              <a:t>ОПИСАНИЕ ГЕРОЯ РАССКАЗА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08000" y="1611087"/>
            <a:ext cx="7126513" cy="31284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 куртка в обтяжку, штаны плотно облегали ноги…все считали, что причина его полноты – обжорство… вместо прекрасного рыцаря снова возникал мешковатый мальчик с круглым толстым лицом, на котором краснели три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бугорка».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404" t="27857" r="27024"/>
          <a:stretch/>
        </p:blipFill>
        <p:spPr>
          <a:xfrm>
            <a:off x="7865173" y="1611087"/>
            <a:ext cx="3952328" cy="440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0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 </a:t>
            </a:r>
            <a:r>
              <a:rPr lang="ru-RU" sz="4400" dirty="0" smtClean="0"/>
              <a:t>ОТНОШЕНИЕ ОКРУЖАЮЩИХ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008" y="1405543"/>
            <a:ext cx="993734" cy="1286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044" y="1515280"/>
            <a:ext cx="560881" cy="11766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509" y="1336587"/>
            <a:ext cx="1310754" cy="1261981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625600" y="2980432"/>
            <a:ext cx="261257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Тюфяк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(приятели)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283198" y="2980432"/>
            <a:ext cx="2612571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«Слон в фарфоровой лавке»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(мама)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9165769" y="2980432"/>
            <a:ext cx="261257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Толстяк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(друг)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8571</TotalTime>
  <Words>1259</Words>
  <Application>Microsoft Office PowerPoint</Application>
  <PresentationFormat>Широкоэкранный</PresentationFormat>
  <Paragraphs>218</Paragraphs>
  <Slides>29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 2</vt:lpstr>
      <vt:lpstr>Тема Office</vt:lpstr>
      <vt:lpstr>Презентация PowerPoint</vt:lpstr>
      <vt:lpstr>ПЛАН УРОКА</vt:lpstr>
      <vt:lpstr>ИСТОРИЯ СОЗДАНИЯ</vt:lpstr>
      <vt:lpstr> ЛИТЕРАТУРНЫЙ ЖАНР</vt:lpstr>
      <vt:lpstr> КРАТКОЕ СОДЕРЖАНИЕ</vt:lpstr>
      <vt:lpstr> КРАТКОЕ СОДЕРЖАНИЕ</vt:lpstr>
      <vt:lpstr>ГЛАВНЫЙ ГЕРОЙ РАССКАЗА</vt:lpstr>
      <vt:lpstr> ОПИСАНИЕ ГЕРОЯ РАССКАЗА</vt:lpstr>
      <vt:lpstr> ОТНОШЕНИЕ ОКРУЖАЮЩИХ</vt:lpstr>
      <vt:lpstr>САМ ВАСЯ</vt:lpstr>
      <vt:lpstr>САМ ВАСЯ</vt:lpstr>
      <vt:lpstr>В МУЗЕЕ</vt:lpstr>
      <vt:lpstr>ОТНОШЕНИЕ АВТОРА К ГЕРОЮ</vt:lpstr>
      <vt:lpstr> СЛОВАРНАЯ РАБОТА</vt:lpstr>
      <vt:lpstr>КАЧЕСТВА РЫЦАРЯ</vt:lpstr>
      <vt:lpstr>СЛОВАРНАЯ РАБОТА</vt:lpstr>
      <vt:lpstr>СЛОВАРНАЯ РАБОТА</vt:lpstr>
      <vt:lpstr>СЛОВАРНАЯ РАБОТА</vt:lpstr>
      <vt:lpstr>ЭПИЗОД СПАСЕНИЯ ПЕРВОКЛАССНИКА</vt:lpstr>
      <vt:lpstr>НА РЕКЕ</vt:lpstr>
      <vt:lpstr>АВТОРСКИЕ ХАРАКТЕРИСТИКИ</vt:lpstr>
      <vt:lpstr>ГЕРОЙ И АНТИГЕРОЙ</vt:lpstr>
      <vt:lpstr>ФИНАЛЬНАЯ СЦЕНА</vt:lpstr>
      <vt:lpstr>ИГРА «ДА-НЕТ»</vt:lpstr>
      <vt:lpstr>ПРОВЕРЬТЕ СЕБЯ!</vt:lpstr>
      <vt:lpstr>ГЛАВНАЯ МЫСЛЬ РАССКАЗА</vt:lpstr>
      <vt:lpstr>НРАВСТВЕННЫЕ УРОКИ В РАССКАЗЕ</vt:lpstr>
      <vt:lpstr>ЧЕМУ УЧИТ РАССКАЗ?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321</cp:revision>
  <dcterms:created xsi:type="dcterms:W3CDTF">2020-09-22T15:24:01Z</dcterms:created>
  <dcterms:modified xsi:type="dcterms:W3CDTF">2021-01-05T07:46:09Z</dcterms:modified>
</cp:coreProperties>
</file>