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5" r:id="rId2"/>
    <p:sldId id="325" r:id="rId3"/>
    <p:sldId id="334" r:id="rId4"/>
    <p:sldId id="351" r:id="rId5"/>
    <p:sldId id="368" r:id="rId6"/>
    <p:sldId id="374" r:id="rId7"/>
    <p:sldId id="352" r:id="rId8"/>
    <p:sldId id="375" r:id="rId9"/>
    <p:sldId id="377" r:id="rId10"/>
    <p:sldId id="378" r:id="rId11"/>
    <p:sldId id="379" r:id="rId12"/>
    <p:sldId id="383" r:id="rId13"/>
    <p:sldId id="362" r:id="rId14"/>
    <p:sldId id="367" r:id="rId15"/>
    <p:sldId id="369" r:id="rId16"/>
    <p:sldId id="353" r:id="rId17"/>
    <p:sldId id="382" r:id="rId18"/>
    <p:sldId id="376" r:id="rId19"/>
    <p:sldId id="371" r:id="rId20"/>
    <p:sldId id="384" r:id="rId21"/>
    <p:sldId id="380" r:id="rId22"/>
    <p:sldId id="361" r:id="rId23"/>
    <p:sldId id="381" r:id="rId24"/>
    <p:sldId id="365" r:id="rId25"/>
    <p:sldId id="366" r:id="rId26"/>
    <p:sldId id="356" r:id="rId27"/>
    <p:sldId id="355" r:id="rId28"/>
    <p:sldId id="370" r:id="rId29"/>
    <p:sldId id="350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2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EF9F-6EBB-4328-BFF4-22C835255634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978DB-73CB-438D-BB08-2D9C565D52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726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452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061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915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67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930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31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6205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054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776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596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244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550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3014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316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165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319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5075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977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620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3245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4951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6957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086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0912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1601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81762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2494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Пытались </a:t>
            </a:r>
            <a:r>
              <a:rPr lang="ru-RU" dirty="0" err="1" smtClean="0"/>
              <a:t>взаимосвязьвеществ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C7D7E-D05D-41A6-BE46-D5DFA5AE9DD5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258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5594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07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07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698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626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386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466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03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01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5499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6109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38" y="1133193"/>
            <a:ext cx="11948967" cy="5599134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344"/>
          </a:p>
        </p:txBody>
      </p:sp>
      <p:sp>
        <p:nvSpPr>
          <p:cNvPr id="17" name="bg object 17"/>
          <p:cNvSpPr/>
          <p:nvPr/>
        </p:nvSpPr>
        <p:spPr>
          <a:xfrm>
            <a:off x="141358" y="150402"/>
            <a:ext cx="11948967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44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65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4" y="1523342"/>
            <a:ext cx="3857666" cy="4058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3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92" y="1577341"/>
            <a:ext cx="5303521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3900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60307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3497A-3151-4DC0-A285-86CC8653D4DC}" type="datetimeFigureOut">
              <a:rPr lang="ru-RU" smtClean="0"/>
              <a:pPr/>
              <a:t>05.01.2021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E665A-317E-4192-9889-EE2CF4E3CD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182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7"/>
            <a:ext cx="12173957" cy="215805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641694" y="2909157"/>
            <a:ext cx="6391963" cy="2574100"/>
          </a:xfrm>
          <a:prstGeom prst="rect">
            <a:avLst/>
          </a:prstGeom>
        </p:spPr>
        <p:txBody>
          <a:bodyPr vert="horz" wrap="square" lIns="0" tIns="29525" rIns="0" bIns="0" rtlCol="0">
            <a:spAutoFit/>
          </a:bodyPr>
          <a:lstStyle/>
          <a:p>
            <a:pPr marL="38918" algn="ctr">
              <a:spcBef>
                <a:spcPts val="233"/>
              </a:spcBef>
            </a:pPr>
            <a:r>
              <a:rPr lang="ru-RU" sz="5400" b="1" dirty="0" err="1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Ю.Я.Яковлев</a:t>
            </a:r>
            <a:endParaRPr lang="ru-RU" sz="5400" b="1" dirty="0" smtClean="0">
              <a:solidFill>
                <a:srgbClr val="2365C7"/>
              </a:solidFill>
              <a:latin typeface="Arial" pitchFamily="34" charset="0"/>
              <a:cs typeface="Arial" pitchFamily="34" charset="0"/>
            </a:endParaRPr>
          </a:p>
          <a:p>
            <a:pPr marL="38918" algn="ctr">
              <a:spcBef>
                <a:spcPts val="233"/>
              </a:spcBef>
            </a:pPr>
            <a:r>
              <a:rPr lang="ru-RU" sz="5400" b="1" dirty="0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Рассказ </a:t>
            </a:r>
          </a:p>
          <a:p>
            <a:pPr marL="38918" algn="ctr">
              <a:spcBef>
                <a:spcPts val="233"/>
              </a:spcBef>
            </a:pPr>
            <a:r>
              <a:rPr lang="ru-RU" sz="5400" b="1" dirty="0" smtClean="0">
                <a:solidFill>
                  <a:srgbClr val="2365C7"/>
                </a:solidFill>
                <a:latin typeface="Arial" pitchFamily="34" charset="0"/>
                <a:cs typeface="Arial" pitchFamily="34" charset="0"/>
              </a:rPr>
              <a:t>«Рыцарь Вася»</a:t>
            </a: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708528" y="3279538"/>
            <a:ext cx="727405" cy="2118077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940666" y="482101"/>
            <a:ext cx="1276313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940666" y="482101"/>
            <a:ext cx="1276313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10358063" y="526307"/>
            <a:ext cx="497172" cy="765747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 algn="ctr">
              <a:spcBef>
                <a:spcPts val="265"/>
              </a:spcBef>
            </a:pPr>
            <a:r>
              <a:rPr lang="ru-RU" sz="4800" b="1" spc="21" dirty="0" smtClean="0">
                <a:solidFill>
                  <a:srgbClr val="FEFEFE"/>
                </a:solidFill>
                <a:latin typeface="Arial"/>
                <a:cs typeface="Arial"/>
              </a:rPr>
              <a:t>5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9940665" y="1145408"/>
            <a:ext cx="1199618" cy="456635"/>
          </a:xfrm>
          <a:prstGeom prst="rect">
            <a:avLst/>
          </a:prstGeom>
        </p:spPr>
        <p:txBody>
          <a:bodyPr vert="horz" wrap="square" lIns="0" tIns="25499" rIns="0" bIns="0" rtlCol="0">
            <a:spAutoFit/>
          </a:bodyPr>
          <a:lstStyle/>
          <a:p>
            <a:pPr algn="ctr">
              <a:spcBef>
                <a:spcPts val="201"/>
              </a:spcBef>
            </a:pPr>
            <a:r>
              <a:rPr lang="ru-RU" sz="2800" b="1" spc="-11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800" b="1" dirty="0">
              <a:latin typeface="Arial"/>
              <a:cs typeface="Arial"/>
            </a:endParaRPr>
          </a:p>
        </p:txBody>
      </p:sp>
      <p:sp>
        <p:nvSpPr>
          <p:cNvPr id="46" name="object 2">
            <a:extLst>
              <a:ext uri="{FF2B5EF4-FFF2-40B4-BE49-F238E27FC236}">
                <a16:creationId xmlns:a16="http://schemas.microsoft.com/office/drawing/2014/main" id="{B8AE967A-8A32-463D-BEB3-961169192AFF}"/>
              </a:ext>
            </a:extLst>
          </p:cNvPr>
          <p:cNvSpPr txBox="1">
            <a:spLocks/>
          </p:cNvSpPr>
          <p:nvPr/>
        </p:nvSpPr>
        <p:spPr>
          <a:xfrm>
            <a:off x="2049237" y="456621"/>
            <a:ext cx="6180542" cy="1138567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defTabSz="1935419">
              <a:spcBef>
                <a:spcPts val="241"/>
              </a:spcBef>
              <a:defRPr/>
            </a:pPr>
            <a:r>
              <a:rPr lang="ru-RU" sz="7196" kern="0" spc="21" dirty="0" smtClean="0">
                <a:solidFill>
                  <a:sysClr val="window" lastClr="FFFFFF"/>
                </a:solidFill>
              </a:rPr>
              <a:t>  Литература</a:t>
            </a:r>
            <a:endParaRPr lang="en-US" sz="7196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47" name="object 11">
            <a:extLst>
              <a:ext uri="{FF2B5EF4-FFF2-40B4-BE49-F238E27FC236}">
                <a16:creationId xmlns:a16="http://schemas.microsoft.com/office/drawing/2014/main" id="{38127922-7F66-46DD-B48F-9CFEFAEAC55F}"/>
              </a:ext>
            </a:extLst>
          </p:cNvPr>
          <p:cNvSpPr/>
          <p:nvPr/>
        </p:nvSpPr>
        <p:spPr>
          <a:xfrm>
            <a:off x="704893" y="614405"/>
            <a:ext cx="936801" cy="897823"/>
          </a:xfrm>
          <a:custGeom>
            <a:avLst/>
            <a:gdLst/>
            <a:ahLst/>
            <a:cxnLst/>
            <a:rect l="l" t="t" r="r" b="b"/>
            <a:pathLst>
              <a:path w="442595" h="424180">
                <a:moveTo>
                  <a:pt x="439548" y="319402"/>
                </a:moveTo>
                <a:lnTo>
                  <a:pt x="52138" y="319402"/>
                </a:lnTo>
                <a:lnTo>
                  <a:pt x="31861" y="323505"/>
                </a:lnTo>
                <a:lnTo>
                  <a:pt x="15286" y="334689"/>
                </a:lnTo>
                <a:lnTo>
                  <a:pt x="4103" y="351264"/>
                </a:lnTo>
                <a:lnTo>
                  <a:pt x="0" y="371541"/>
                </a:lnTo>
                <a:lnTo>
                  <a:pt x="4103" y="391814"/>
                </a:lnTo>
                <a:lnTo>
                  <a:pt x="15286" y="408387"/>
                </a:lnTo>
                <a:lnTo>
                  <a:pt x="31861" y="419570"/>
                </a:lnTo>
                <a:lnTo>
                  <a:pt x="52138" y="423673"/>
                </a:lnTo>
                <a:lnTo>
                  <a:pt x="328301" y="423673"/>
                </a:lnTo>
                <a:lnTo>
                  <a:pt x="331199" y="420775"/>
                </a:lnTo>
                <a:lnTo>
                  <a:pt x="331199" y="413618"/>
                </a:lnTo>
                <a:lnTo>
                  <a:pt x="328301" y="410716"/>
                </a:lnTo>
                <a:lnTo>
                  <a:pt x="52138" y="410716"/>
                </a:lnTo>
                <a:lnTo>
                  <a:pt x="36902" y="407633"/>
                </a:lnTo>
                <a:lnTo>
                  <a:pt x="24445" y="399230"/>
                </a:lnTo>
                <a:lnTo>
                  <a:pt x="16039" y="386776"/>
                </a:lnTo>
                <a:lnTo>
                  <a:pt x="12955" y="371541"/>
                </a:lnTo>
                <a:lnTo>
                  <a:pt x="16039" y="356305"/>
                </a:lnTo>
                <a:lnTo>
                  <a:pt x="24445" y="343850"/>
                </a:lnTo>
                <a:lnTo>
                  <a:pt x="36902" y="335446"/>
                </a:lnTo>
                <a:lnTo>
                  <a:pt x="52138" y="332362"/>
                </a:lnTo>
                <a:lnTo>
                  <a:pt x="439548" y="332362"/>
                </a:lnTo>
                <a:lnTo>
                  <a:pt x="442446" y="329457"/>
                </a:lnTo>
                <a:lnTo>
                  <a:pt x="442446" y="322300"/>
                </a:lnTo>
                <a:lnTo>
                  <a:pt x="439548" y="319402"/>
                </a:lnTo>
                <a:close/>
              </a:path>
              <a:path w="442595" h="424180">
                <a:moveTo>
                  <a:pt x="439548" y="410716"/>
                </a:moveTo>
                <a:lnTo>
                  <a:pt x="354347" y="410716"/>
                </a:lnTo>
                <a:lnTo>
                  <a:pt x="351445" y="413618"/>
                </a:lnTo>
                <a:lnTo>
                  <a:pt x="351445" y="420775"/>
                </a:lnTo>
                <a:lnTo>
                  <a:pt x="354347" y="423673"/>
                </a:lnTo>
                <a:lnTo>
                  <a:pt x="439548" y="423673"/>
                </a:lnTo>
                <a:lnTo>
                  <a:pt x="442446" y="420775"/>
                </a:lnTo>
                <a:lnTo>
                  <a:pt x="442446" y="413618"/>
                </a:lnTo>
                <a:lnTo>
                  <a:pt x="439548" y="410716"/>
                </a:lnTo>
                <a:close/>
              </a:path>
              <a:path w="442595" h="424180">
                <a:moveTo>
                  <a:pt x="432503" y="332362"/>
                </a:moveTo>
                <a:lnTo>
                  <a:pt x="418830" y="332362"/>
                </a:lnTo>
                <a:lnTo>
                  <a:pt x="416437" y="340457"/>
                </a:lnTo>
                <a:lnTo>
                  <a:pt x="414121" y="350137"/>
                </a:lnTo>
                <a:lnTo>
                  <a:pt x="412372" y="360724"/>
                </a:lnTo>
                <a:lnTo>
                  <a:pt x="411680" y="371541"/>
                </a:lnTo>
                <a:lnTo>
                  <a:pt x="412372" y="382354"/>
                </a:lnTo>
                <a:lnTo>
                  <a:pt x="414121" y="392940"/>
                </a:lnTo>
                <a:lnTo>
                  <a:pt x="416437" y="402620"/>
                </a:lnTo>
                <a:lnTo>
                  <a:pt x="418830" y="410716"/>
                </a:lnTo>
                <a:lnTo>
                  <a:pt x="432503" y="410716"/>
                </a:lnTo>
                <a:lnTo>
                  <a:pt x="430159" y="403448"/>
                </a:lnTo>
                <a:lnTo>
                  <a:pt x="427579" y="393776"/>
                </a:lnTo>
                <a:lnTo>
                  <a:pt x="425494" y="382780"/>
                </a:lnTo>
                <a:lnTo>
                  <a:pt x="424637" y="371541"/>
                </a:lnTo>
                <a:lnTo>
                  <a:pt x="425494" y="360297"/>
                </a:lnTo>
                <a:lnTo>
                  <a:pt x="427579" y="349299"/>
                </a:lnTo>
                <a:lnTo>
                  <a:pt x="430159" y="339627"/>
                </a:lnTo>
                <a:lnTo>
                  <a:pt x="432503" y="332362"/>
                </a:lnTo>
                <a:close/>
              </a:path>
              <a:path w="442595" h="424180">
                <a:moveTo>
                  <a:pt x="437324" y="60998"/>
                </a:moveTo>
                <a:lnTo>
                  <a:pt x="91180" y="60998"/>
                </a:lnTo>
                <a:lnTo>
                  <a:pt x="72562" y="64766"/>
                </a:lnTo>
                <a:lnTo>
                  <a:pt x="57340" y="75038"/>
                </a:lnTo>
                <a:lnTo>
                  <a:pt x="47069" y="90259"/>
                </a:lnTo>
                <a:lnTo>
                  <a:pt x="43300" y="108878"/>
                </a:lnTo>
                <a:lnTo>
                  <a:pt x="47069" y="127498"/>
                </a:lnTo>
                <a:lnTo>
                  <a:pt x="57340" y="142719"/>
                </a:lnTo>
                <a:lnTo>
                  <a:pt x="72562" y="152990"/>
                </a:lnTo>
                <a:lnTo>
                  <a:pt x="91180" y="156758"/>
                </a:lnTo>
                <a:lnTo>
                  <a:pt x="69324" y="156758"/>
                </a:lnTo>
                <a:lnTo>
                  <a:pt x="27786" y="184311"/>
                </a:lnTo>
                <a:lnTo>
                  <a:pt x="24237" y="274312"/>
                </a:lnTo>
                <a:lnTo>
                  <a:pt x="27786" y="291847"/>
                </a:lnTo>
                <a:lnTo>
                  <a:pt x="37458" y="306181"/>
                </a:lnTo>
                <a:lnTo>
                  <a:pt x="51791" y="315853"/>
                </a:lnTo>
                <a:lnTo>
                  <a:pt x="69324" y="319402"/>
                </a:lnTo>
                <a:lnTo>
                  <a:pt x="390660" y="319402"/>
                </a:lnTo>
                <a:lnTo>
                  <a:pt x="393559" y="316500"/>
                </a:lnTo>
                <a:lnTo>
                  <a:pt x="393559" y="309347"/>
                </a:lnTo>
                <a:lnTo>
                  <a:pt x="390660" y="306445"/>
                </a:lnTo>
                <a:lnTo>
                  <a:pt x="69324" y="306445"/>
                </a:lnTo>
                <a:lnTo>
                  <a:pt x="56828" y="303917"/>
                </a:lnTo>
                <a:lnTo>
                  <a:pt x="46614" y="297025"/>
                </a:lnTo>
                <a:lnTo>
                  <a:pt x="39723" y="286810"/>
                </a:lnTo>
                <a:lnTo>
                  <a:pt x="37194" y="274312"/>
                </a:lnTo>
                <a:lnTo>
                  <a:pt x="37311" y="201264"/>
                </a:lnTo>
                <a:lnTo>
                  <a:pt x="39723" y="189349"/>
                </a:lnTo>
                <a:lnTo>
                  <a:pt x="46614" y="179135"/>
                </a:lnTo>
                <a:lnTo>
                  <a:pt x="56828" y="172243"/>
                </a:lnTo>
                <a:lnTo>
                  <a:pt x="69324" y="169715"/>
                </a:lnTo>
                <a:lnTo>
                  <a:pt x="272069" y="169715"/>
                </a:lnTo>
                <a:lnTo>
                  <a:pt x="272069" y="143798"/>
                </a:lnTo>
                <a:lnTo>
                  <a:pt x="91180" y="143798"/>
                </a:lnTo>
                <a:lnTo>
                  <a:pt x="77602" y="141049"/>
                </a:lnTo>
                <a:lnTo>
                  <a:pt x="66500" y="133558"/>
                </a:lnTo>
                <a:lnTo>
                  <a:pt x="59008" y="122457"/>
                </a:lnTo>
                <a:lnTo>
                  <a:pt x="56259" y="108878"/>
                </a:lnTo>
                <a:lnTo>
                  <a:pt x="59008" y="95299"/>
                </a:lnTo>
                <a:lnTo>
                  <a:pt x="66500" y="84196"/>
                </a:lnTo>
                <a:lnTo>
                  <a:pt x="77602" y="76703"/>
                </a:lnTo>
                <a:lnTo>
                  <a:pt x="91180" y="73954"/>
                </a:lnTo>
                <a:lnTo>
                  <a:pt x="437324" y="73954"/>
                </a:lnTo>
                <a:lnTo>
                  <a:pt x="440228" y="71056"/>
                </a:lnTo>
                <a:lnTo>
                  <a:pt x="440228" y="63900"/>
                </a:lnTo>
                <a:lnTo>
                  <a:pt x="437324" y="60998"/>
                </a:lnTo>
                <a:close/>
              </a:path>
              <a:path w="442595" h="424180">
                <a:moveTo>
                  <a:pt x="364773" y="279319"/>
                </a:moveTo>
                <a:lnTo>
                  <a:pt x="358407" y="282596"/>
                </a:lnTo>
                <a:lnTo>
                  <a:pt x="357159" y="286501"/>
                </a:lnTo>
                <a:lnTo>
                  <a:pt x="361878" y="295652"/>
                </a:lnTo>
                <a:lnTo>
                  <a:pt x="365412" y="301195"/>
                </a:lnTo>
                <a:lnTo>
                  <a:pt x="369417" y="306445"/>
                </a:lnTo>
                <a:lnTo>
                  <a:pt x="386379" y="306445"/>
                </a:lnTo>
                <a:lnTo>
                  <a:pt x="381764" y="301183"/>
                </a:lnTo>
                <a:lnTo>
                  <a:pt x="377507" y="295584"/>
                </a:lnTo>
                <a:lnTo>
                  <a:pt x="373727" y="289832"/>
                </a:lnTo>
                <a:lnTo>
                  <a:pt x="370316" y="283748"/>
                </a:lnTo>
                <a:lnTo>
                  <a:pt x="368679" y="280569"/>
                </a:lnTo>
                <a:lnTo>
                  <a:pt x="364773" y="279319"/>
                </a:lnTo>
                <a:close/>
              </a:path>
              <a:path w="442595" h="424180">
                <a:moveTo>
                  <a:pt x="386358" y="169715"/>
                </a:moveTo>
                <a:lnTo>
                  <a:pt x="369388" y="169715"/>
                </a:lnTo>
                <a:lnTo>
                  <a:pt x="359477" y="185128"/>
                </a:lnTo>
                <a:lnTo>
                  <a:pt x="352251" y="201849"/>
                </a:lnTo>
                <a:lnTo>
                  <a:pt x="347827" y="219594"/>
                </a:lnTo>
                <a:lnTo>
                  <a:pt x="346326" y="238079"/>
                </a:lnTo>
                <a:lnTo>
                  <a:pt x="346326" y="244717"/>
                </a:lnTo>
                <a:lnTo>
                  <a:pt x="346913" y="251369"/>
                </a:lnTo>
                <a:lnTo>
                  <a:pt x="348612" y="260992"/>
                </a:lnTo>
                <a:lnTo>
                  <a:pt x="351345" y="263199"/>
                </a:lnTo>
                <a:lnTo>
                  <a:pt x="354804" y="263199"/>
                </a:lnTo>
                <a:lnTo>
                  <a:pt x="355185" y="263170"/>
                </a:lnTo>
                <a:lnTo>
                  <a:pt x="359088" y="262475"/>
                </a:lnTo>
                <a:lnTo>
                  <a:pt x="361439" y="259113"/>
                </a:lnTo>
                <a:lnTo>
                  <a:pt x="359801" y="249850"/>
                </a:lnTo>
                <a:lnTo>
                  <a:pt x="359352" y="244717"/>
                </a:lnTo>
                <a:lnTo>
                  <a:pt x="359286" y="238079"/>
                </a:lnTo>
                <a:lnTo>
                  <a:pt x="361058" y="219208"/>
                </a:lnTo>
                <a:lnTo>
                  <a:pt x="366268" y="201264"/>
                </a:lnTo>
                <a:lnTo>
                  <a:pt x="374754" y="184637"/>
                </a:lnTo>
                <a:lnTo>
                  <a:pt x="386358" y="169715"/>
                </a:lnTo>
                <a:close/>
              </a:path>
              <a:path w="442595" h="424180">
                <a:moveTo>
                  <a:pt x="305304" y="191105"/>
                </a:moveTo>
                <a:lnTo>
                  <a:pt x="282202" y="191105"/>
                </a:lnTo>
                <a:lnTo>
                  <a:pt x="291815" y="202039"/>
                </a:lnTo>
                <a:lnTo>
                  <a:pt x="295783" y="203028"/>
                </a:lnTo>
                <a:lnTo>
                  <a:pt x="302975" y="200322"/>
                </a:lnTo>
                <a:lnTo>
                  <a:pt x="305304" y="196959"/>
                </a:lnTo>
                <a:lnTo>
                  <a:pt x="305304" y="191105"/>
                </a:lnTo>
                <a:close/>
              </a:path>
              <a:path w="442595" h="424180">
                <a:moveTo>
                  <a:pt x="272069" y="169715"/>
                </a:moveTo>
                <a:lnTo>
                  <a:pt x="259105" y="169715"/>
                </a:lnTo>
                <a:lnTo>
                  <a:pt x="259105" y="196959"/>
                </a:lnTo>
                <a:lnTo>
                  <a:pt x="261432" y="200322"/>
                </a:lnTo>
                <a:lnTo>
                  <a:pt x="265035" y="201676"/>
                </a:lnTo>
                <a:lnTo>
                  <a:pt x="267544" y="202759"/>
                </a:lnTo>
                <a:lnTo>
                  <a:pt x="272141" y="202359"/>
                </a:lnTo>
                <a:lnTo>
                  <a:pt x="275132" y="199155"/>
                </a:lnTo>
                <a:lnTo>
                  <a:pt x="282202" y="191105"/>
                </a:lnTo>
                <a:lnTo>
                  <a:pt x="305304" y="191105"/>
                </a:lnTo>
                <a:lnTo>
                  <a:pt x="305304" y="183017"/>
                </a:lnTo>
                <a:lnTo>
                  <a:pt x="272069" y="183017"/>
                </a:lnTo>
                <a:lnTo>
                  <a:pt x="272069" y="169715"/>
                </a:lnTo>
                <a:close/>
              </a:path>
              <a:path w="442595" h="424180">
                <a:moveTo>
                  <a:pt x="284565" y="175701"/>
                </a:moveTo>
                <a:lnTo>
                  <a:pt x="279845" y="175701"/>
                </a:lnTo>
                <a:lnTo>
                  <a:pt x="277606" y="176712"/>
                </a:lnTo>
                <a:lnTo>
                  <a:pt x="272069" y="183017"/>
                </a:lnTo>
                <a:lnTo>
                  <a:pt x="292345" y="183017"/>
                </a:lnTo>
                <a:lnTo>
                  <a:pt x="286804" y="176712"/>
                </a:lnTo>
                <a:lnTo>
                  <a:pt x="284565" y="175701"/>
                </a:lnTo>
                <a:close/>
              </a:path>
              <a:path w="442595" h="424180">
                <a:moveTo>
                  <a:pt x="367595" y="104612"/>
                </a:moveTo>
                <a:lnTo>
                  <a:pt x="292345" y="104612"/>
                </a:lnTo>
                <a:lnTo>
                  <a:pt x="292345" y="183017"/>
                </a:lnTo>
                <a:lnTo>
                  <a:pt x="305304" y="183017"/>
                </a:lnTo>
                <a:lnTo>
                  <a:pt x="305304" y="169715"/>
                </a:lnTo>
                <a:lnTo>
                  <a:pt x="390660" y="169715"/>
                </a:lnTo>
                <a:lnTo>
                  <a:pt x="393559" y="166813"/>
                </a:lnTo>
                <a:lnTo>
                  <a:pt x="393559" y="159656"/>
                </a:lnTo>
                <a:lnTo>
                  <a:pt x="390660" y="156758"/>
                </a:lnTo>
                <a:lnTo>
                  <a:pt x="437324" y="156758"/>
                </a:lnTo>
                <a:lnTo>
                  <a:pt x="440228" y="153860"/>
                </a:lnTo>
                <a:lnTo>
                  <a:pt x="440228" y="146704"/>
                </a:lnTo>
                <a:lnTo>
                  <a:pt x="437324" y="143798"/>
                </a:lnTo>
                <a:lnTo>
                  <a:pt x="305297" y="143798"/>
                </a:lnTo>
                <a:lnTo>
                  <a:pt x="305297" y="104616"/>
                </a:lnTo>
                <a:lnTo>
                  <a:pt x="367595" y="104612"/>
                </a:lnTo>
                <a:close/>
              </a:path>
              <a:path w="442595" h="424180">
                <a:moveTo>
                  <a:pt x="367591" y="91659"/>
                </a:moveTo>
                <a:lnTo>
                  <a:pt x="253306" y="91659"/>
                </a:lnTo>
                <a:lnTo>
                  <a:pt x="250404" y="94557"/>
                </a:lnTo>
                <a:lnTo>
                  <a:pt x="250404" y="101714"/>
                </a:lnTo>
                <a:lnTo>
                  <a:pt x="253306" y="104616"/>
                </a:lnTo>
                <a:lnTo>
                  <a:pt x="259105" y="104616"/>
                </a:lnTo>
                <a:lnTo>
                  <a:pt x="259105" y="143798"/>
                </a:lnTo>
                <a:lnTo>
                  <a:pt x="272069" y="143798"/>
                </a:lnTo>
                <a:lnTo>
                  <a:pt x="272069" y="104612"/>
                </a:lnTo>
                <a:lnTo>
                  <a:pt x="367595" y="104612"/>
                </a:lnTo>
                <a:lnTo>
                  <a:pt x="370493" y="101714"/>
                </a:lnTo>
                <a:lnTo>
                  <a:pt x="370493" y="94557"/>
                </a:lnTo>
                <a:lnTo>
                  <a:pt x="367591" y="91659"/>
                </a:lnTo>
                <a:close/>
              </a:path>
              <a:path w="442595" h="424180">
                <a:moveTo>
                  <a:pt x="431038" y="73954"/>
                </a:moveTo>
                <a:lnTo>
                  <a:pt x="417382" y="73954"/>
                </a:lnTo>
                <a:lnTo>
                  <a:pt x="415252" y="81289"/>
                </a:lnTo>
                <a:lnTo>
                  <a:pt x="413226" y="89930"/>
                </a:lnTo>
                <a:lnTo>
                  <a:pt x="411711" y="99314"/>
                </a:lnTo>
                <a:lnTo>
                  <a:pt x="411115" y="108878"/>
                </a:lnTo>
                <a:lnTo>
                  <a:pt x="411711" y="118442"/>
                </a:lnTo>
                <a:lnTo>
                  <a:pt x="413226" y="127825"/>
                </a:lnTo>
                <a:lnTo>
                  <a:pt x="415252" y="136465"/>
                </a:lnTo>
                <a:lnTo>
                  <a:pt x="417382" y="143798"/>
                </a:lnTo>
                <a:lnTo>
                  <a:pt x="431038" y="143798"/>
                </a:lnTo>
                <a:lnTo>
                  <a:pt x="428929" y="137197"/>
                </a:lnTo>
                <a:lnTo>
                  <a:pt x="426650" y="128562"/>
                </a:lnTo>
                <a:lnTo>
                  <a:pt x="424826" y="118815"/>
                </a:lnTo>
                <a:lnTo>
                  <a:pt x="424079" y="108878"/>
                </a:lnTo>
                <a:lnTo>
                  <a:pt x="424826" y="98940"/>
                </a:lnTo>
                <a:lnTo>
                  <a:pt x="426650" y="89193"/>
                </a:lnTo>
                <a:lnTo>
                  <a:pt x="428929" y="80557"/>
                </a:lnTo>
                <a:lnTo>
                  <a:pt x="431038" y="73954"/>
                </a:lnTo>
                <a:close/>
              </a:path>
              <a:path w="442595" h="424180">
                <a:moveTo>
                  <a:pt x="64557" y="118"/>
                </a:moveTo>
                <a:lnTo>
                  <a:pt x="30742" y="118"/>
                </a:lnTo>
                <a:lnTo>
                  <a:pt x="18905" y="2514"/>
                </a:lnTo>
                <a:lnTo>
                  <a:pt x="9229" y="9045"/>
                </a:lnTo>
                <a:lnTo>
                  <a:pt x="2701" y="18723"/>
                </a:lnTo>
                <a:lnTo>
                  <a:pt x="306" y="30560"/>
                </a:lnTo>
                <a:lnTo>
                  <a:pt x="2701" y="42397"/>
                </a:lnTo>
                <a:lnTo>
                  <a:pt x="9229" y="52074"/>
                </a:lnTo>
                <a:lnTo>
                  <a:pt x="18905" y="58602"/>
                </a:lnTo>
                <a:lnTo>
                  <a:pt x="30742" y="60998"/>
                </a:lnTo>
                <a:lnTo>
                  <a:pt x="388849" y="60998"/>
                </a:lnTo>
                <a:lnTo>
                  <a:pt x="391222" y="59400"/>
                </a:lnTo>
                <a:lnTo>
                  <a:pt x="393209" y="54518"/>
                </a:lnTo>
                <a:lnTo>
                  <a:pt x="392619" y="51714"/>
                </a:lnTo>
                <a:lnTo>
                  <a:pt x="388842" y="48041"/>
                </a:lnTo>
                <a:lnTo>
                  <a:pt x="21102" y="48041"/>
                </a:lnTo>
                <a:lnTo>
                  <a:pt x="13265" y="40200"/>
                </a:lnTo>
                <a:lnTo>
                  <a:pt x="13265" y="20923"/>
                </a:lnTo>
                <a:lnTo>
                  <a:pt x="21102" y="13078"/>
                </a:lnTo>
                <a:lnTo>
                  <a:pt x="64557" y="13078"/>
                </a:lnTo>
                <a:lnTo>
                  <a:pt x="67456" y="10180"/>
                </a:lnTo>
                <a:lnTo>
                  <a:pt x="67456" y="3023"/>
                </a:lnTo>
                <a:lnTo>
                  <a:pt x="64557" y="118"/>
                </a:lnTo>
                <a:close/>
              </a:path>
              <a:path w="442595" h="424180">
                <a:moveTo>
                  <a:pt x="392421" y="0"/>
                </a:moveTo>
                <a:lnTo>
                  <a:pt x="386206" y="118"/>
                </a:lnTo>
                <a:lnTo>
                  <a:pt x="90333" y="118"/>
                </a:lnTo>
                <a:lnTo>
                  <a:pt x="87435" y="3023"/>
                </a:lnTo>
                <a:lnTo>
                  <a:pt x="87435" y="10180"/>
                </a:lnTo>
                <a:lnTo>
                  <a:pt x="90333" y="13078"/>
                </a:lnTo>
                <a:lnTo>
                  <a:pt x="373614" y="13078"/>
                </a:lnTo>
                <a:lnTo>
                  <a:pt x="370989" y="18453"/>
                </a:lnTo>
                <a:lnTo>
                  <a:pt x="369600" y="24392"/>
                </a:lnTo>
                <a:lnTo>
                  <a:pt x="369600" y="36730"/>
                </a:lnTo>
                <a:lnTo>
                  <a:pt x="370987" y="42670"/>
                </a:lnTo>
                <a:lnTo>
                  <a:pt x="373611" y="48041"/>
                </a:lnTo>
                <a:lnTo>
                  <a:pt x="388842" y="48041"/>
                </a:lnTo>
                <a:lnTo>
                  <a:pt x="385462" y="44754"/>
                </a:lnTo>
                <a:lnTo>
                  <a:pt x="382557" y="37890"/>
                </a:lnTo>
                <a:lnTo>
                  <a:pt x="382557" y="23227"/>
                </a:lnTo>
                <a:lnTo>
                  <a:pt x="385462" y="16369"/>
                </a:lnTo>
                <a:lnTo>
                  <a:pt x="390729" y="11245"/>
                </a:lnTo>
                <a:lnTo>
                  <a:pt x="394487" y="7793"/>
                </a:lnTo>
                <a:lnTo>
                  <a:pt x="392421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12">
            <a:extLst>
              <a:ext uri="{FF2B5EF4-FFF2-40B4-BE49-F238E27FC236}">
                <a16:creationId xmlns:a16="http://schemas.microsoft.com/office/drawing/2014/main" id="{4BA87E8F-AB13-4B1A-98DA-14DD43AEABCF}"/>
              </a:ext>
            </a:extLst>
          </p:cNvPr>
          <p:cNvSpPr/>
          <p:nvPr/>
        </p:nvSpPr>
        <p:spPr>
          <a:xfrm>
            <a:off x="1094599" y="1111867"/>
            <a:ext cx="329292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365" y="0"/>
                </a:lnTo>
              </a:path>
            </a:pathLst>
          </a:custGeom>
          <a:ln w="12956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object 13">
            <a:extLst>
              <a:ext uri="{FF2B5EF4-FFF2-40B4-BE49-F238E27FC236}">
                <a16:creationId xmlns:a16="http://schemas.microsoft.com/office/drawing/2014/main" id="{B0334A9A-6476-4878-93C5-A3D2EC2917B4}"/>
              </a:ext>
            </a:extLst>
          </p:cNvPr>
          <p:cNvSpPr/>
          <p:nvPr/>
        </p:nvSpPr>
        <p:spPr>
          <a:xfrm>
            <a:off x="1234903" y="1405393"/>
            <a:ext cx="90051" cy="28225"/>
          </a:xfrm>
          <a:custGeom>
            <a:avLst/>
            <a:gdLst/>
            <a:ahLst/>
            <a:cxnLst/>
            <a:rect l="l" t="t" r="r" b="b"/>
            <a:pathLst>
              <a:path w="42545" h="13334">
                <a:moveTo>
                  <a:pt x="39164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60"/>
                </a:lnTo>
                <a:lnTo>
                  <a:pt x="39164" y="12960"/>
                </a:lnTo>
                <a:lnTo>
                  <a:pt x="42062" y="10058"/>
                </a:lnTo>
                <a:lnTo>
                  <a:pt x="42062" y="2901"/>
                </a:lnTo>
                <a:lnTo>
                  <a:pt x="39164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" name="object 14">
            <a:extLst>
              <a:ext uri="{FF2B5EF4-FFF2-40B4-BE49-F238E27FC236}">
                <a16:creationId xmlns:a16="http://schemas.microsoft.com/office/drawing/2014/main" id="{6631407E-AD9B-4D71-ADDE-1AE5738A212F}"/>
              </a:ext>
            </a:extLst>
          </p:cNvPr>
          <p:cNvSpPr/>
          <p:nvPr/>
        </p:nvSpPr>
        <p:spPr>
          <a:xfrm>
            <a:off x="941860" y="1419110"/>
            <a:ext cx="260743" cy="0"/>
          </a:xfrm>
          <a:custGeom>
            <a:avLst/>
            <a:gdLst/>
            <a:ahLst/>
            <a:cxnLst/>
            <a:rect l="l" t="t" r="r" b="b"/>
            <a:pathLst>
              <a:path w="123190">
                <a:moveTo>
                  <a:pt x="0" y="0"/>
                </a:moveTo>
                <a:lnTo>
                  <a:pt x="123033" y="0"/>
                </a:lnTo>
              </a:path>
            </a:pathLst>
          </a:custGeom>
          <a:ln w="1296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15">
            <a:extLst>
              <a:ext uri="{FF2B5EF4-FFF2-40B4-BE49-F238E27FC236}">
                <a16:creationId xmlns:a16="http://schemas.microsoft.com/office/drawing/2014/main" id="{23E1226E-F095-46EB-B6A9-68DAB40DE3D5}"/>
              </a:ext>
            </a:extLst>
          </p:cNvPr>
          <p:cNvSpPr/>
          <p:nvPr/>
        </p:nvSpPr>
        <p:spPr>
          <a:xfrm>
            <a:off x="1142483" y="808414"/>
            <a:ext cx="63170" cy="28225"/>
          </a:xfrm>
          <a:custGeom>
            <a:avLst/>
            <a:gdLst/>
            <a:ahLst/>
            <a:cxnLst/>
            <a:rect l="l" t="t" r="r" b="b"/>
            <a:pathLst>
              <a:path w="29845" h="13335">
                <a:moveTo>
                  <a:pt x="26700" y="0"/>
                </a:moveTo>
                <a:lnTo>
                  <a:pt x="2898" y="0"/>
                </a:lnTo>
                <a:lnTo>
                  <a:pt x="0" y="2898"/>
                </a:lnTo>
                <a:lnTo>
                  <a:pt x="0" y="10054"/>
                </a:lnTo>
                <a:lnTo>
                  <a:pt x="2898" y="12952"/>
                </a:lnTo>
                <a:lnTo>
                  <a:pt x="26700" y="12952"/>
                </a:lnTo>
                <a:lnTo>
                  <a:pt x="29606" y="10054"/>
                </a:lnTo>
                <a:lnTo>
                  <a:pt x="29606" y="2898"/>
                </a:lnTo>
                <a:lnTo>
                  <a:pt x="26700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16">
            <a:extLst>
              <a:ext uri="{FF2B5EF4-FFF2-40B4-BE49-F238E27FC236}">
                <a16:creationId xmlns:a16="http://schemas.microsoft.com/office/drawing/2014/main" id="{F081E63C-06CE-423D-AAE9-690F6D2219A1}"/>
              </a:ext>
            </a:extLst>
          </p:cNvPr>
          <p:cNvSpPr/>
          <p:nvPr/>
        </p:nvSpPr>
        <p:spPr>
          <a:xfrm>
            <a:off x="855503" y="1042599"/>
            <a:ext cx="255369" cy="177414"/>
          </a:xfrm>
          <a:custGeom>
            <a:avLst/>
            <a:gdLst/>
            <a:ahLst/>
            <a:cxnLst/>
            <a:rect l="l" t="t" r="r" b="b"/>
            <a:pathLst>
              <a:path w="120650" h="83820">
                <a:moveTo>
                  <a:pt x="80314" y="64068"/>
                </a:moveTo>
                <a:lnTo>
                  <a:pt x="58356" y="64068"/>
                </a:lnTo>
                <a:lnTo>
                  <a:pt x="78800" y="79019"/>
                </a:lnTo>
                <a:lnTo>
                  <a:pt x="83786" y="83310"/>
                </a:lnTo>
                <a:lnTo>
                  <a:pt x="94640" y="79689"/>
                </a:lnTo>
                <a:lnTo>
                  <a:pt x="94557" y="65012"/>
                </a:lnTo>
                <a:lnTo>
                  <a:pt x="81601" y="65012"/>
                </a:lnTo>
                <a:lnTo>
                  <a:pt x="80314" y="64068"/>
                </a:lnTo>
                <a:close/>
              </a:path>
              <a:path w="120650" h="83820">
                <a:moveTo>
                  <a:pt x="35111" y="12956"/>
                </a:moveTo>
                <a:lnTo>
                  <a:pt x="22157" y="12956"/>
                </a:lnTo>
                <a:lnTo>
                  <a:pt x="22157" y="74771"/>
                </a:lnTo>
                <a:lnTo>
                  <a:pt x="24231" y="78155"/>
                </a:lnTo>
                <a:lnTo>
                  <a:pt x="30928" y="81554"/>
                </a:lnTo>
                <a:lnTo>
                  <a:pt x="34888" y="81234"/>
                </a:lnTo>
                <a:lnTo>
                  <a:pt x="57066" y="65012"/>
                </a:lnTo>
                <a:lnTo>
                  <a:pt x="35111" y="65012"/>
                </a:lnTo>
                <a:lnTo>
                  <a:pt x="35111" y="12956"/>
                </a:lnTo>
                <a:close/>
              </a:path>
              <a:path w="120650" h="83820">
                <a:moveTo>
                  <a:pt x="59698" y="49560"/>
                </a:moveTo>
                <a:lnTo>
                  <a:pt x="57016" y="49560"/>
                </a:lnTo>
                <a:lnTo>
                  <a:pt x="55670" y="49982"/>
                </a:lnTo>
                <a:lnTo>
                  <a:pt x="35111" y="65012"/>
                </a:lnTo>
                <a:lnTo>
                  <a:pt x="57070" y="65009"/>
                </a:lnTo>
                <a:lnTo>
                  <a:pt x="58356" y="64068"/>
                </a:lnTo>
                <a:lnTo>
                  <a:pt x="80314" y="64068"/>
                </a:lnTo>
                <a:lnTo>
                  <a:pt x="61045" y="49982"/>
                </a:lnTo>
                <a:lnTo>
                  <a:pt x="59698" y="49560"/>
                </a:lnTo>
                <a:close/>
              </a:path>
              <a:path w="120650" h="83820">
                <a:moveTo>
                  <a:pt x="94557" y="12956"/>
                </a:moveTo>
                <a:lnTo>
                  <a:pt x="81601" y="12956"/>
                </a:lnTo>
                <a:lnTo>
                  <a:pt x="81605" y="65012"/>
                </a:lnTo>
                <a:lnTo>
                  <a:pt x="94557" y="65012"/>
                </a:lnTo>
                <a:lnTo>
                  <a:pt x="94557" y="12956"/>
                </a:lnTo>
                <a:close/>
              </a:path>
              <a:path w="120650" h="83820">
                <a:moveTo>
                  <a:pt x="117187" y="0"/>
                </a:moveTo>
                <a:lnTo>
                  <a:pt x="2901" y="0"/>
                </a:lnTo>
                <a:lnTo>
                  <a:pt x="0" y="2901"/>
                </a:lnTo>
                <a:lnTo>
                  <a:pt x="0" y="10058"/>
                </a:lnTo>
                <a:lnTo>
                  <a:pt x="2901" y="12956"/>
                </a:lnTo>
                <a:lnTo>
                  <a:pt x="117187" y="12956"/>
                </a:lnTo>
                <a:lnTo>
                  <a:pt x="120084" y="10058"/>
                </a:lnTo>
                <a:lnTo>
                  <a:pt x="120084" y="2901"/>
                </a:lnTo>
                <a:lnTo>
                  <a:pt x="11718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5419"/>
            <a:endParaRPr sz="381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5666" y="2640156"/>
            <a:ext cx="3104354" cy="369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2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389763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ПЛАН </a:t>
            </a:r>
            <a:r>
              <a:rPr lang="ru-RU" sz="4000" dirty="0" smtClean="0"/>
              <a:t>УРОКА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3713837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4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1. История создания рассказа.</a:t>
            </a:r>
          </a:p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4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2. Литературный жанр.</a:t>
            </a:r>
          </a:p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4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3. Краткое содержание.</a:t>
            </a:r>
          </a:p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4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4. Анализ рассказа.</a:t>
            </a:r>
          </a:p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endParaRPr lang="ru-RU" sz="32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4" descr="writingonbook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647" y="3795597"/>
            <a:ext cx="2569740" cy="240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793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10804"/>
            <a:ext cx="12192000" cy="38748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ИСТОРИЯ СОЗДАНИЯ</a:t>
            </a:r>
            <a:endParaRPr lang="ru-RU" sz="4400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57646" y="1750424"/>
            <a:ext cx="6648994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 «Рыцарь Вася</a:t>
            </a: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32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Ю.Я.Яковлева</a:t>
            </a: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 написан в 1967 году. Это история о том, что за неказистой неинтересной внешностью может скрываться удивительно богатая, прекрасная душа и чуткое сердце.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8253" t="17141" r="64762" b="31006"/>
          <a:stretch/>
        </p:blipFill>
        <p:spPr>
          <a:xfrm>
            <a:off x="7953829" y="1364168"/>
            <a:ext cx="3483429" cy="502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10804"/>
            <a:ext cx="12192000" cy="38748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 ЛИТЕРАТУРНЫЙ ЖАНР</a:t>
            </a:r>
            <a:endParaRPr lang="ru-RU" sz="3600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741313" y="1625600"/>
            <a:ext cx="6431645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 небольшое по объему литературное произведение, которое рассказывает о некотором событии, произошедшем с героем. Отличительным жанрообразующим признаком рассказа является то, что произведение такого рода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сосредоточено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одном герое, на одном событии, которое описывается в деталях. 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3886" y="1725524"/>
            <a:ext cx="4238170" cy="420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03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10804"/>
            <a:ext cx="12192000" cy="38748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 КРАТКОЕ СОДЕРЖАНИЕ</a:t>
            </a:r>
            <a:endParaRPr lang="ru-RU" sz="3600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06400" y="1500775"/>
            <a:ext cx="11379199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Васю в классе все считали неудачником, тюфяком, посмеивались и передразнивали. Он был неторопливым, неповоротливым, все опрокидывал и привык к насмешкам. Но в глубине души он мечтал совершить подвиг. Вот только эти мечты вызывали еще больше насмешек, поскольку из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Васи,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мнению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мальчишек,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получился бы очень толстый рыцарь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771" y="3825535"/>
            <a:ext cx="2955537" cy="284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68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10804"/>
            <a:ext cx="12192000" cy="38748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 КРАТКОЕ СОДЕРЖАНИЕ</a:t>
            </a:r>
            <a:endParaRPr lang="ru-RU" sz="3600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493486" y="1393371"/>
            <a:ext cx="11321143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Однажды зимой Вася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услышал истошные крики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Димы.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увидел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что первоклассник провалился под лед, но только кричал, а сам боялся подойти. Вася же не раздумывая и забыв о своем немалом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весе,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бросился на помощь малышу. Поскольку Вася промок сам, то пошел домой сушить вещи, а Димка отвел первоклассника в школу.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следующий день Диму объявили героем по поводу спасения ребенка, а о том, что это Вася спас первоклассника, так никто и не узнал. Рыцарь Вася был очень стеснительным.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74" y="4804504"/>
            <a:ext cx="1856384" cy="178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8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3551"/>
            <a:ext cx="12192000" cy="43819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ГЛАВНЫЙ ГЕРОЙ РАССКАЗА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74500" y="1583727"/>
            <a:ext cx="7114871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Вася Рыбаков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медлительный неуклюжий мальчик. Многие одноклассники над ним потешаются, даже обзывают "тюфяком". Но Вася - мечтатель. Он мечтает о том, как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однажды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станет рыцарем, будет носить доспехи и скакать на коне. Вася даже посещает музей, где с интересом рассматривает средневековых рыцарей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brightnessContrast bright="-5000" contrast="8000"/>
                    </a14:imgEffect>
                  </a14:imgLayer>
                </a14:imgProps>
              </a:ext>
            </a:extLst>
          </a:blip>
          <a:srcRect l="50996" b="49744"/>
          <a:stretch/>
        </p:blipFill>
        <p:spPr>
          <a:xfrm>
            <a:off x="7690757" y="1583726"/>
            <a:ext cx="4126743" cy="385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03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3551"/>
            <a:ext cx="12192000" cy="438192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 </a:t>
            </a:r>
            <a:r>
              <a:rPr lang="ru-RU" sz="4400" dirty="0" smtClean="0"/>
              <a:t>ОПИСАНИЕ ГЕРОЯ РАССКАЗА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08000" y="1611087"/>
            <a:ext cx="7126513" cy="31284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«… куртка в обтяжку, штаны плотно облегали ноги…все считали, что причина его полноты – обжорство… вместо прекрасного рыцаря снова возникал мешковатый мальчик с круглым толстым лицом, на котором краснели три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бугорка».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4404" t="27857" r="27024"/>
          <a:stretch/>
        </p:blipFill>
        <p:spPr>
          <a:xfrm>
            <a:off x="7865173" y="1611087"/>
            <a:ext cx="3952328" cy="44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0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3551"/>
            <a:ext cx="12192000" cy="438192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 </a:t>
            </a:r>
            <a:r>
              <a:rPr lang="ru-RU" sz="4400" dirty="0" smtClean="0"/>
              <a:t>ОТНОШЕНИЕ ОКРУЖАЮЩИХ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008" y="1405543"/>
            <a:ext cx="993734" cy="12863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044" y="1515280"/>
            <a:ext cx="560881" cy="11766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0509" y="1336587"/>
            <a:ext cx="1310754" cy="1261981"/>
          </a:xfrm>
          <a:prstGeom prst="rect">
            <a:avLst/>
          </a:prstGeom>
        </p:spPr>
      </p:pic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25600" y="2980432"/>
            <a:ext cx="2612571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Тюфяк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(приятели)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5283198" y="2980432"/>
            <a:ext cx="2612571" cy="18158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«Слон в фарфоровой лавке»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(мама)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9165769" y="2980432"/>
            <a:ext cx="2612571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Толстяк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(друг)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59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3551"/>
            <a:ext cx="12192000" cy="43819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САМ ВАСЯ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75211" y="1807032"/>
            <a:ext cx="6759302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Привык к судьбе неудачника.</a:t>
            </a:r>
          </a:p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Сердился на самого себя.</a:t>
            </a:r>
          </a:p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ждал от жизни никаких неожиданностей.</a:t>
            </a:r>
          </a:p>
          <a:p>
            <a:pPr marL="457200" indent="-457200">
              <a:buFontTx/>
              <a:buChar char="-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Мечтал защищать слабых и обиженных.</a:t>
            </a:r>
            <a:endParaRPr lang="ru-RU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4515"/>
          <a:stretch/>
        </p:blipFill>
        <p:spPr>
          <a:xfrm>
            <a:off x="8523514" y="1611087"/>
            <a:ext cx="3118757" cy="494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66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3551"/>
            <a:ext cx="12192000" cy="43819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САМ ВАСЯ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08000" y="1454331"/>
            <a:ext cx="6963953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«Ходит в музеи, знакомится с рыцарскими доспехами, мечтает о подвигах, читает «Дон Кихота» Сервантеса, знакомится с рыцарями по книгам. Он готовит себя к подвигу».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жалеет, что у него имя не подходит к рыцарю, ведь существуют же звучные имена рыцарей таких, как: Ричард, Айвенго, Дон Кихот, которые известны всему миру.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734" y="1405543"/>
            <a:ext cx="3710724" cy="498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6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3551"/>
            <a:ext cx="12192000" cy="43819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В МУЗЕЕ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267097" y="2076994"/>
            <a:ext cx="5177246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«Ему казалось, что рыцари следят за ним сквозь смотровые щели опущенных забрал и никто из них не смеется и не называет его тюфяком».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2471" y="1856455"/>
            <a:ext cx="4865030" cy="387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6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391299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ОТНОШЕНИЕ АВТОРА К ГЕРОЮ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2431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78972" y="1365651"/>
            <a:ext cx="6226628" cy="4832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«А в его груди билось благородное сердце рыцаря. В заветных мечтах он видел себя закованным в блестящие стальные доспехи, в шлеме с опущенным забралом, на белом коне с раздувающимися ноздрями. В таком виде он мчался по свету и совершал множество подвигов, защищая слабых и обиженных. Он был безымянным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рыцарем…»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3502" y="1365651"/>
            <a:ext cx="4803999" cy="497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74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10804"/>
            <a:ext cx="12192000" cy="38748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 СЛОВАРНАЯ РАБОТА</a:t>
            </a:r>
            <a:endParaRPr lang="ru-RU" sz="3600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898069" y="1817188"/>
            <a:ext cx="5531759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Рыцарь </a:t>
            </a: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- 1</a:t>
            </a: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В 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феодальной Европе – военный </a:t>
            </a: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человек.          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Перен</a:t>
            </a: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- 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Самоотверженный, благородный </a:t>
            </a: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человек.</a:t>
            </a:r>
            <a:endParaRPr lang="ru-RU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2941" y="1291967"/>
            <a:ext cx="2694666" cy="385910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9083" y="2659016"/>
            <a:ext cx="2359356" cy="3834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8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10804"/>
            <a:ext cx="12192000" cy="38748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КАЧЕСТВА РЫЦАРЯ</a:t>
            </a:r>
            <a:endParaRPr lang="ru-RU" sz="4400" dirty="0"/>
          </a:p>
        </p:txBody>
      </p:sp>
      <p:sp>
        <p:nvSpPr>
          <p:cNvPr id="10" name="Rectangle 44"/>
          <p:cNvSpPr>
            <a:spLocks noChangeArrowheads="1"/>
          </p:cNvSpPr>
          <p:nvPr/>
        </p:nvSpPr>
        <p:spPr bwMode="auto">
          <a:xfrm flipV="1">
            <a:off x="2515998" y="-1"/>
            <a:ext cx="967600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12" name="Diagram 27"/>
          <p:cNvGrpSpPr>
            <a:grpSpLocks noChangeAspect="1"/>
          </p:cNvGrpSpPr>
          <p:nvPr/>
        </p:nvGrpSpPr>
        <p:grpSpPr bwMode="auto">
          <a:xfrm>
            <a:off x="1683999" y="1277730"/>
            <a:ext cx="9898402" cy="5166388"/>
            <a:chOff x="1936" y="5941"/>
            <a:chExt cx="8346" cy="9347"/>
          </a:xfrm>
        </p:grpSpPr>
        <p:sp>
          <p:nvSpPr>
            <p:cNvPr id="13" name="_s2090"/>
            <p:cNvSpPr>
              <a:spLocks noChangeShapeType="1"/>
            </p:cNvSpPr>
            <p:nvPr/>
          </p:nvSpPr>
          <p:spPr bwMode="auto">
            <a:xfrm flipH="1" flipV="1">
              <a:off x="4357" y="9243"/>
              <a:ext cx="803" cy="63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_s2089"/>
            <p:cNvSpPr>
              <a:spLocks noChangeArrowheads="1"/>
            </p:cNvSpPr>
            <p:nvPr/>
          </p:nvSpPr>
          <p:spPr bwMode="auto">
            <a:xfrm>
              <a:off x="1936" y="7577"/>
              <a:ext cx="2645" cy="2052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бескорыстие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_s2088"/>
            <p:cNvSpPr>
              <a:spLocks noChangeShapeType="1"/>
            </p:cNvSpPr>
            <p:nvPr/>
          </p:nvSpPr>
          <p:spPr bwMode="auto">
            <a:xfrm flipH="1">
              <a:off x="3962" y="10750"/>
              <a:ext cx="1000" cy="229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_s2087"/>
            <p:cNvSpPr>
              <a:spLocks noChangeArrowheads="1"/>
            </p:cNvSpPr>
            <p:nvPr/>
          </p:nvSpPr>
          <p:spPr bwMode="auto">
            <a:xfrm>
              <a:off x="1936" y="9882"/>
              <a:ext cx="2052" cy="2487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смелость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_s2086"/>
            <p:cNvSpPr>
              <a:spLocks noChangeShapeType="1"/>
            </p:cNvSpPr>
            <p:nvPr/>
          </p:nvSpPr>
          <p:spPr bwMode="auto">
            <a:xfrm flipH="1">
              <a:off x="5073" y="11446"/>
              <a:ext cx="445" cy="9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_s2085"/>
            <p:cNvSpPr>
              <a:spLocks noChangeArrowheads="1"/>
            </p:cNvSpPr>
            <p:nvPr/>
          </p:nvSpPr>
          <p:spPr bwMode="auto">
            <a:xfrm>
              <a:off x="3150" y="12269"/>
              <a:ext cx="2504" cy="3019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готовность прийти на помощь 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_s2084"/>
            <p:cNvSpPr>
              <a:spLocks noChangeShapeType="1"/>
            </p:cNvSpPr>
            <p:nvPr/>
          </p:nvSpPr>
          <p:spPr bwMode="auto">
            <a:xfrm>
              <a:off x="6408" y="11445"/>
              <a:ext cx="445" cy="924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_s2083"/>
            <p:cNvSpPr>
              <a:spLocks noChangeArrowheads="1"/>
            </p:cNvSpPr>
            <p:nvPr/>
          </p:nvSpPr>
          <p:spPr bwMode="auto">
            <a:xfrm>
              <a:off x="5962" y="12268"/>
              <a:ext cx="2705" cy="3020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отзывчивость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_s2082"/>
            <p:cNvSpPr>
              <a:spLocks noChangeShapeType="1"/>
            </p:cNvSpPr>
            <p:nvPr/>
          </p:nvSpPr>
          <p:spPr bwMode="auto">
            <a:xfrm>
              <a:off x="6962" y="10749"/>
              <a:ext cx="1000" cy="22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_s2081"/>
            <p:cNvSpPr>
              <a:spLocks noChangeArrowheads="1"/>
            </p:cNvSpPr>
            <p:nvPr/>
          </p:nvSpPr>
          <p:spPr bwMode="auto">
            <a:xfrm>
              <a:off x="7937" y="10179"/>
              <a:ext cx="2345" cy="2641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верность своему слову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_s2080"/>
            <p:cNvSpPr>
              <a:spLocks noChangeShapeType="1"/>
            </p:cNvSpPr>
            <p:nvPr/>
          </p:nvSpPr>
          <p:spPr bwMode="auto">
            <a:xfrm flipV="1">
              <a:off x="6764" y="9242"/>
              <a:ext cx="802" cy="64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_s2079"/>
            <p:cNvSpPr>
              <a:spLocks noChangeArrowheads="1"/>
            </p:cNvSpPr>
            <p:nvPr/>
          </p:nvSpPr>
          <p:spPr bwMode="auto">
            <a:xfrm>
              <a:off x="7342" y="7576"/>
              <a:ext cx="2291" cy="2052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вежливость</a:t>
              </a:r>
              <a:endPara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_s2078"/>
            <p:cNvSpPr>
              <a:spLocks noChangeShapeType="1"/>
            </p:cNvSpPr>
            <p:nvPr/>
          </p:nvSpPr>
          <p:spPr bwMode="auto">
            <a:xfrm flipV="1">
              <a:off x="5962" y="8470"/>
              <a:ext cx="0" cy="1026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6" name="_s2077"/>
            <p:cNvSpPr>
              <a:spLocks noChangeArrowheads="1"/>
            </p:cNvSpPr>
            <p:nvPr/>
          </p:nvSpPr>
          <p:spPr bwMode="auto">
            <a:xfrm>
              <a:off x="4726" y="5941"/>
              <a:ext cx="2616" cy="2529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800" b="1" i="0" u="none" strike="noStrike" cap="none" normalizeH="0" baseline="0" dirty="0" smtClean="0">
                  <a:ln>
                    <a:noFill/>
                  </a:ln>
                  <a:solidFill>
                    <a:srgbClr val="7030A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благородство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7" name="_s2076"/>
            <p:cNvSpPr>
              <a:spLocks noChangeArrowheads="1"/>
            </p:cNvSpPr>
            <p:nvPr/>
          </p:nvSpPr>
          <p:spPr bwMode="auto">
            <a:xfrm>
              <a:off x="4936" y="9496"/>
              <a:ext cx="2052" cy="2052"/>
            </a:xfrm>
            <a:prstGeom prst="ellips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32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Рыцарь</a:t>
              </a:r>
              <a:endPara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10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4265"/>
            <a:ext cx="12192000" cy="82081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СЛОВАРНАЯ РАБОТА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74498" y="1856455"/>
            <a:ext cx="6565947" cy="3108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Тюфяк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(по-немецки — матрац) — </a:t>
            </a:r>
            <a:endParaRPr lang="ru-RU" sz="2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Набитый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соломой, мочалом, шерстью, большой мешок, обычно простёганный, для постели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2.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ерен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ялый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нерасторопный, безвольный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человек.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339" y="1630999"/>
            <a:ext cx="4712162" cy="409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1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4265"/>
            <a:ext cx="12192000" cy="82081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СЛОВАРНАЯ РАБОТА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18576" y="1522802"/>
            <a:ext cx="6296178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Благородный – 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3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Высоконравственный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самоотверженно 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честный и 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открытый.</a:t>
            </a:r>
          </a:p>
          <a:p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Исключительный по </a:t>
            </a:r>
            <a:endParaRPr lang="ru-RU" sz="3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своим </a:t>
            </a:r>
            <a:r>
              <a:rPr lang="ru-RU" sz="3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качествам</a:t>
            </a:r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830" y="2693718"/>
            <a:ext cx="4363362" cy="324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86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4265"/>
            <a:ext cx="12192000" cy="82081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СЛОВАРНАЯ РАБОТА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18575" y="1856455"/>
            <a:ext cx="5292481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Полынья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пространство чистой (открытой) воды в ледяном покрове реки или в плавающих ледяных полях моря и озера (незамёрзшее или растаявшее место на поверхности реки или другого водоёма). </a:t>
            </a:r>
            <a:endParaRPr lang="ru-RU" sz="2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131" y="1618938"/>
            <a:ext cx="5352188" cy="415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06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443551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>ЭПИЗОД СПАСЕНИЯ ПЕРВОКЛАССНИКА</a:t>
            </a:r>
            <a:endParaRPr lang="ru-RU" sz="4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98071" y="1897986"/>
            <a:ext cx="5274129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Кульминация в рассказе – Вася спасает первоклассника.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Характер Васи – мужественный и скромный.</a:t>
            </a:r>
          </a:p>
          <a:p>
            <a:pPr algn="ctr"/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«Димка же не бросился спасать, только кричал и руками размахивал, значит, у него не такой характер, а бросился спасать Вася».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1000"/>
                    </a14:imgEffect>
                  </a14:imgLayer>
                </a14:imgProps>
              </a:ext>
            </a:extLst>
          </a:blip>
          <a:srcRect r="50918" b="49148"/>
          <a:stretch/>
        </p:blipFill>
        <p:spPr>
          <a:xfrm>
            <a:off x="6550838" y="1856455"/>
            <a:ext cx="5131410" cy="398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29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389763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НА РЕКЕ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98071" y="2202071"/>
            <a:ext cx="6072355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«Наконец первоклассник очутился на льду. Он шёл, вцепившись окоченевшими руками в своего спасителя».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983" y="1405543"/>
            <a:ext cx="3117954" cy="519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3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164" y="428701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АВТОРСКИЕ ХАРАКТЕРИСТИКИ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18575" y="1405543"/>
            <a:ext cx="6090439" cy="5016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«Речь шла о Димке, который якобы спас малыша: «…смелый поступок; Димка, оказывается, выполнял пионерский долг и сохранил честь красного галстука. А наш герой стоит, слушает, стиснутый со всех сторон. Ему хотелось сказать, но, увы: поплёлся, протиснулся…».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286" y="1497936"/>
            <a:ext cx="4019550" cy="483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6114" y="1074777"/>
            <a:ext cx="11713029" cy="767289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r>
              <a:rPr lang="ru-RU" sz="2344" b="1" dirty="0" smtClean="0">
                <a:latin typeface="Arial" pitchFamily="34" charset="0"/>
                <a:cs typeface="Arial" pitchFamily="34" charset="0"/>
              </a:rPr>
              <a:t>                            </a:t>
            </a: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Вася                                  </a:t>
            </a:r>
            <a:r>
              <a:rPr lang="ru-RU" sz="4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Ковалёв</a:t>
            </a:r>
            <a:endParaRPr lang="ru-RU" sz="4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443551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ГЕРОЙ И АНТИГЕРОЙ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 9"/>
          <p:cNvSpPr>
            <a:spLocks noChangeArrowheads="1"/>
          </p:cNvSpPr>
          <p:nvPr/>
        </p:nvSpPr>
        <p:spPr bwMode="auto">
          <a:xfrm>
            <a:off x="1484026" y="2669278"/>
            <a:ext cx="3837482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2816605" y="1805645"/>
            <a:ext cx="586162" cy="725621"/>
          </a:xfrm>
          <a:prstGeom prst="downArrow">
            <a:avLst>
              <a:gd name="adj1" fmla="val 50000"/>
              <a:gd name="adj2" fmla="val 549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68514" y="1557943"/>
            <a:ext cx="11701387" cy="450920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r>
              <a:rPr lang="ru-RU" sz="2344" dirty="0" smtClean="0">
                <a:latin typeface="Arial" pitchFamily="34" charset="0"/>
                <a:cs typeface="Arial" pitchFamily="34" charset="0"/>
              </a:rPr>
              <a:t>                           </a:t>
            </a:r>
            <a:endParaRPr lang="ru-RU" sz="4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18576" y="2531266"/>
            <a:ext cx="43323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добрый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отзывчивый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благородный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смелый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бескорыстный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скромный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2923795" y="5208923"/>
            <a:ext cx="478972" cy="7525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828800" y="5869338"/>
            <a:ext cx="22061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герой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5935" y="1811241"/>
            <a:ext cx="621846" cy="743776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6966856" y="2669278"/>
            <a:ext cx="42526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корыстолюбивый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бесчестный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нахальный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spcAft>
                <a:spcPts val="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трусливый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5935" y="4527512"/>
            <a:ext cx="621846" cy="1162088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7474857" y="5783935"/>
            <a:ext cx="37446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spcAft>
                <a:spcPts val="0"/>
              </a:spcAft>
            </a:pPr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антигерой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84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4164" y="428701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ФИНАЛЬНАЯ СЦЕНА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74500" y="1435243"/>
            <a:ext cx="6565143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Героем для всех стал Димка Ковалёв, а Вася так и не смог сказать о своём подвиге, так как думал, что ему никто не поверит.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«Рыцари» не хвастаются совершёнными подвигами.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Вася 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остался верен своей мечте: пришёл в класс, сел за парту и снова начал рисовать рыцаря».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719" y="1651764"/>
            <a:ext cx="4533782" cy="430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84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861" y="224852"/>
            <a:ext cx="11982139" cy="820225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ИГРА «ДА-НЕТ»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09665" y="1405543"/>
            <a:ext cx="10897849" cy="48320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 Фамилия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Васи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Рыбкин.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Вася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 беззлобным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человеком.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Вася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 очень ловким, юрким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мальчиком.</a:t>
            </a:r>
          </a:p>
          <a:p>
            <a:pPr marL="514350" indent="-514350" algn="just">
              <a:buAutoNum type="arabicPeriod" startAt="4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свое свободное время Вася проводил в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библиотеке.</a:t>
            </a:r>
          </a:p>
          <a:p>
            <a:pPr marL="514350" indent="-514350" algn="just">
              <a:buAutoNum type="arabicPeriod" startAt="4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мечтал о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подвигах.</a:t>
            </a:r>
          </a:p>
          <a:p>
            <a:pPr marL="514350" indent="-514350" algn="just">
              <a:buAutoNum type="arabicPeriod" startAt="4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время уроков Вася все время рисовал рыцарей и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коней.</a:t>
            </a:r>
          </a:p>
          <a:p>
            <a:pPr marL="514350" indent="-514350" algn="just">
              <a:buAutoNum type="arabicPeriod" startAt="4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Васе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всегда и во всем не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везло.</a:t>
            </a:r>
          </a:p>
          <a:p>
            <a:pPr marL="514350" indent="-514350" algn="just">
              <a:buAutoNum type="arabicPeriod" startAt="4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 тонущую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одноклассницу.</a:t>
            </a:r>
          </a:p>
          <a:p>
            <a:pPr marL="514350" indent="-514350" algn="just">
              <a:buAutoNum type="arabicPeriod" startAt="4"/>
            </a:pP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Вася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отвел спасенного мальчика домой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сам.</a:t>
            </a:r>
          </a:p>
          <a:p>
            <a:pPr marL="514350" indent="-514350" algn="just">
              <a:buAutoNum type="arabicPeriod" startAt="4"/>
            </a:pP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ася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рассказал, что это он спас первоклассника, потому что побоялся Димку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Ковалева.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26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443551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ПРОВЕРЬТЕ СЕБЯ!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82465" y="1405543"/>
            <a:ext cx="10745168" cy="5016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Нет, Рыбаков.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Нет, неповоротливым и неуклюжим.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Нет, в музее.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Нет, мечи и доспехи.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Нет, первоклассника.</a:t>
            </a:r>
          </a:p>
          <a:p>
            <a:pPr marL="514350" indent="-514350">
              <a:buAutoNum type="arabicPeriod"/>
            </a:pPr>
            <a:r>
              <a:rPr lang="ru-RU" sz="3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Нет, ему было неловко привлекать к себе внимание.</a:t>
            </a:r>
            <a:endParaRPr lang="ru-RU" sz="3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7382" y="1708879"/>
            <a:ext cx="4140119" cy="398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8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443551"/>
            <a:ext cx="10868821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ГЛАВНАЯ МЫСЛЬ РАССКАЗА</a:t>
            </a:r>
            <a:endParaRPr lang="ru-RU" sz="4400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898072" y="2038663"/>
            <a:ext cx="5307856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Настоящий герой не кричит о своем подвиге, ведь подвиг совершается им не ради славы.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98771" y="1405543"/>
            <a:ext cx="5088626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60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389763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НРАВСТВЕННЫЕ УРОКИ В РАССКАЗЕ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18577" y="1693889"/>
            <a:ext cx="6416741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«Быть добрыми, не озлобляться, мужественными, самоотверженными, совершать благородные поступки, не требуя ничего взамен, т.е. бескорыстно бороться с несправедливостью. Автор помогает детям взрослеть нравственно, готовит их к самостоятельной жизни».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414" y="1405543"/>
            <a:ext cx="3400425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78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4500" y="1405543"/>
            <a:ext cx="11443001" cy="450912"/>
          </a:xfrm>
          <a:prstGeom prst="rect">
            <a:avLst/>
          </a:prstGeom>
        </p:spPr>
        <p:txBody>
          <a:bodyPr wrap="square" lIns="89309" tIns="44654" rIns="89309" bIns="44654">
            <a:spAutoFit/>
          </a:bodyPr>
          <a:lstStyle/>
          <a:p>
            <a:endParaRPr lang="ru-RU" sz="2344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76" y="443551"/>
            <a:ext cx="10963672" cy="60152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ЧЕМУ УЧИТ РАССКАЗ?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8576" y="4315395"/>
            <a:ext cx="732183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endParaRPr lang="ru-RU" altLang="ru-RU" sz="3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2"/>
          </p:nvPr>
        </p:nvSpPr>
        <p:spPr>
          <a:xfrm>
            <a:off x="374500" y="1405543"/>
            <a:ext cx="16683175" cy="492443"/>
          </a:xfrm>
        </p:spPr>
        <p:txBody>
          <a:bodyPr/>
          <a:lstStyle/>
          <a:p>
            <a:pPr>
              <a:lnSpc>
                <a:spcPct val="100000"/>
              </a:lnSpc>
              <a:buFont typeface="Wingdings 2" panose="05020102010507070707" pitchFamily="18" charset="2"/>
              <a:buNone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374500" y="1420393"/>
            <a:ext cx="11169800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 algn="ctr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Рассказ учит верить в свои силы, всегда помогать попавшим в беду, быть смелым и решительным. Учит не хвастать и не обманывать, учит быть настоящим человеком. Учит не смеяться над товарищем, над его недостатками, а помогать ему преодолеть их.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486" t="6876" r="69428" b="52143"/>
          <a:stretch/>
        </p:blipFill>
        <p:spPr>
          <a:xfrm>
            <a:off x="4669442" y="4121895"/>
            <a:ext cx="2579915" cy="249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46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816605" y="428701"/>
            <a:ext cx="306807" cy="631226"/>
          </a:xfrm>
          <a:prstGeom prst="rect">
            <a:avLst/>
          </a:prstGeom>
        </p:spPr>
        <p:txBody>
          <a:bodyPr wrap="none" lIns="89309" tIns="44654" rIns="89309" bIns="44654">
            <a:spAutoFit/>
          </a:bodyPr>
          <a:lstStyle/>
          <a:p>
            <a:r>
              <a:rPr lang="ru-RU" sz="3516" b="1" spc="1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516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6"/>
            <a:ext cx="10979301" cy="60152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ЗАДАНИЕ ДЛЯ САМОСТОЯТЕЛЬНОЙ РАБОТЫ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0914" y="1498818"/>
            <a:ext cx="84618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Написать сочинение на тему: «Можно ли Васю назвать рыцарем?»</a:t>
            </a:r>
          </a:p>
        </p:txBody>
      </p:sp>
      <p:pic>
        <p:nvPicPr>
          <p:cNvPr id="7" name="Picture 9" descr="MCj0413638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670" y="3171008"/>
            <a:ext cx="3185238" cy="306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47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8571</TotalTime>
  <Words>1259</Words>
  <Application>Microsoft Office PowerPoint</Application>
  <PresentationFormat>Широкоэкранный</PresentationFormat>
  <Paragraphs>218</Paragraphs>
  <Slides>29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Wingdings 2</vt:lpstr>
      <vt:lpstr>Тема Office</vt:lpstr>
      <vt:lpstr>Презентация PowerPoint</vt:lpstr>
      <vt:lpstr>ПЛАН УРОКА</vt:lpstr>
      <vt:lpstr>ИСТОРИЯ СОЗДАНИЯ</vt:lpstr>
      <vt:lpstr> ЛИТЕРАТУРНЫЙ ЖАНР</vt:lpstr>
      <vt:lpstr> КРАТКОЕ СОДЕРЖАНИЕ</vt:lpstr>
      <vt:lpstr> КРАТКОЕ СОДЕРЖАНИЕ</vt:lpstr>
      <vt:lpstr>ГЛАВНЫЙ ГЕРОЙ РАССКАЗА</vt:lpstr>
      <vt:lpstr> ОПИСАНИЕ ГЕРОЯ РАССКАЗА</vt:lpstr>
      <vt:lpstr> ОТНОШЕНИЕ ОКРУЖАЮЩИХ</vt:lpstr>
      <vt:lpstr>САМ ВАСЯ</vt:lpstr>
      <vt:lpstr>САМ ВАСЯ</vt:lpstr>
      <vt:lpstr>В МУЗЕЕ</vt:lpstr>
      <vt:lpstr>ОТНОШЕНИЕ АВТОРА К ГЕРОЮ</vt:lpstr>
      <vt:lpstr> СЛОВАРНАЯ РАБОТА</vt:lpstr>
      <vt:lpstr>КАЧЕСТВА РЫЦАРЯ</vt:lpstr>
      <vt:lpstr>СЛОВАРНАЯ РАБОТА</vt:lpstr>
      <vt:lpstr>СЛОВАРНАЯ РАБОТА</vt:lpstr>
      <vt:lpstr>СЛОВАРНАЯ РАБОТА</vt:lpstr>
      <vt:lpstr>ЭПИЗОД СПАСЕНИЯ ПЕРВОКЛАССНИКА</vt:lpstr>
      <vt:lpstr>НА РЕКЕ</vt:lpstr>
      <vt:lpstr>АВТОРСКИЕ ХАРАКТЕРИСТИКИ</vt:lpstr>
      <vt:lpstr>ГЕРОЙ И АНТИГЕРОЙ</vt:lpstr>
      <vt:lpstr>ФИНАЛЬНАЯ СЦЕНА</vt:lpstr>
      <vt:lpstr>ИГРА «ДА-НЕТ»</vt:lpstr>
      <vt:lpstr>ПРОВЕРЬТЕ СЕБЯ!</vt:lpstr>
      <vt:lpstr>ГЛАВНАЯ МЫСЛЬ РАССКАЗА</vt:lpstr>
      <vt:lpstr>НРАВСТВЕННЫЕ УРОКИ В РАССКАЗЕ</vt:lpstr>
      <vt:lpstr>ЧЕМУ УЧИТ РАССКАЗ?</vt:lpstr>
      <vt:lpstr>ЗАДАНИЕ ДЛЯ САМОСТОЯТЕЛЬНОЙ РАБОТЫ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Lenova 330 pro A6</cp:lastModifiedBy>
  <cp:revision>321</cp:revision>
  <dcterms:created xsi:type="dcterms:W3CDTF">2020-09-22T15:24:01Z</dcterms:created>
  <dcterms:modified xsi:type="dcterms:W3CDTF">2021-01-05T07:46:09Z</dcterms:modified>
</cp:coreProperties>
</file>