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05" r:id="rId2"/>
    <p:sldId id="334" r:id="rId3"/>
    <p:sldId id="351" r:id="rId4"/>
    <p:sldId id="367" r:id="rId5"/>
    <p:sldId id="368" r:id="rId6"/>
    <p:sldId id="369" r:id="rId7"/>
    <p:sldId id="361" r:id="rId8"/>
    <p:sldId id="365" r:id="rId9"/>
    <p:sldId id="366" r:id="rId10"/>
    <p:sldId id="352" r:id="rId11"/>
    <p:sldId id="353" r:id="rId12"/>
    <p:sldId id="362" r:id="rId13"/>
    <p:sldId id="370" r:id="rId14"/>
    <p:sldId id="356" r:id="rId15"/>
    <p:sldId id="355" r:id="rId16"/>
    <p:sldId id="371" r:id="rId17"/>
    <p:sldId id="372" r:id="rId18"/>
    <p:sldId id="373" r:id="rId19"/>
    <p:sldId id="354" r:id="rId20"/>
    <p:sldId id="374" r:id="rId21"/>
    <p:sldId id="375" r:id="rId22"/>
    <p:sldId id="376" r:id="rId23"/>
    <p:sldId id="377" r:id="rId24"/>
    <p:sldId id="378" r:id="rId25"/>
    <p:sldId id="379" r:id="rId26"/>
    <p:sldId id="350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56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EF9F-6EBB-4328-BFF4-22C835255634}" type="datetimeFigureOut">
              <a:rPr lang="ru-RU" smtClean="0"/>
              <a:pPr/>
              <a:t>05.01.2021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7978DB-73CB-438D-BB08-2D9C565D52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726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0617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1654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55508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62494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91601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81762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69779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96671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77059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2544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1815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9158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1617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2277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32224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69490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8065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5258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7301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1678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03162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3495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50862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50912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5831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594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5499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6109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3"/>
            <a:ext cx="11948967" cy="5599134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44"/>
          </a:p>
        </p:txBody>
      </p:sp>
      <p:sp>
        <p:nvSpPr>
          <p:cNvPr id="17" name="bg object 17"/>
          <p:cNvSpPr/>
          <p:nvPr/>
        </p:nvSpPr>
        <p:spPr>
          <a:xfrm>
            <a:off x="141358" y="150402"/>
            <a:ext cx="11948967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44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65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4" y="1523342"/>
            <a:ext cx="3857666" cy="4058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3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92" y="1577341"/>
            <a:ext cx="5303521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1/5/2021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3900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60307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078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075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05.01.2021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0698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05.01.2021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626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05.01.2021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386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05.01.2021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466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05.01.2021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103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05.01.2021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8017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3497A-3151-4DC0-A285-86CC8653D4DC}" type="datetimeFigureOut">
              <a:rPr lang="ru-RU" smtClean="0"/>
              <a:pPr/>
              <a:t>05.01.2021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829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73957" cy="215805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641694" y="3496989"/>
            <a:ext cx="5751883" cy="1532789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marL="38918" algn="ctr">
              <a:spcBef>
                <a:spcPts val="233"/>
              </a:spcBef>
            </a:pPr>
            <a:r>
              <a:rPr lang="ru-RU" sz="4800" b="1" dirty="0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Поэты </a:t>
            </a:r>
            <a:r>
              <a:rPr lang="ru-RU" sz="4800" b="1" dirty="0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и писатели </a:t>
            </a:r>
          </a:p>
          <a:p>
            <a:pPr marL="38918" algn="ctr">
              <a:spcBef>
                <a:spcPts val="233"/>
              </a:spcBef>
            </a:pPr>
            <a:r>
              <a:rPr lang="ru-RU" sz="4800" b="1" dirty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ru-RU" sz="4800" b="1" dirty="0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 природе.</a:t>
            </a:r>
            <a:endParaRPr lang="ru-RU" sz="5400" b="1" dirty="0" smtClean="0">
              <a:solidFill>
                <a:srgbClr val="2365C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598078" y="3328770"/>
            <a:ext cx="727405" cy="2118077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940666" y="482101"/>
            <a:ext cx="1276313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940666" y="482101"/>
            <a:ext cx="1276313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10344999" y="526307"/>
            <a:ext cx="523297" cy="765747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 algn="ctr">
              <a:spcBef>
                <a:spcPts val="265"/>
              </a:spcBef>
            </a:pPr>
            <a:r>
              <a:rPr lang="ru-RU" sz="4800" b="1" spc="21" dirty="0" smtClean="0">
                <a:solidFill>
                  <a:srgbClr val="FEFEFE"/>
                </a:solidFill>
                <a:latin typeface="Arial"/>
                <a:cs typeface="Arial"/>
              </a:rPr>
              <a:t>5</a:t>
            </a:r>
            <a:endParaRPr sz="4800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9940665" y="1145408"/>
            <a:ext cx="1199618" cy="456635"/>
          </a:xfrm>
          <a:prstGeom prst="rect">
            <a:avLst/>
          </a:prstGeom>
        </p:spPr>
        <p:txBody>
          <a:bodyPr vert="horz" wrap="square" lIns="0" tIns="25499" rIns="0" bIns="0" rtlCol="0">
            <a:spAutoFit/>
          </a:bodyPr>
          <a:lstStyle/>
          <a:p>
            <a:pPr algn="ctr">
              <a:spcBef>
                <a:spcPts val="201"/>
              </a:spcBef>
            </a:pPr>
            <a:r>
              <a:rPr lang="ru-RU" sz="2800" b="1" spc="-11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800" b="1" dirty="0">
              <a:latin typeface="Arial"/>
              <a:cs typeface="Arial"/>
            </a:endParaRPr>
          </a:p>
        </p:txBody>
      </p:sp>
      <p:sp>
        <p:nvSpPr>
          <p:cNvPr id="46" name="object 2">
            <a:extLst>
              <a:ext uri="{FF2B5EF4-FFF2-40B4-BE49-F238E27FC236}">
                <a16:creationId xmlns:a16="http://schemas.microsoft.com/office/drawing/2014/main" id="{B8AE967A-8A32-463D-BEB3-961169192AFF}"/>
              </a:ext>
            </a:extLst>
          </p:cNvPr>
          <p:cNvSpPr txBox="1">
            <a:spLocks/>
          </p:cNvSpPr>
          <p:nvPr/>
        </p:nvSpPr>
        <p:spPr>
          <a:xfrm>
            <a:off x="2049237" y="456621"/>
            <a:ext cx="6180542" cy="113856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defTabSz="1935419">
              <a:spcBef>
                <a:spcPts val="241"/>
              </a:spcBef>
              <a:defRPr/>
            </a:pPr>
            <a:r>
              <a:rPr lang="ru-RU" sz="7196" kern="0" spc="21" dirty="0" smtClean="0">
                <a:solidFill>
                  <a:sysClr val="window" lastClr="FFFFFF"/>
                </a:solidFill>
              </a:rPr>
              <a:t>  Литература</a:t>
            </a:r>
            <a:endParaRPr lang="en-US" sz="7196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47" name="object 11">
            <a:extLst>
              <a:ext uri="{FF2B5EF4-FFF2-40B4-BE49-F238E27FC236}">
                <a16:creationId xmlns:a16="http://schemas.microsoft.com/office/drawing/2014/main" id="{38127922-7F66-46DD-B48F-9CFEFAEAC55F}"/>
              </a:ext>
            </a:extLst>
          </p:cNvPr>
          <p:cNvSpPr/>
          <p:nvPr/>
        </p:nvSpPr>
        <p:spPr>
          <a:xfrm>
            <a:off x="704893" y="614405"/>
            <a:ext cx="936801" cy="897823"/>
          </a:xfrm>
          <a:custGeom>
            <a:avLst/>
            <a:gdLst/>
            <a:ahLst/>
            <a:cxnLst/>
            <a:rect l="l" t="t" r="r" b="b"/>
            <a:pathLst>
              <a:path w="442595" h="424180">
                <a:moveTo>
                  <a:pt x="439548" y="319402"/>
                </a:moveTo>
                <a:lnTo>
                  <a:pt x="52138" y="319402"/>
                </a:lnTo>
                <a:lnTo>
                  <a:pt x="31861" y="323505"/>
                </a:lnTo>
                <a:lnTo>
                  <a:pt x="15286" y="334689"/>
                </a:lnTo>
                <a:lnTo>
                  <a:pt x="4103" y="351264"/>
                </a:lnTo>
                <a:lnTo>
                  <a:pt x="0" y="371541"/>
                </a:lnTo>
                <a:lnTo>
                  <a:pt x="4103" y="391814"/>
                </a:lnTo>
                <a:lnTo>
                  <a:pt x="15286" y="408387"/>
                </a:lnTo>
                <a:lnTo>
                  <a:pt x="31861" y="419570"/>
                </a:lnTo>
                <a:lnTo>
                  <a:pt x="52138" y="423673"/>
                </a:lnTo>
                <a:lnTo>
                  <a:pt x="328301" y="423673"/>
                </a:lnTo>
                <a:lnTo>
                  <a:pt x="331199" y="420775"/>
                </a:lnTo>
                <a:lnTo>
                  <a:pt x="331199" y="413618"/>
                </a:lnTo>
                <a:lnTo>
                  <a:pt x="328301" y="410716"/>
                </a:lnTo>
                <a:lnTo>
                  <a:pt x="52138" y="410716"/>
                </a:lnTo>
                <a:lnTo>
                  <a:pt x="36902" y="407633"/>
                </a:lnTo>
                <a:lnTo>
                  <a:pt x="24445" y="399230"/>
                </a:lnTo>
                <a:lnTo>
                  <a:pt x="16039" y="386776"/>
                </a:lnTo>
                <a:lnTo>
                  <a:pt x="12955" y="371541"/>
                </a:lnTo>
                <a:lnTo>
                  <a:pt x="16039" y="356305"/>
                </a:lnTo>
                <a:lnTo>
                  <a:pt x="24445" y="343850"/>
                </a:lnTo>
                <a:lnTo>
                  <a:pt x="36902" y="335446"/>
                </a:lnTo>
                <a:lnTo>
                  <a:pt x="52138" y="332362"/>
                </a:lnTo>
                <a:lnTo>
                  <a:pt x="439548" y="332362"/>
                </a:lnTo>
                <a:lnTo>
                  <a:pt x="442446" y="329457"/>
                </a:lnTo>
                <a:lnTo>
                  <a:pt x="442446" y="322300"/>
                </a:lnTo>
                <a:lnTo>
                  <a:pt x="439548" y="319402"/>
                </a:lnTo>
                <a:close/>
              </a:path>
              <a:path w="442595" h="424180">
                <a:moveTo>
                  <a:pt x="439548" y="410716"/>
                </a:moveTo>
                <a:lnTo>
                  <a:pt x="354347" y="410716"/>
                </a:lnTo>
                <a:lnTo>
                  <a:pt x="351445" y="413618"/>
                </a:lnTo>
                <a:lnTo>
                  <a:pt x="351445" y="420775"/>
                </a:lnTo>
                <a:lnTo>
                  <a:pt x="354347" y="423673"/>
                </a:lnTo>
                <a:lnTo>
                  <a:pt x="439548" y="423673"/>
                </a:lnTo>
                <a:lnTo>
                  <a:pt x="442446" y="420775"/>
                </a:lnTo>
                <a:lnTo>
                  <a:pt x="442446" y="413618"/>
                </a:lnTo>
                <a:lnTo>
                  <a:pt x="439548" y="410716"/>
                </a:lnTo>
                <a:close/>
              </a:path>
              <a:path w="442595" h="424180">
                <a:moveTo>
                  <a:pt x="432503" y="332362"/>
                </a:moveTo>
                <a:lnTo>
                  <a:pt x="418830" y="332362"/>
                </a:lnTo>
                <a:lnTo>
                  <a:pt x="416437" y="340457"/>
                </a:lnTo>
                <a:lnTo>
                  <a:pt x="414121" y="350137"/>
                </a:lnTo>
                <a:lnTo>
                  <a:pt x="412372" y="360724"/>
                </a:lnTo>
                <a:lnTo>
                  <a:pt x="411680" y="371541"/>
                </a:lnTo>
                <a:lnTo>
                  <a:pt x="412372" y="382354"/>
                </a:lnTo>
                <a:lnTo>
                  <a:pt x="414121" y="392940"/>
                </a:lnTo>
                <a:lnTo>
                  <a:pt x="416437" y="402620"/>
                </a:lnTo>
                <a:lnTo>
                  <a:pt x="418830" y="410716"/>
                </a:lnTo>
                <a:lnTo>
                  <a:pt x="432503" y="410716"/>
                </a:lnTo>
                <a:lnTo>
                  <a:pt x="430159" y="403448"/>
                </a:lnTo>
                <a:lnTo>
                  <a:pt x="427579" y="393776"/>
                </a:lnTo>
                <a:lnTo>
                  <a:pt x="425494" y="382780"/>
                </a:lnTo>
                <a:lnTo>
                  <a:pt x="424637" y="371541"/>
                </a:lnTo>
                <a:lnTo>
                  <a:pt x="425494" y="360297"/>
                </a:lnTo>
                <a:lnTo>
                  <a:pt x="427579" y="349299"/>
                </a:lnTo>
                <a:lnTo>
                  <a:pt x="430159" y="339627"/>
                </a:lnTo>
                <a:lnTo>
                  <a:pt x="432503" y="332362"/>
                </a:lnTo>
                <a:close/>
              </a:path>
              <a:path w="442595" h="424180">
                <a:moveTo>
                  <a:pt x="437324" y="60998"/>
                </a:moveTo>
                <a:lnTo>
                  <a:pt x="91180" y="60998"/>
                </a:lnTo>
                <a:lnTo>
                  <a:pt x="72562" y="64766"/>
                </a:lnTo>
                <a:lnTo>
                  <a:pt x="57340" y="75038"/>
                </a:lnTo>
                <a:lnTo>
                  <a:pt x="47069" y="90259"/>
                </a:lnTo>
                <a:lnTo>
                  <a:pt x="43300" y="108878"/>
                </a:lnTo>
                <a:lnTo>
                  <a:pt x="47069" y="127498"/>
                </a:lnTo>
                <a:lnTo>
                  <a:pt x="57340" y="142719"/>
                </a:lnTo>
                <a:lnTo>
                  <a:pt x="72562" y="152990"/>
                </a:lnTo>
                <a:lnTo>
                  <a:pt x="91180" y="156758"/>
                </a:lnTo>
                <a:lnTo>
                  <a:pt x="69324" y="156758"/>
                </a:lnTo>
                <a:lnTo>
                  <a:pt x="27786" y="184311"/>
                </a:lnTo>
                <a:lnTo>
                  <a:pt x="24237" y="274312"/>
                </a:lnTo>
                <a:lnTo>
                  <a:pt x="27786" y="291847"/>
                </a:lnTo>
                <a:lnTo>
                  <a:pt x="37458" y="306181"/>
                </a:lnTo>
                <a:lnTo>
                  <a:pt x="51791" y="315853"/>
                </a:lnTo>
                <a:lnTo>
                  <a:pt x="69324" y="319402"/>
                </a:lnTo>
                <a:lnTo>
                  <a:pt x="390660" y="319402"/>
                </a:lnTo>
                <a:lnTo>
                  <a:pt x="393559" y="316500"/>
                </a:lnTo>
                <a:lnTo>
                  <a:pt x="393559" y="309347"/>
                </a:lnTo>
                <a:lnTo>
                  <a:pt x="390660" y="306445"/>
                </a:lnTo>
                <a:lnTo>
                  <a:pt x="69324" y="306445"/>
                </a:lnTo>
                <a:lnTo>
                  <a:pt x="56828" y="303917"/>
                </a:lnTo>
                <a:lnTo>
                  <a:pt x="46614" y="297025"/>
                </a:lnTo>
                <a:lnTo>
                  <a:pt x="39723" y="286810"/>
                </a:lnTo>
                <a:lnTo>
                  <a:pt x="37194" y="274312"/>
                </a:lnTo>
                <a:lnTo>
                  <a:pt x="37311" y="201264"/>
                </a:lnTo>
                <a:lnTo>
                  <a:pt x="39723" y="189349"/>
                </a:lnTo>
                <a:lnTo>
                  <a:pt x="46614" y="179135"/>
                </a:lnTo>
                <a:lnTo>
                  <a:pt x="56828" y="172243"/>
                </a:lnTo>
                <a:lnTo>
                  <a:pt x="69324" y="169715"/>
                </a:lnTo>
                <a:lnTo>
                  <a:pt x="272069" y="169715"/>
                </a:lnTo>
                <a:lnTo>
                  <a:pt x="272069" y="143798"/>
                </a:lnTo>
                <a:lnTo>
                  <a:pt x="91180" y="143798"/>
                </a:lnTo>
                <a:lnTo>
                  <a:pt x="77602" y="141049"/>
                </a:lnTo>
                <a:lnTo>
                  <a:pt x="66500" y="133558"/>
                </a:lnTo>
                <a:lnTo>
                  <a:pt x="59008" y="122457"/>
                </a:lnTo>
                <a:lnTo>
                  <a:pt x="56259" y="108878"/>
                </a:lnTo>
                <a:lnTo>
                  <a:pt x="59008" y="95299"/>
                </a:lnTo>
                <a:lnTo>
                  <a:pt x="66500" y="84196"/>
                </a:lnTo>
                <a:lnTo>
                  <a:pt x="77602" y="76703"/>
                </a:lnTo>
                <a:lnTo>
                  <a:pt x="91180" y="73954"/>
                </a:lnTo>
                <a:lnTo>
                  <a:pt x="437324" y="73954"/>
                </a:lnTo>
                <a:lnTo>
                  <a:pt x="440228" y="71056"/>
                </a:lnTo>
                <a:lnTo>
                  <a:pt x="440228" y="63900"/>
                </a:lnTo>
                <a:lnTo>
                  <a:pt x="437324" y="60998"/>
                </a:lnTo>
                <a:close/>
              </a:path>
              <a:path w="442595" h="424180">
                <a:moveTo>
                  <a:pt x="364773" y="279319"/>
                </a:moveTo>
                <a:lnTo>
                  <a:pt x="358407" y="282596"/>
                </a:lnTo>
                <a:lnTo>
                  <a:pt x="357159" y="286501"/>
                </a:lnTo>
                <a:lnTo>
                  <a:pt x="361878" y="295652"/>
                </a:lnTo>
                <a:lnTo>
                  <a:pt x="365412" y="301195"/>
                </a:lnTo>
                <a:lnTo>
                  <a:pt x="369417" y="306445"/>
                </a:lnTo>
                <a:lnTo>
                  <a:pt x="386379" y="306445"/>
                </a:lnTo>
                <a:lnTo>
                  <a:pt x="381764" y="301183"/>
                </a:lnTo>
                <a:lnTo>
                  <a:pt x="377507" y="295584"/>
                </a:lnTo>
                <a:lnTo>
                  <a:pt x="373727" y="289832"/>
                </a:lnTo>
                <a:lnTo>
                  <a:pt x="370316" y="283748"/>
                </a:lnTo>
                <a:lnTo>
                  <a:pt x="368679" y="280569"/>
                </a:lnTo>
                <a:lnTo>
                  <a:pt x="364773" y="279319"/>
                </a:lnTo>
                <a:close/>
              </a:path>
              <a:path w="442595" h="424180">
                <a:moveTo>
                  <a:pt x="386358" y="169715"/>
                </a:moveTo>
                <a:lnTo>
                  <a:pt x="369388" y="169715"/>
                </a:lnTo>
                <a:lnTo>
                  <a:pt x="359477" y="185128"/>
                </a:lnTo>
                <a:lnTo>
                  <a:pt x="352251" y="201849"/>
                </a:lnTo>
                <a:lnTo>
                  <a:pt x="347827" y="219594"/>
                </a:lnTo>
                <a:lnTo>
                  <a:pt x="346326" y="238079"/>
                </a:lnTo>
                <a:lnTo>
                  <a:pt x="346326" y="244717"/>
                </a:lnTo>
                <a:lnTo>
                  <a:pt x="346913" y="251369"/>
                </a:lnTo>
                <a:lnTo>
                  <a:pt x="348612" y="260992"/>
                </a:lnTo>
                <a:lnTo>
                  <a:pt x="351345" y="263199"/>
                </a:lnTo>
                <a:lnTo>
                  <a:pt x="354804" y="263199"/>
                </a:lnTo>
                <a:lnTo>
                  <a:pt x="355185" y="263170"/>
                </a:lnTo>
                <a:lnTo>
                  <a:pt x="359088" y="262475"/>
                </a:lnTo>
                <a:lnTo>
                  <a:pt x="361439" y="259113"/>
                </a:lnTo>
                <a:lnTo>
                  <a:pt x="359801" y="249850"/>
                </a:lnTo>
                <a:lnTo>
                  <a:pt x="359352" y="244717"/>
                </a:lnTo>
                <a:lnTo>
                  <a:pt x="359286" y="238079"/>
                </a:lnTo>
                <a:lnTo>
                  <a:pt x="361058" y="219208"/>
                </a:lnTo>
                <a:lnTo>
                  <a:pt x="366268" y="201264"/>
                </a:lnTo>
                <a:lnTo>
                  <a:pt x="374754" y="184637"/>
                </a:lnTo>
                <a:lnTo>
                  <a:pt x="386358" y="169715"/>
                </a:lnTo>
                <a:close/>
              </a:path>
              <a:path w="442595" h="424180">
                <a:moveTo>
                  <a:pt x="305304" y="191105"/>
                </a:moveTo>
                <a:lnTo>
                  <a:pt x="282202" y="191105"/>
                </a:lnTo>
                <a:lnTo>
                  <a:pt x="291815" y="202039"/>
                </a:lnTo>
                <a:lnTo>
                  <a:pt x="295783" y="203028"/>
                </a:lnTo>
                <a:lnTo>
                  <a:pt x="302975" y="200322"/>
                </a:lnTo>
                <a:lnTo>
                  <a:pt x="305304" y="196959"/>
                </a:lnTo>
                <a:lnTo>
                  <a:pt x="305304" y="191105"/>
                </a:lnTo>
                <a:close/>
              </a:path>
              <a:path w="442595" h="424180">
                <a:moveTo>
                  <a:pt x="272069" y="169715"/>
                </a:moveTo>
                <a:lnTo>
                  <a:pt x="259105" y="169715"/>
                </a:lnTo>
                <a:lnTo>
                  <a:pt x="259105" y="196959"/>
                </a:lnTo>
                <a:lnTo>
                  <a:pt x="261432" y="200322"/>
                </a:lnTo>
                <a:lnTo>
                  <a:pt x="265035" y="201676"/>
                </a:lnTo>
                <a:lnTo>
                  <a:pt x="267544" y="202759"/>
                </a:lnTo>
                <a:lnTo>
                  <a:pt x="272141" y="202359"/>
                </a:lnTo>
                <a:lnTo>
                  <a:pt x="275132" y="199155"/>
                </a:lnTo>
                <a:lnTo>
                  <a:pt x="282202" y="191105"/>
                </a:lnTo>
                <a:lnTo>
                  <a:pt x="305304" y="191105"/>
                </a:lnTo>
                <a:lnTo>
                  <a:pt x="305304" y="183017"/>
                </a:lnTo>
                <a:lnTo>
                  <a:pt x="272069" y="183017"/>
                </a:lnTo>
                <a:lnTo>
                  <a:pt x="272069" y="169715"/>
                </a:lnTo>
                <a:close/>
              </a:path>
              <a:path w="442595" h="424180">
                <a:moveTo>
                  <a:pt x="284565" y="175701"/>
                </a:moveTo>
                <a:lnTo>
                  <a:pt x="279845" y="175701"/>
                </a:lnTo>
                <a:lnTo>
                  <a:pt x="277606" y="176712"/>
                </a:lnTo>
                <a:lnTo>
                  <a:pt x="272069" y="183017"/>
                </a:lnTo>
                <a:lnTo>
                  <a:pt x="292345" y="183017"/>
                </a:lnTo>
                <a:lnTo>
                  <a:pt x="286804" y="176712"/>
                </a:lnTo>
                <a:lnTo>
                  <a:pt x="284565" y="175701"/>
                </a:lnTo>
                <a:close/>
              </a:path>
              <a:path w="442595" h="424180">
                <a:moveTo>
                  <a:pt x="367595" y="104612"/>
                </a:moveTo>
                <a:lnTo>
                  <a:pt x="292345" y="104612"/>
                </a:lnTo>
                <a:lnTo>
                  <a:pt x="292345" y="183017"/>
                </a:lnTo>
                <a:lnTo>
                  <a:pt x="305304" y="183017"/>
                </a:lnTo>
                <a:lnTo>
                  <a:pt x="305304" y="169715"/>
                </a:lnTo>
                <a:lnTo>
                  <a:pt x="390660" y="169715"/>
                </a:lnTo>
                <a:lnTo>
                  <a:pt x="393559" y="166813"/>
                </a:lnTo>
                <a:lnTo>
                  <a:pt x="393559" y="159656"/>
                </a:lnTo>
                <a:lnTo>
                  <a:pt x="390660" y="156758"/>
                </a:lnTo>
                <a:lnTo>
                  <a:pt x="437324" y="156758"/>
                </a:lnTo>
                <a:lnTo>
                  <a:pt x="440228" y="153860"/>
                </a:lnTo>
                <a:lnTo>
                  <a:pt x="440228" y="146704"/>
                </a:lnTo>
                <a:lnTo>
                  <a:pt x="437324" y="143798"/>
                </a:lnTo>
                <a:lnTo>
                  <a:pt x="305297" y="143798"/>
                </a:lnTo>
                <a:lnTo>
                  <a:pt x="305297" y="104616"/>
                </a:lnTo>
                <a:lnTo>
                  <a:pt x="367595" y="104612"/>
                </a:lnTo>
                <a:close/>
              </a:path>
              <a:path w="442595" h="424180">
                <a:moveTo>
                  <a:pt x="367591" y="91659"/>
                </a:moveTo>
                <a:lnTo>
                  <a:pt x="253306" y="91659"/>
                </a:lnTo>
                <a:lnTo>
                  <a:pt x="250404" y="94557"/>
                </a:lnTo>
                <a:lnTo>
                  <a:pt x="250404" y="101714"/>
                </a:lnTo>
                <a:lnTo>
                  <a:pt x="253306" y="104616"/>
                </a:lnTo>
                <a:lnTo>
                  <a:pt x="259105" y="104616"/>
                </a:lnTo>
                <a:lnTo>
                  <a:pt x="259105" y="143798"/>
                </a:lnTo>
                <a:lnTo>
                  <a:pt x="272069" y="143798"/>
                </a:lnTo>
                <a:lnTo>
                  <a:pt x="272069" y="104612"/>
                </a:lnTo>
                <a:lnTo>
                  <a:pt x="367595" y="104612"/>
                </a:lnTo>
                <a:lnTo>
                  <a:pt x="370493" y="101714"/>
                </a:lnTo>
                <a:lnTo>
                  <a:pt x="370493" y="94557"/>
                </a:lnTo>
                <a:lnTo>
                  <a:pt x="367591" y="91659"/>
                </a:lnTo>
                <a:close/>
              </a:path>
              <a:path w="442595" h="424180">
                <a:moveTo>
                  <a:pt x="431038" y="73954"/>
                </a:moveTo>
                <a:lnTo>
                  <a:pt x="417382" y="73954"/>
                </a:lnTo>
                <a:lnTo>
                  <a:pt x="415252" y="81289"/>
                </a:lnTo>
                <a:lnTo>
                  <a:pt x="413226" y="89930"/>
                </a:lnTo>
                <a:lnTo>
                  <a:pt x="411711" y="99314"/>
                </a:lnTo>
                <a:lnTo>
                  <a:pt x="411115" y="108878"/>
                </a:lnTo>
                <a:lnTo>
                  <a:pt x="411711" y="118442"/>
                </a:lnTo>
                <a:lnTo>
                  <a:pt x="413226" y="127825"/>
                </a:lnTo>
                <a:lnTo>
                  <a:pt x="415252" y="136465"/>
                </a:lnTo>
                <a:lnTo>
                  <a:pt x="417382" y="143798"/>
                </a:lnTo>
                <a:lnTo>
                  <a:pt x="431038" y="143798"/>
                </a:lnTo>
                <a:lnTo>
                  <a:pt x="428929" y="137197"/>
                </a:lnTo>
                <a:lnTo>
                  <a:pt x="426650" y="128562"/>
                </a:lnTo>
                <a:lnTo>
                  <a:pt x="424826" y="118815"/>
                </a:lnTo>
                <a:lnTo>
                  <a:pt x="424079" y="108878"/>
                </a:lnTo>
                <a:lnTo>
                  <a:pt x="424826" y="98940"/>
                </a:lnTo>
                <a:lnTo>
                  <a:pt x="426650" y="89193"/>
                </a:lnTo>
                <a:lnTo>
                  <a:pt x="428929" y="80557"/>
                </a:lnTo>
                <a:lnTo>
                  <a:pt x="431038" y="73954"/>
                </a:lnTo>
                <a:close/>
              </a:path>
              <a:path w="442595" h="424180">
                <a:moveTo>
                  <a:pt x="64557" y="118"/>
                </a:moveTo>
                <a:lnTo>
                  <a:pt x="30742" y="118"/>
                </a:lnTo>
                <a:lnTo>
                  <a:pt x="18905" y="2514"/>
                </a:lnTo>
                <a:lnTo>
                  <a:pt x="9229" y="9045"/>
                </a:lnTo>
                <a:lnTo>
                  <a:pt x="2701" y="18723"/>
                </a:lnTo>
                <a:lnTo>
                  <a:pt x="306" y="30560"/>
                </a:lnTo>
                <a:lnTo>
                  <a:pt x="2701" y="42397"/>
                </a:lnTo>
                <a:lnTo>
                  <a:pt x="9229" y="52074"/>
                </a:lnTo>
                <a:lnTo>
                  <a:pt x="18905" y="58602"/>
                </a:lnTo>
                <a:lnTo>
                  <a:pt x="30742" y="60998"/>
                </a:lnTo>
                <a:lnTo>
                  <a:pt x="388849" y="60998"/>
                </a:lnTo>
                <a:lnTo>
                  <a:pt x="391222" y="59400"/>
                </a:lnTo>
                <a:lnTo>
                  <a:pt x="393209" y="54518"/>
                </a:lnTo>
                <a:lnTo>
                  <a:pt x="392619" y="51714"/>
                </a:lnTo>
                <a:lnTo>
                  <a:pt x="388842" y="48041"/>
                </a:lnTo>
                <a:lnTo>
                  <a:pt x="21102" y="48041"/>
                </a:lnTo>
                <a:lnTo>
                  <a:pt x="13265" y="40200"/>
                </a:lnTo>
                <a:lnTo>
                  <a:pt x="13265" y="20923"/>
                </a:lnTo>
                <a:lnTo>
                  <a:pt x="21102" y="13078"/>
                </a:lnTo>
                <a:lnTo>
                  <a:pt x="64557" y="13078"/>
                </a:lnTo>
                <a:lnTo>
                  <a:pt x="67456" y="10180"/>
                </a:lnTo>
                <a:lnTo>
                  <a:pt x="67456" y="3023"/>
                </a:lnTo>
                <a:lnTo>
                  <a:pt x="64557" y="118"/>
                </a:lnTo>
                <a:close/>
              </a:path>
              <a:path w="442595" h="424180">
                <a:moveTo>
                  <a:pt x="392421" y="0"/>
                </a:moveTo>
                <a:lnTo>
                  <a:pt x="386206" y="118"/>
                </a:lnTo>
                <a:lnTo>
                  <a:pt x="90333" y="118"/>
                </a:lnTo>
                <a:lnTo>
                  <a:pt x="87435" y="3023"/>
                </a:lnTo>
                <a:lnTo>
                  <a:pt x="87435" y="10180"/>
                </a:lnTo>
                <a:lnTo>
                  <a:pt x="90333" y="13078"/>
                </a:lnTo>
                <a:lnTo>
                  <a:pt x="373614" y="13078"/>
                </a:lnTo>
                <a:lnTo>
                  <a:pt x="370989" y="18453"/>
                </a:lnTo>
                <a:lnTo>
                  <a:pt x="369600" y="24392"/>
                </a:lnTo>
                <a:lnTo>
                  <a:pt x="369600" y="36730"/>
                </a:lnTo>
                <a:lnTo>
                  <a:pt x="370987" y="42670"/>
                </a:lnTo>
                <a:lnTo>
                  <a:pt x="373611" y="48041"/>
                </a:lnTo>
                <a:lnTo>
                  <a:pt x="388842" y="48041"/>
                </a:lnTo>
                <a:lnTo>
                  <a:pt x="385462" y="44754"/>
                </a:lnTo>
                <a:lnTo>
                  <a:pt x="382557" y="37890"/>
                </a:lnTo>
                <a:lnTo>
                  <a:pt x="382557" y="23227"/>
                </a:lnTo>
                <a:lnTo>
                  <a:pt x="385462" y="16369"/>
                </a:lnTo>
                <a:lnTo>
                  <a:pt x="390729" y="11245"/>
                </a:lnTo>
                <a:lnTo>
                  <a:pt x="394487" y="7793"/>
                </a:lnTo>
                <a:lnTo>
                  <a:pt x="392421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12">
            <a:extLst>
              <a:ext uri="{FF2B5EF4-FFF2-40B4-BE49-F238E27FC236}">
                <a16:creationId xmlns:a16="http://schemas.microsoft.com/office/drawing/2014/main" id="{4BA87E8F-AB13-4B1A-98DA-14DD43AEABCF}"/>
              </a:ext>
            </a:extLst>
          </p:cNvPr>
          <p:cNvSpPr/>
          <p:nvPr/>
        </p:nvSpPr>
        <p:spPr>
          <a:xfrm>
            <a:off x="1094599" y="1111867"/>
            <a:ext cx="329292" cy="0"/>
          </a:xfrm>
          <a:custGeom>
            <a:avLst/>
            <a:gdLst/>
            <a:ahLst/>
            <a:cxnLst/>
            <a:rect l="l" t="t" r="r" b="b"/>
            <a:pathLst>
              <a:path w="155575">
                <a:moveTo>
                  <a:pt x="0" y="0"/>
                </a:moveTo>
                <a:lnTo>
                  <a:pt x="155365" y="0"/>
                </a:lnTo>
              </a:path>
            </a:pathLst>
          </a:custGeom>
          <a:ln w="12956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13">
            <a:extLst>
              <a:ext uri="{FF2B5EF4-FFF2-40B4-BE49-F238E27FC236}">
                <a16:creationId xmlns:a16="http://schemas.microsoft.com/office/drawing/2014/main" id="{B0334A9A-6476-4878-93C5-A3D2EC2917B4}"/>
              </a:ext>
            </a:extLst>
          </p:cNvPr>
          <p:cNvSpPr/>
          <p:nvPr/>
        </p:nvSpPr>
        <p:spPr>
          <a:xfrm>
            <a:off x="1234903" y="1405393"/>
            <a:ext cx="90051" cy="28225"/>
          </a:xfrm>
          <a:custGeom>
            <a:avLst/>
            <a:gdLst/>
            <a:ahLst/>
            <a:cxnLst/>
            <a:rect l="l" t="t" r="r" b="b"/>
            <a:pathLst>
              <a:path w="42545" h="13334">
                <a:moveTo>
                  <a:pt x="39164" y="0"/>
                </a:moveTo>
                <a:lnTo>
                  <a:pt x="2901" y="0"/>
                </a:lnTo>
                <a:lnTo>
                  <a:pt x="0" y="2901"/>
                </a:lnTo>
                <a:lnTo>
                  <a:pt x="0" y="10058"/>
                </a:lnTo>
                <a:lnTo>
                  <a:pt x="2901" y="12960"/>
                </a:lnTo>
                <a:lnTo>
                  <a:pt x="39164" y="12960"/>
                </a:lnTo>
                <a:lnTo>
                  <a:pt x="42062" y="10058"/>
                </a:lnTo>
                <a:lnTo>
                  <a:pt x="42062" y="2901"/>
                </a:lnTo>
                <a:lnTo>
                  <a:pt x="39164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14">
            <a:extLst>
              <a:ext uri="{FF2B5EF4-FFF2-40B4-BE49-F238E27FC236}">
                <a16:creationId xmlns:a16="http://schemas.microsoft.com/office/drawing/2014/main" id="{6631407E-AD9B-4D71-ADDE-1AE5738A212F}"/>
              </a:ext>
            </a:extLst>
          </p:cNvPr>
          <p:cNvSpPr/>
          <p:nvPr/>
        </p:nvSpPr>
        <p:spPr>
          <a:xfrm>
            <a:off x="941860" y="1419110"/>
            <a:ext cx="260743" cy="0"/>
          </a:xfrm>
          <a:custGeom>
            <a:avLst/>
            <a:gdLst/>
            <a:ahLst/>
            <a:cxnLst/>
            <a:rect l="l" t="t" r="r" b="b"/>
            <a:pathLst>
              <a:path w="123190">
                <a:moveTo>
                  <a:pt x="0" y="0"/>
                </a:moveTo>
                <a:lnTo>
                  <a:pt x="123033" y="0"/>
                </a:lnTo>
              </a:path>
            </a:pathLst>
          </a:custGeom>
          <a:ln w="12960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object 15">
            <a:extLst>
              <a:ext uri="{FF2B5EF4-FFF2-40B4-BE49-F238E27FC236}">
                <a16:creationId xmlns:a16="http://schemas.microsoft.com/office/drawing/2014/main" id="{23E1226E-F095-46EB-B6A9-68DAB40DE3D5}"/>
              </a:ext>
            </a:extLst>
          </p:cNvPr>
          <p:cNvSpPr/>
          <p:nvPr/>
        </p:nvSpPr>
        <p:spPr>
          <a:xfrm>
            <a:off x="1142483" y="808414"/>
            <a:ext cx="63170" cy="28225"/>
          </a:xfrm>
          <a:custGeom>
            <a:avLst/>
            <a:gdLst/>
            <a:ahLst/>
            <a:cxnLst/>
            <a:rect l="l" t="t" r="r" b="b"/>
            <a:pathLst>
              <a:path w="29845" h="13335">
                <a:moveTo>
                  <a:pt x="26700" y="0"/>
                </a:moveTo>
                <a:lnTo>
                  <a:pt x="2898" y="0"/>
                </a:lnTo>
                <a:lnTo>
                  <a:pt x="0" y="2898"/>
                </a:lnTo>
                <a:lnTo>
                  <a:pt x="0" y="10054"/>
                </a:lnTo>
                <a:lnTo>
                  <a:pt x="2898" y="12952"/>
                </a:lnTo>
                <a:lnTo>
                  <a:pt x="26700" y="12952"/>
                </a:lnTo>
                <a:lnTo>
                  <a:pt x="29606" y="10054"/>
                </a:lnTo>
                <a:lnTo>
                  <a:pt x="29606" y="2898"/>
                </a:lnTo>
                <a:lnTo>
                  <a:pt x="26700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16">
            <a:extLst>
              <a:ext uri="{FF2B5EF4-FFF2-40B4-BE49-F238E27FC236}">
                <a16:creationId xmlns:a16="http://schemas.microsoft.com/office/drawing/2014/main" id="{F081E63C-06CE-423D-AAE9-690F6D2219A1}"/>
              </a:ext>
            </a:extLst>
          </p:cNvPr>
          <p:cNvSpPr/>
          <p:nvPr/>
        </p:nvSpPr>
        <p:spPr>
          <a:xfrm>
            <a:off x="855503" y="1042599"/>
            <a:ext cx="255369" cy="177414"/>
          </a:xfrm>
          <a:custGeom>
            <a:avLst/>
            <a:gdLst/>
            <a:ahLst/>
            <a:cxnLst/>
            <a:rect l="l" t="t" r="r" b="b"/>
            <a:pathLst>
              <a:path w="120650" h="83820">
                <a:moveTo>
                  <a:pt x="80314" y="64068"/>
                </a:moveTo>
                <a:lnTo>
                  <a:pt x="58356" y="64068"/>
                </a:lnTo>
                <a:lnTo>
                  <a:pt x="78800" y="79019"/>
                </a:lnTo>
                <a:lnTo>
                  <a:pt x="83786" y="83310"/>
                </a:lnTo>
                <a:lnTo>
                  <a:pt x="94640" y="79689"/>
                </a:lnTo>
                <a:lnTo>
                  <a:pt x="94557" y="65012"/>
                </a:lnTo>
                <a:lnTo>
                  <a:pt x="81601" y="65012"/>
                </a:lnTo>
                <a:lnTo>
                  <a:pt x="80314" y="64068"/>
                </a:lnTo>
                <a:close/>
              </a:path>
              <a:path w="120650" h="83820">
                <a:moveTo>
                  <a:pt x="35111" y="12956"/>
                </a:moveTo>
                <a:lnTo>
                  <a:pt x="22157" y="12956"/>
                </a:lnTo>
                <a:lnTo>
                  <a:pt x="22157" y="74771"/>
                </a:lnTo>
                <a:lnTo>
                  <a:pt x="24231" y="78155"/>
                </a:lnTo>
                <a:lnTo>
                  <a:pt x="30928" y="81554"/>
                </a:lnTo>
                <a:lnTo>
                  <a:pt x="34888" y="81234"/>
                </a:lnTo>
                <a:lnTo>
                  <a:pt x="57066" y="65012"/>
                </a:lnTo>
                <a:lnTo>
                  <a:pt x="35111" y="65012"/>
                </a:lnTo>
                <a:lnTo>
                  <a:pt x="35111" y="12956"/>
                </a:lnTo>
                <a:close/>
              </a:path>
              <a:path w="120650" h="83820">
                <a:moveTo>
                  <a:pt x="59698" y="49560"/>
                </a:moveTo>
                <a:lnTo>
                  <a:pt x="57016" y="49560"/>
                </a:lnTo>
                <a:lnTo>
                  <a:pt x="55670" y="49982"/>
                </a:lnTo>
                <a:lnTo>
                  <a:pt x="35111" y="65012"/>
                </a:lnTo>
                <a:lnTo>
                  <a:pt x="57070" y="65009"/>
                </a:lnTo>
                <a:lnTo>
                  <a:pt x="58356" y="64068"/>
                </a:lnTo>
                <a:lnTo>
                  <a:pt x="80314" y="64068"/>
                </a:lnTo>
                <a:lnTo>
                  <a:pt x="61045" y="49982"/>
                </a:lnTo>
                <a:lnTo>
                  <a:pt x="59698" y="49560"/>
                </a:lnTo>
                <a:close/>
              </a:path>
              <a:path w="120650" h="83820">
                <a:moveTo>
                  <a:pt x="94557" y="12956"/>
                </a:moveTo>
                <a:lnTo>
                  <a:pt x="81601" y="12956"/>
                </a:lnTo>
                <a:lnTo>
                  <a:pt x="81605" y="65012"/>
                </a:lnTo>
                <a:lnTo>
                  <a:pt x="94557" y="65012"/>
                </a:lnTo>
                <a:lnTo>
                  <a:pt x="94557" y="12956"/>
                </a:lnTo>
                <a:close/>
              </a:path>
              <a:path w="120650" h="83820">
                <a:moveTo>
                  <a:pt x="117187" y="0"/>
                </a:moveTo>
                <a:lnTo>
                  <a:pt x="2901" y="0"/>
                </a:lnTo>
                <a:lnTo>
                  <a:pt x="0" y="2901"/>
                </a:lnTo>
                <a:lnTo>
                  <a:pt x="0" y="10058"/>
                </a:lnTo>
                <a:lnTo>
                  <a:pt x="2901" y="12956"/>
                </a:lnTo>
                <a:lnTo>
                  <a:pt x="117187" y="12956"/>
                </a:lnTo>
                <a:lnTo>
                  <a:pt x="120084" y="10058"/>
                </a:lnTo>
                <a:lnTo>
                  <a:pt x="120084" y="2901"/>
                </a:lnTo>
                <a:lnTo>
                  <a:pt x="117187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6114" y="2614676"/>
            <a:ext cx="4180114" cy="372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2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3551"/>
            <a:ext cx="12192000" cy="43819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«ВЕСЕННИЕ ВОДЫ»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019024" y="1405543"/>
            <a:ext cx="5342591" cy="48936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Еще в полях белеет снег,</a:t>
            </a:r>
            <a:b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воды уж весной шумят -</a:t>
            </a:r>
            <a:b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Бегут и будят сонный брег,</a:t>
            </a:r>
            <a:b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Бегут, и блещут, и гласят</a:t>
            </a:r>
            <a:r>
              <a:rPr lang="ru-RU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Они гласят во все концы:</a:t>
            </a:r>
            <a:b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"Весна идет, весна идет,</a:t>
            </a:r>
            <a:b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молодой весны гонцы,</a:t>
            </a:r>
            <a:b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Она нас выслала вперед</a:t>
            </a:r>
            <a:r>
              <a:rPr lang="ru-RU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Весна идет, весна идет,</a:t>
            </a:r>
            <a:b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тихих, теплых майских дней</a:t>
            </a:r>
            <a:b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Румяный, светлый хоровод</a:t>
            </a:r>
            <a:b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Толпится весело за ней!.." 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3834" y="1354905"/>
            <a:ext cx="4200508" cy="494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03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4265"/>
            <a:ext cx="12192000" cy="82081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А.Н.ПЛЕЩЕЕВ </a:t>
            </a:r>
            <a:r>
              <a:rPr lang="ru-RU" sz="4400" dirty="0" smtClean="0"/>
              <a:t>(1825-1893)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888396" y="1988457"/>
            <a:ext cx="5696738" cy="35394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Русский поэт-лирик. Природа у </a:t>
            </a:r>
            <a:r>
              <a:rPr lang="ru-RU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А.Н.Плещеева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одухотворена, полна жизни и красок. Человек, по мнению Плещеева, должен учиться у природы доброте и гармонии.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5985" y="1630999"/>
            <a:ext cx="3913971" cy="453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81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«ВЕСНА»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669710" y="1621245"/>
            <a:ext cx="5718027" cy="45243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Уж тает снег, бегут ручьи,</a:t>
            </a:r>
            <a:b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окно повеяло весною...</a:t>
            </a:r>
            <a:b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Засвищут скоро соловьи,</a:t>
            </a:r>
            <a:b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лес оденется </a:t>
            </a:r>
            <a:r>
              <a:rPr 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листвою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b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Чиста небесная лазурь,</a:t>
            </a:r>
            <a:b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Теплей и ярче солнце стало,</a:t>
            </a:r>
            <a:b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Пора метелей злых и бурь</a:t>
            </a:r>
            <a:b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Опять надолго миновала.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3314" y="1466128"/>
            <a:ext cx="4758934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74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ВЕСНА – ЭТО…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569627" y="1663908"/>
            <a:ext cx="5381468" cy="44012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одном явлении можно рассказать по-разному: художник передаёт свежесть и великолепие весны красками, поэт пользуется выразительными средствами языка, композитор передаёт весеннее настроение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человека, его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восхищение красотой природы звуками.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6222" y="1405543"/>
            <a:ext cx="5671279" cy="468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461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ВЕСНА – ЭТО…</a:t>
            </a:r>
            <a:endParaRPr lang="ru-RU" sz="4400" dirty="0"/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74501" y="1420393"/>
            <a:ext cx="6296122" cy="45243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эти картинки, как мозаика, складываются в большую и яркую картину жизни 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природы,</a:t>
            </a:r>
          </a:p>
          <a:p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где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можно увидеть не просто весну, а </a:t>
            </a:r>
            <a:endParaRPr lang="ru-RU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Весну света,</a:t>
            </a:r>
          </a:p>
          <a:p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Весну воды,</a:t>
            </a:r>
          </a:p>
          <a:p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Весну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первой зелени, </a:t>
            </a:r>
            <a:endParaRPr lang="ru-RU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Весну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человека!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509" y="1484617"/>
            <a:ext cx="5121639" cy="4395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16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376316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И.С.НИКИТИН </a:t>
            </a:r>
            <a:r>
              <a:rPr lang="ru-RU" sz="4400" dirty="0" smtClean="0"/>
              <a:t>(1824-1861)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898071" y="1897986"/>
            <a:ext cx="6323000" cy="40318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Иван </a:t>
            </a:r>
            <a:r>
              <a:rPr 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Саввич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Никитин – русский поэт, автор стихотворений, ставших впоследствии известными песнями и романсами. Поэту присущ народный взгляд на природу, бережное отношение к родине как к матери.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7696" y="1630999"/>
            <a:ext cx="4029805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78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389763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«ЗИМНЯЯ НОЧЬ В ДЕРЕВНЕ»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671176" y="1613647"/>
            <a:ext cx="5504771" cy="45243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Весело сияет </a:t>
            </a:r>
            <a:br>
              <a:rPr lang="ru-RU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Месяц над селом; </a:t>
            </a:r>
            <a:br>
              <a:rPr lang="ru-RU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Белый снег сверкает </a:t>
            </a:r>
            <a:br>
              <a:rPr lang="ru-RU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Синим огоньком. </a:t>
            </a:r>
          </a:p>
          <a:p>
            <a:r>
              <a:rPr lang="ru-RU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Месяца </a:t>
            </a:r>
            <a:r>
              <a:rPr lang="ru-RU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лучами </a:t>
            </a:r>
            <a:br>
              <a:rPr lang="ru-RU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Божий храм облит; </a:t>
            </a:r>
            <a:br>
              <a:rPr lang="ru-RU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Крест под облаками, </a:t>
            </a:r>
            <a:br>
              <a:rPr lang="ru-RU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свеча, горит.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8220" y="1405543"/>
            <a:ext cx="5446681" cy="511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29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«ЗИМНЯЯ НОЧЬ В ДЕРЕВНЕ»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898071" y="1603948"/>
            <a:ext cx="5354811" cy="45243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Пусто</a:t>
            </a:r>
            <a:r>
              <a:rPr lang="ru-RU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одиноко </a:t>
            </a:r>
            <a:br>
              <a:rPr lang="ru-RU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Сонное село; </a:t>
            </a:r>
            <a:br>
              <a:rPr lang="ru-RU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Вьюгами глубоко </a:t>
            </a:r>
            <a:br>
              <a:rPr lang="ru-RU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Избы занесло. </a:t>
            </a:r>
          </a:p>
          <a:p>
            <a:r>
              <a:rPr lang="ru-RU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Тишина </a:t>
            </a:r>
            <a:r>
              <a:rPr lang="ru-RU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немая </a:t>
            </a:r>
            <a:br>
              <a:rPr lang="ru-RU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улицах пустых, </a:t>
            </a:r>
            <a:br>
              <a:rPr lang="ru-RU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не слышно лая </a:t>
            </a:r>
            <a:br>
              <a:rPr lang="ru-RU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Псов сторожевых...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6453" y="1651764"/>
            <a:ext cx="4801762" cy="417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90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ЛЕТО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8662" y="1405543"/>
            <a:ext cx="8649325" cy="510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19724" y="411932"/>
            <a:ext cx="12876550" cy="60152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СТИХОТВОРЕНИЕ «УТРО»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74501" y="1405543"/>
            <a:ext cx="6401054" cy="45243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Звёзды меркнут и гаснут. 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огне</a:t>
            </a:r>
          </a:p>
          <a:p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облака.</a:t>
            </a:r>
          </a:p>
          <a:p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Белый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 по 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лугам </a:t>
            </a:r>
          </a:p>
          <a:p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расстилается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зеркальной воде, по 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кудрям</a:t>
            </a:r>
          </a:p>
          <a:p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лозняка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зари алый свет разливается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Дремлет чуткий камыш. </a:t>
            </a:r>
            <a:endParaRPr lang="ru-RU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Тишь – безлюдье вокруг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4464" y="1856455"/>
            <a:ext cx="4843037" cy="386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34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410804"/>
            <a:ext cx="12192000" cy="387482"/>
          </a:xfrm>
        </p:spPr>
        <p:txBody>
          <a:bodyPr>
            <a:noAutofit/>
          </a:bodyPr>
          <a:lstStyle/>
          <a:p>
            <a:pPr algn="ctr"/>
            <a:endParaRPr lang="ru-RU" sz="3600" dirty="0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849087" y="1596571"/>
            <a:ext cx="5856514" cy="35394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поэзии издавна осень, зима, весна и лето означают нечто большее, чем обычные времена года. Они обрели устойчивые образы, связанные с пробуждением жизненных сил, настроениями радости и веселья, грусти и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печали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0287" y="1407885"/>
            <a:ext cx="3391272" cy="500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5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19724" y="398485"/>
            <a:ext cx="12876550" cy="60152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«КАК ВЕСЕЛ ГРОХОТ ЛЕТНИХ БУРЬ…»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591671" y="1465459"/>
            <a:ext cx="7008342" cy="45243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весел грохот летних бурь, </a:t>
            </a:r>
          </a:p>
          <a:p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Когда, взметая прах летучий, </a:t>
            </a:r>
          </a:p>
          <a:p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Гроза, нахлынувшая тучей, </a:t>
            </a:r>
          </a:p>
          <a:p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Смутит небесную лазурь </a:t>
            </a:r>
          </a:p>
          <a:p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опрометчиво-безумно </a:t>
            </a:r>
          </a:p>
          <a:p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Вдруг на дубраву набежит, </a:t>
            </a:r>
          </a:p>
          <a:p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вся дубрава задрожит </a:t>
            </a:r>
          </a:p>
          <a:p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Широколиственно и шумно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!..</a:t>
            </a:r>
          </a:p>
          <a:p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ru-RU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Ф.И.Тютчев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9016" y="1405543"/>
            <a:ext cx="3752746" cy="491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44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19724" y="411932"/>
            <a:ext cx="1287655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ОСЕНЬ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718576" y="1405543"/>
            <a:ext cx="6221870" cy="48320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Осень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приходит незаметно, вкрадчиво. Ей еще не нравится холодное имя, и вначале она зовется ''бабьим летом'', но кусты уже пожелтели, на березках появились желтые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прядки.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вот уже лес становится ярким и пестрым, приходит золотая осень. </a:t>
            </a:r>
            <a:r>
              <a:rPr 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Ф.И.Тютчев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скрывает своего восхищения ''дивной порой'' ''первоначальной осени''.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4522" y="1516703"/>
            <a:ext cx="4463714" cy="439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086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19724" y="385038"/>
            <a:ext cx="12876550" cy="60152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«ЕСТЬ В ОСЕНИ ПЕРВОНАЧАЛЬНОЙ…»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898070" y="1738858"/>
            <a:ext cx="6042376" cy="40318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3200" i="1" dirty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Есть в осени первоначальной</a:t>
            </a:r>
            <a:br>
              <a:rPr lang="ru-RU" sz="3200" i="1" dirty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200" i="1" dirty="0">
              <a:solidFill>
                <a:srgbClr val="1737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3200" i="1" dirty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Короткая, но дивная пора —</a:t>
            </a:r>
            <a:br>
              <a:rPr lang="ru-RU" sz="3200" i="1" dirty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200" i="1" dirty="0">
              <a:solidFill>
                <a:srgbClr val="1737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3200" i="1" dirty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Весь день стоит как бы </a:t>
            </a:r>
            <a:endParaRPr lang="ru-RU" sz="3200" i="1" dirty="0" smtClean="0">
              <a:solidFill>
                <a:srgbClr val="1737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3200" i="1" dirty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i="1" dirty="0" smtClean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</a:t>
            </a:r>
            <a:r>
              <a:rPr lang="ru-RU" sz="3200" i="1" dirty="0" smtClean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хрустальный</a:t>
            </a:r>
            <a:r>
              <a:rPr lang="ru-RU" sz="3200" i="1" dirty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ru-RU" sz="3200" i="1" dirty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200" i="1" dirty="0">
              <a:solidFill>
                <a:srgbClr val="1737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3200" i="1" dirty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лучезарны вечера</a:t>
            </a:r>
            <a:r>
              <a:rPr lang="ru-RU" sz="3200" i="1" dirty="0" smtClean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  <a:p>
            <a:pPr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</a:t>
            </a:r>
            <a:r>
              <a:rPr lang="ru-RU" sz="3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Ф.И. Тютчев</a:t>
            </a:r>
            <a:endParaRPr lang="ru-RU" sz="32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0653" y="1405543"/>
            <a:ext cx="4039760" cy="493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6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19724" y="385038"/>
            <a:ext cx="1287655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А.Н.МАЙКОВ </a:t>
            </a:r>
            <a:r>
              <a:rPr lang="ru-RU" sz="4400" dirty="0" smtClean="0"/>
              <a:t>(1821-1897)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062318" y="2316965"/>
            <a:ext cx="5701553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ru-RU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Это </a:t>
            </a:r>
            <a:r>
              <a:rPr lang="ru-RU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замечательный певец </a:t>
            </a:r>
            <a:r>
              <a:rPr lang="ru-RU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природы, </a:t>
            </a:r>
            <a:r>
              <a:rPr lang="ru-RU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мастер </a:t>
            </a:r>
            <a:r>
              <a:rPr lang="ru-RU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чистого и </a:t>
            </a:r>
            <a:r>
              <a:rPr lang="ru-RU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трогательного </a:t>
            </a:r>
            <a:r>
              <a:rPr lang="ru-RU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пейзажа</a:t>
            </a:r>
            <a:r>
              <a:rPr lang="ru-RU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3471" y="1708880"/>
            <a:ext cx="3879781" cy="430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66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19724" y="411932"/>
            <a:ext cx="12876550" cy="60152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«ЛАСТОЧКИ»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509666" y="1517294"/>
            <a:ext cx="6920850" cy="48197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3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Мой </a:t>
            </a:r>
            <a:r>
              <a:rPr lang="ru-RU" sz="3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сад с каждым днём увядает;</a:t>
            </a:r>
          </a:p>
          <a:p>
            <a:pPr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3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Помят он, поломан и пуст,</a:t>
            </a:r>
          </a:p>
          <a:p>
            <a:pPr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3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Хоть пышно ещё доцветает</a:t>
            </a:r>
          </a:p>
          <a:p>
            <a:pPr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3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Настурций в нём огненный </a:t>
            </a:r>
            <a:endParaRPr lang="ru-RU" sz="3200" i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3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</a:t>
            </a:r>
            <a:r>
              <a:rPr lang="ru-RU" sz="3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куст</a:t>
            </a:r>
            <a:r>
              <a:rPr lang="ru-RU" sz="3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>
              <a:lnSpc>
                <a:spcPct val="80000"/>
              </a:lnSpc>
              <a:spcBef>
                <a:spcPct val="0"/>
              </a:spcBef>
              <a:defRPr/>
            </a:pPr>
            <a:endParaRPr lang="ru-RU" sz="32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3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Мне грустно! Меня раздражает</a:t>
            </a:r>
          </a:p>
          <a:p>
            <a:pPr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3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солнца осеннего блеск,</a:t>
            </a:r>
          </a:p>
          <a:p>
            <a:pPr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3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лист, что с берёзы спадает,</a:t>
            </a:r>
          </a:p>
          <a:p>
            <a:pPr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3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поздних кузнечиков треск</a:t>
            </a:r>
            <a:r>
              <a:rPr lang="ru-RU" sz="3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80000"/>
              </a:lnSpc>
              <a:spcBef>
                <a:spcPct val="0"/>
              </a:spcBef>
              <a:defRPr/>
            </a:pPr>
            <a:endParaRPr lang="ru-RU" sz="32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3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</a:t>
            </a:r>
            <a:r>
              <a:rPr lang="ru-RU" sz="32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А.Н.Майков</a:t>
            </a:r>
            <a:endParaRPr lang="ru-RU" sz="32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9080" y="1651764"/>
            <a:ext cx="4109857" cy="471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14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19724" y="411932"/>
            <a:ext cx="1287655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ЗАКЛЮЧЕНИЕ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84094" y="1302382"/>
            <a:ext cx="6426373" cy="52629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Читать лирическое произведение – душевный труд. </a:t>
            </a:r>
          </a:p>
          <a:p>
            <a:pPr algn="ctr">
              <a:spcBef>
                <a:spcPct val="0"/>
              </a:spcBef>
              <a:defRPr/>
            </a:pP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Стихи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требуют от читателя сопереживания и погружения </a:t>
            </a:r>
          </a:p>
          <a:p>
            <a:pPr algn="ctr">
              <a:spcBef>
                <a:spcPct val="0"/>
              </a:spcBef>
              <a:defRPr/>
            </a:pP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мир поэта. </a:t>
            </a:r>
          </a:p>
          <a:p>
            <a:pPr algn="ctr">
              <a:spcBef>
                <a:spcPct val="0"/>
              </a:spcBef>
              <a:defRPr/>
            </a:pP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Главное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поэзии – чувства и мысли человека. И когда поэт хочет высказывать свои думы и сокровенные чувства, он ищет для них тончайшие созвучия в вечно меняющейся картине окружающего мира.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0361" y="1802156"/>
            <a:ext cx="4742397" cy="398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28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6"/>
            <a:ext cx="10979301" cy="601526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ЗАДАНИЕ ДЛЯ САМОСТОЯТЕЛЬНОЙ РАБОТЫ</a:t>
            </a:r>
            <a:endParaRPr lang="ru-RU" sz="3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20914" y="1498818"/>
            <a:ext cx="1189491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Написать мини-сочинение «Моё любимое время года».</a:t>
            </a:r>
          </a:p>
          <a:p>
            <a:r>
              <a:rPr lang="ru-RU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Ответить на вопрос: Почему поэты часто обращаются к описанию осени?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9" descr="MCj0413638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732" y="3380014"/>
            <a:ext cx="3185238" cy="306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47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410804"/>
            <a:ext cx="12192000" cy="38748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 </a:t>
            </a:r>
            <a:endParaRPr lang="ru-RU" sz="3600" dirty="0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725714" y="1494971"/>
            <a:ext cx="6792686" cy="48936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Поэтов привлекала русская природа, лишенная ярких, броских, бьющих в глаза красок. Она пленяет и трогает милой прелестью настоянного на полевых травах летнего дня, морозного осеннего воздуха, живостью журчащих весенних ручьев и разливающихся в половодье рек с туманами над водой. С необычайной лирической проникновенностью и любовью поэты описывали красоту </a:t>
            </a:r>
            <a:r>
              <a:rPr lang="ru-RU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природы, </a:t>
            </a: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подчеркнув её неповторимую прелесть во все времена года.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2572" y="1339059"/>
            <a:ext cx="4209142" cy="513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03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410804"/>
            <a:ext cx="12192000" cy="38748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 </a:t>
            </a:r>
            <a:endParaRPr lang="ru-RU" sz="3600" dirty="0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93487" y="1930400"/>
            <a:ext cx="6429828" cy="3046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3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то, что мните вы </a:t>
            </a:r>
            <a:r>
              <a:rPr lang="ru-RU" sz="3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природа</a:t>
            </a:r>
          </a:p>
          <a:p>
            <a:r>
              <a:rPr lang="ru-RU" sz="3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</a:t>
            </a:r>
            <a:r>
              <a:rPr lang="ru-RU" sz="3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слепок, не бездушный лик </a:t>
            </a:r>
            <a:r>
              <a:rPr lang="ru-RU" sz="3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</a:p>
          <a:p>
            <a:r>
              <a:rPr lang="ru-RU" sz="3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3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ней есть душа, в ней </a:t>
            </a:r>
            <a:r>
              <a:rPr lang="ru-RU" sz="3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есть</a:t>
            </a:r>
          </a:p>
          <a:p>
            <a:r>
              <a:rPr lang="ru-RU" sz="3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</a:t>
            </a:r>
            <a:r>
              <a:rPr lang="ru-RU" sz="3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свобода,</a:t>
            </a:r>
          </a:p>
          <a:p>
            <a:r>
              <a:rPr lang="ru-RU" sz="3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3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ней есть любовь, в ней </a:t>
            </a:r>
            <a:r>
              <a:rPr lang="ru-RU" sz="3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есть</a:t>
            </a:r>
          </a:p>
          <a:p>
            <a:r>
              <a:rPr lang="ru-RU" sz="3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ru-RU" sz="3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язык,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писал </a:t>
            </a:r>
            <a:r>
              <a:rPr lang="ru-RU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Ф.И.Тютчев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2571" y="1393372"/>
            <a:ext cx="3674381" cy="497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78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410804"/>
            <a:ext cx="12192000" cy="38748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 </a:t>
            </a:r>
            <a:r>
              <a:rPr lang="ru-RU" sz="4400" dirty="0" smtClean="0"/>
              <a:t>Ф.И.ТЮТЧЕВ </a:t>
            </a:r>
            <a:r>
              <a:rPr lang="ru-RU" sz="4400" dirty="0" smtClean="0"/>
              <a:t>(1803-1873)</a:t>
            </a:r>
            <a:endParaRPr lang="ru-RU" sz="3600" dirty="0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638628" y="1431339"/>
            <a:ext cx="6429829" cy="50167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Русский поэт, мастер пейзажной лирики, провозглашал единство человека и природы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их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духовное родство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в первых стихах </a:t>
            </a:r>
            <a:r>
              <a:rPr lang="ru-RU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Ф.И.Тютчева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и в произведениях, написанных в зрелом возрасте, звучит нежная любовь к русской природе, возникшая ещё в детстве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6992" y="1496654"/>
            <a:ext cx="4210067" cy="468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56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410804"/>
            <a:ext cx="12192000" cy="38748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  «ЗИМА НЕДАРОМ ЗЛИТСЯ…»</a:t>
            </a:r>
            <a:endParaRPr lang="ru-RU" sz="3600" dirty="0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319315" y="1543548"/>
            <a:ext cx="7590971" cy="48320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Стихотворение "Зима недаром злится…" отражает знакомство </a:t>
            </a:r>
            <a:r>
              <a:rPr 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Ф.И.Тютчева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представлениями древних славян </a:t>
            </a:r>
          </a:p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Март связан в народном сознании прежде всего с неделей Широкой Масленицы, считающейся самым веселым, разгульным праздником: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"В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природе уже чувствуется приближение тепла, солнце пригревает по - весеннему и в это время первых оттепелей русский празднует беспутную - "скоромную" неделю, предшествующую Великому посту.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7028" y="1674178"/>
            <a:ext cx="3608531" cy="458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10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«ЗИМА НЕДАРОМ ЗЛИТСЯ…» 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728063" y="1897986"/>
            <a:ext cx="5486400" cy="35394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тютчевской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Зимы также соответствует фольклорным представлениям об этом времени года. Именно в славянской мифологии злую зиму сопровождали духи тьмы, холода, бед.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Тютчевская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Зима - взбесившаяся &lt;злая ведьма&gt;.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0681" y="1630999"/>
            <a:ext cx="5236819" cy="454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84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861" y="224852"/>
            <a:ext cx="11982139" cy="820225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«ЗИМА НЕДАРОМ ЗЛИТСЯ…»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816802" y="1558977"/>
            <a:ext cx="4894450" cy="45243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Зима недаром злится,</a:t>
            </a:r>
            <a:b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Прошла ее пора —</a:t>
            </a:r>
            <a:b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Весна в окно стучится</a:t>
            </a:r>
            <a:b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И гонит со двора. </a:t>
            </a:r>
            <a:b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И все засуетилось,</a:t>
            </a:r>
            <a:b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Все нудит Зиму вон —</a:t>
            </a:r>
            <a:b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И жаворонки в небе</a:t>
            </a:r>
            <a:b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Уж подняли трезвон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6977" y="1558977"/>
            <a:ext cx="5760523" cy="431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26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«ЗИМА НЕДАРОМ ЗЛИТСЯ…»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484843" y="1291771"/>
            <a:ext cx="4876769" cy="52629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Зима еще хлопочет</a:t>
            </a:r>
            <a:b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И на Весну ворчит:</a:t>
            </a:r>
            <a:b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Та ей в глаза хохочет</a:t>
            </a:r>
            <a:b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И пуще лишь шумит... </a:t>
            </a:r>
            <a:b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Взбесилась ведьма злая</a:t>
            </a:r>
            <a:b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И, снегу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захватя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Пустила, убегая,</a:t>
            </a:r>
            <a:b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В прекрасное дитя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Весне и горя мало:</a:t>
            </a:r>
            <a:b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Умылася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снегу</a:t>
            </a:r>
            <a:b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И лишь румяней стала</a:t>
            </a:r>
            <a:b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Наперекор врагу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4228" y="1374911"/>
            <a:ext cx="4081387" cy="509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8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8292</TotalTime>
  <Words>941</Words>
  <Application>Microsoft Office PowerPoint</Application>
  <PresentationFormat>Широкоэкранный</PresentationFormat>
  <Paragraphs>193</Paragraphs>
  <Slides>26</Slides>
  <Notes>25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Wingdings 2</vt:lpstr>
      <vt:lpstr>Тема Office</vt:lpstr>
      <vt:lpstr>Презентация PowerPoint</vt:lpstr>
      <vt:lpstr>Презентация PowerPoint</vt:lpstr>
      <vt:lpstr> </vt:lpstr>
      <vt:lpstr> </vt:lpstr>
      <vt:lpstr> Ф.И.ТЮТЧЕВ (1803-1873)</vt:lpstr>
      <vt:lpstr>  «ЗИМА НЕДАРОМ ЗЛИТСЯ…»</vt:lpstr>
      <vt:lpstr>«ЗИМА НЕДАРОМ ЗЛИТСЯ…» </vt:lpstr>
      <vt:lpstr>«ЗИМА НЕДАРОМ ЗЛИТСЯ…»</vt:lpstr>
      <vt:lpstr>«ЗИМА НЕДАРОМ ЗЛИТСЯ…»</vt:lpstr>
      <vt:lpstr>«ВЕСЕННИЕ ВОДЫ»</vt:lpstr>
      <vt:lpstr>А.Н.ПЛЕЩЕЕВ (1825-1893)</vt:lpstr>
      <vt:lpstr>«ВЕСНА»</vt:lpstr>
      <vt:lpstr>ВЕСНА – ЭТО…</vt:lpstr>
      <vt:lpstr>ВЕСНА – ЭТО…</vt:lpstr>
      <vt:lpstr>И.С.НИКИТИН (1824-1861)</vt:lpstr>
      <vt:lpstr>«ЗИМНЯЯ НОЧЬ В ДЕРЕВНЕ»</vt:lpstr>
      <vt:lpstr>«ЗИМНЯЯ НОЧЬ В ДЕРЕВНЕ»</vt:lpstr>
      <vt:lpstr>ЛЕТО</vt:lpstr>
      <vt:lpstr>СТИХОТВОРЕНИЕ «УТРО»</vt:lpstr>
      <vt:lpstr>«КАК ВЕСЕЛ ГРОХОТ ЛЕТНИХ БУРЬ…»</vt:lpstr>
      <vt:lpstr>ОСЕНЬ</vt:lpstr>
      <vt:lpstr>«ЕСТЬ В ОСЕНИ ПЕРВОНАЧАЛЬНОЙ…»</vt:lpstr>
      <vt:lpstr>А.Н.МАЙКОВ (1821-1897)</vt:lpstr>
      <vt:lpstr>«ЛАСТОЧКИ»</vt:lpstr>
      <vt:lpstr>ЗАКЛЮЧЕНИЕ</vt:lpstr>
      <vt:lpstr>ЗАДАНИЕ ДЛЯ САМОСТОЯТЕЛЬНОЙ РАБОТЫ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Lenova 330 pro A6</cp:lastModifiedBy>
  <cp:revision>304</cp:revision>
  <dcterms:created xsi:type="dcterms:W3CDTF">2020-09-22T15:24:01Z</dcterms:created>
  <dcterms:modified xsi:type="dcterms:W3CDTF">2021-01-05T07:31:52Z</dcterms:modified>
</cp:coreProperties>
</file>