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5" r:id="rId2"/>
    <p:sldId id="334" r:id="rId3"/>
    <p:sldId id="351" r:id="rId4"/>
    <p:sldId id="377" r:id="rId5"/>
    <p:sldId id="388" r:id="rId6"/>
    <p:sldId id="376" r:id="rId7"/>
    <p:sldId id="378" r:id="rId8"/>
    <p:sldId id="379" r:id="rId9"/>
    <p:sldId id="393" r:id="rId10"/>
    <p:sldId id="367" r:id="rId11"/>
    <p:sldId id="353" r:id="rId12"/>
    <p:sldId id="382" r:id="rId13"/>
    <p:sldId id="371" r:id="rId14"/>
    <p:sldId id="384" r:id="rId15"/>
    <p:sldId id="380" r:id="rId16"/>
    <p:sldId id="381" r:id="rId17"/>
    <p:sldId id="365" r:id="rId18"/>
    <p:sldId id="366" r:id="rId19"/>
    <p:sldId id="356" r:id="rId20"/>
    <p:sldId id="355" r:id="rId21"/>
    <p:sldId id="385" r:id="rId22"/>
    <p:sldId id="386" r:id="rId23"/>
    <p:sldId id="389" r:id="rId24"/>
    <p:sldId id="390" r:id="rId25"/>
    <p:sldId id="391" r:id="rId26"/>
    <p:sldId id="392" r:id="rId27"/>
    <p:sldId id="395" r:id="rId28"/>
    <p:sldId id="396" r:id="rId29"/>
    <p:sldId id="394" r:id="rId30"/>
    <p:sldId id="35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65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1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77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20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24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95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160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7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74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313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42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64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485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8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367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89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208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54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1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07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76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596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09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700149"/>
            <a:ext cx="6820135" cy="299985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endParaRPr lang="uz-Latn-UZ" sz="44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В.П.Астафьев</a:t>
            </a: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Рассказ «</a:t>
            </a:r>
            <a:r>
              <a:rPr lang="ru-RU" sz="4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Васюткино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зеро»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19484" y="3397263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https://happybooks.ru/image/cache/catalog/import_yml/422/922/cover-12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t="2283" r="28186" b="4"/>
          <a:stretch/>
        </p:blipFill>
        <p:spPr bwMode="auto">
          <a:xfrm>
            <a:off x="9119642" y="2421721"/>
            <a:ext cx="2581343" cy="42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28701"/>
            <a:ext cx="12192000" cy="528562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О ЧЁМ ИДЕТ РЕЧЬ?</a:t>
            </a:r>
            <a:endParaRPr lang="ru-RU" sz="38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2964" y="1657350"/>
            <a:ext cx="6486524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величественна и похожа на океан.</a:t>
            </a:r>
          </a:p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щедра и сурова.</a:t>
            </a:r>
          </a:p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таит в себе загадки и ответы на многие вопросы.</a:t>
            </a:r>
          </a:p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учит человека и наказывает за легкомыслие и 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эгоизм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раскинулась широкой полосой по центру Сибири и северу Европейской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12" descr="http://hvoinie.ru/wp-content/uploads/2012/06/%D0%9A%D0%B5%D0%B4%D1%80%D0%BE%D0%B2%D1%8B%D0%B9-%D0%BB%D0%B5%D1%81.jpg"/>
          <p:cNvPicPr>
            <a:picLocks noChangeAspect="1" noChangeArrowheads="1"/>
          </p:cNvPicPr>
          <p:nvPr/>
        </p:nvPicPr>
        <p:blipFill>
          <a:blip r:embed="rId3" cstate="print"/>
          <a:srcRect b="12322"/>
          <a:stretch>
            <a:fillRect/>
          </a:stretch>
        </p:blipFill>
        <p:spPr bwMode="auto">
          <a:xfrm>
            <a:off x="7529513" y="1871663"/>
            <a:ext cx="4345453" cy="394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7" y="300037"/>
            <a:ext cx="11872913" cy="7450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ТАЙГА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www.vlboard.org/tayga.jpg"/>
          <p:cNvPicPr>
            <a:picLocks noChangeAspect="1" noChangeArrowheads="1"/>
          </p:cNvPicPr>
          <p:nvPr/>
        </p:nvPicPr>
        <p:blipFill>
          <a:blip r:embed="rId3" cstate="print"/>
          <a:srcRect r="10127"/>
          <a:stretch>
            <a:fillRect/>
          </a:stretch>
        </p:blipFill>
        <p:spPr bwMode="auto">
          <a:xfrm>
            <a:off x="2267900" y="1388221"/>
            <a:ext cx="3675702" cy="2726579"/>
          </a:xfrm>
          <a:prstGeom prst="rect">
            <a:avLst/>
          </a:prstGeom>
          <a:noFill/>
        </p:spPr>
      </p:pic>
      <p:pic>
        <p:nvPicPr>
          <p:cNvPr id="11" name="Picture 6" descr="http://strana.ru/media/images/original/original21208184.jpg"/>
          <p:cNvPicPr>
            <a:picLocks noChangeAspect="1" noChangeArrowheads="1"/>
          </p:cNvPicPr>
          <p:nvPr/>
        </p:nvPicPr>
        <p:blipFill>
          <a:blip r:embed="rId4" cstate="print"/>
          <a:srcRect l="19695" r="7493" b="362"/>
          <a:stretch>
            <a:fillRect/>
          </a:stretch>
        </p:blipFill>
        <p:spPr bwMode="auto">
          <a:xfrm>
            <a:off x="5943601" y="1392971"/>
            <a:ext cx="2971801" cy="2711120"/>
          </a:xfrm>
          <a:prstGeom prst="rect">
            <a:avLst/>
          </a:prstGeom>
          <a:noFill/>
        </p:spPr>
      </p:pic>
      <p:pic>
        <p:nvPicPr>
          <p:cNvPr id="12" name="Picture 4" descr="http://fotoham.ru/img/picture/Oct/12/2faf92c9ca9c80771a0f92042bcf88d8/5.jpg"/>
          <p:cNvPicPr>
            <a:picLocks noChangeAspect="1" noChangeArrowheads="1"/>
          </p:cNvPicPr>
          <p:nvPr/>
        </p:nvPicPr>
        <p:blipFill>
          <a:blip r:embed="rId5" cstate="print"/>
          <a:srcRect l="13068" r="6392"/>
          <a:stretch>
            <a:fillRect/>
          </a:stretch>
        </p:blipFill>
        <p:spPr bwMode="auto">
          <a:xfrm>
            <a:off x="2267900" y="4104091"/>
            <a:ext cx="3675701" cy="2334968"/>
          </a:xfrm>
          <a:prstGeom prst="rect">
            <a:avLst/>
          </a:prstGeom>
          <a:noFill/>
        </p:spPr>
      </p:pic>
      <p:pic>
        <p:nvPicPr>
          <p:cNvPr id="13" name="Picture 8" descr="http://pagetravel.ru/russia/36048_sh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106724"/>
            <a:ext cx="2971802" cy="2329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481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dirty="0" smtClean="0"/>
              <a:t>ЧЕМ ТАЙГА ОТЛИЧАЕТСЯ ОТ ЛЕСА?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42989" y="2357438"/>
            <a:ext cx="50292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тайге растут </a:t>
            </a:r>
            <a:r>
              <a:rPr lang="ru-RU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леса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земля практически не покрыта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травой.</a:t>
            </a:r>
            <a:endParaRPr lang="ru-RU" sz="3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static.panoramio.com/photos/large/34719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0376" y="1630999"/>
            <a:ext cx="5297125" cy="3972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286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11" y="443551"/>
            <a:ext cx="12057089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НАЧАЛО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9977" y="1630999"/>
            <a:ext cx="7255007" cy="3908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Какая проблема возникла у рыбаков?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частых дождей вода в Енисее поднялась, и вся крупная рыба ушла на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глубину.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в тексте, какая рыба ценилась больше, а какая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(подсказка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 чём ворчал дедушка Афанасий?)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Меньше: ерши и пескари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Больше: омуль, стерлядь,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осётр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cdn1.ozone.ru/s3/multimedia-q/60072056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013" y="1405543"/>
            <a:ext cx="3225715" cy="49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РЫБА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9" name="Picture 2" descr="http://katyaburg.ru/sites/default/files/pictures/ribalka_ohota/lovlya_ersha_po_pervomu_ldu_video_foto_2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62036" y="1420393"/>
            <a:ext cx="2786082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http://www.fishing.ru.com/uploads/posts/2012-07/1341215940_1316334600_33.jpg"/>
          <p:cNvPicPr>
            <a:picLocks noChangeAspect="1" noChangeArrowheads="1"/>
          </p:cNvPicPr>
          <p:nvPr/>
        </p:nvPicPr>
        <p:blipFill>
          <a:blip r:embed="rId4" cstate="print"/>
          <a:srcRect l="14091" r="19480"/>
          <a:stretch>
            <a:fillRect/>
          </a:stretch>
        </p:blipFill>
        <p:spPr bwMode="auto">
          <a:xfrm>
            <a:off x="5189866" y="1396834"/>
            <a:ext cx="2270147" cy="185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2" descr="http://plotka.ru/wp-content/uploads/2013/08/osetr-3.jpg"/>
          <p:cNvPicPr>
            <a:picLocks noChangeAspect="1" noChangeArrowheads="1"/>
          </p:cNvPicPr>
          <p:nvPr/>
        </p:nvPicPr>
        <p:blipFill>
          <a:blip r:embed="rId5" cstate="print"/>
          <a:srcRect t="20313" r="14453" b="15624"/>
          <a:stretch>
            <a:fillRect/>
          </a:stretch>
        </p:blipFill>
        <p:spPr bwMode="auto">
          <a:xfrm>
            <a:off x="8248346" y="1425166"/>
            <a:ext cx="3307056" cy="1857388"/>
          </a:xfrm>
          <a:prstGeom prst="rect">
            <a:avLst/>
          </a:prstGeom>
          <a:noFill/>
        </p:spPr>
      </p:pic>
      <p:pic>
        <p:nvPicPr>
          <p:cNvPr id="14" name="Picture 6" descr="http://fishingday.org/wp-content/uploads/2015/05/25.jpg"/>
          <p:cNvPicPr>
            <a:picLocks noChangeAspect="1" noChangeArrowheads="1"/>
          </p:cNvPicPr>
          <p:nvPr/>
        </p:nvPicPr>
        <p:blipFill>
          <a:blip r:embed="rId6" cstate="print"/>
          <a:srcRect l="7836" t="5875" b="7963"/>
          <a:stretch>
            <a:fillRect/>
          </a:stretch>
        </p:blipFill>
        <p:spPr bwMode="auto">
          <a:xfrm>
            <a:off x="587890" y="4025979"/>
            <a:ext cx="3791605" cy="2214578"/>
          </a:xfrm>
          <a:prstGeom prst="rect">
            <a:avLst/>
          </a:prstGeom>
          <a:noFill/>
        </p:spPr>
      </p:pic>
      <p:pic>
        <p:nvPicPr>
          <p:cNvPr id="15" name="Picture 10" descr="http://baikalfishing.ru/uploads/posts/2011-01/1296277358_coregonus20oxyrinchus2000005.jpg"/>
          <p:cNvPicPr>
            <a:picLocks noChangeAspect="1" noChangeArrowheads="1"/>
          </p:cNvPicPr>
          <p:nvPr/>
        </p:nvPicPr>
        <p:blipFill>
          <a:blip r:embed="rId7" cstate="print"/>
          <a:srcRect t="6250" b="7812"/>
          <a:stretch>
            <a:fillRect/>
          </a:stretch>
        </p:blipFill>
        <p:spPr bwMode="auto">
          <a:xfrm>
            <a:off x="8381574" y="4025979"/>
            <a:ext cx="3435927" cy="2214578"/>
          </a:xfrm>
          <a:prstGeom prst="rect">
            <a:avLst/>
          </a:prstGeom>
          <a:noFill/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67617" y="3390270"/>
            <a:ext cx="157491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Ёрш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537479" y="3423286"/>
            <a:ext cx="157491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Пескарь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8248346" y="3354611"/>
            <a:ext cx="343390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Сибирский осётр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26539" y="5713981"/>
            <a:ext cx="17843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Стерлядь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6636075" y="5713981"/>
            <a:ext cx="157491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Омуль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833" y="428701"/>
            <a:ext cx="11323003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 ПУТЬ-ДОРОГУ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2273301"/>
            <a:ext cx="6101949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Зачем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пошёл в лес?</a:t>
            </a:r>
          </a:p>
          <a:p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пошёл за кедровыми орехами для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рыбаков.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тайге есть закон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Идёшь в лес – бери еду, бери спички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n1s1.hsmedia.ru/2a/8c/80/2a8c805c578afb19eb45e880dd4d6f58/600x524_0_debae76df7273994de08679599c0c271@800x698_0x59f91261_499614548138381873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90513" y="1405543"/>
            <a:ext cx="4143404" cy="3618574"/>
          </a:xfrm>
          <a:prstGeom prst="rect">
            <a:avLst/>
          </a:prstGeom>
          <a:noFill/>
        </p:spPr>
      </p:pic>
      <p:pic>
        <p:nvPicPr>
          <p:cNvPr id="12" name="Picture 2" descr="http://ru.static.z-dn.net/files/d34/f3f3c41827f7242f3100e9d22513ccb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EEE5"/>
              </a:clrFrom>
              <a:clrTo>
                <a:srgbClr val="F2EEE5">
                  <a:alpha val="0"/>
                </a:srgbClr>
              </a:clrTo>
            </a:clrChange>
          </a:blip>
          <a:srcRect l="17505" t="10610" r="15170" b="8721"/>
          <a:stretch>
            <a:fillRect/>
          </a:stretch>
        </p:blipFill>
        <p:spPr bwMode="auto">
          <a:xfrm>
            <a:off x="6451326" y="3348193"/>
            <a:ext cx="2264761" cy="335184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02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164" y="42870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ЛЕСНАЯ ДОРОГА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14164" y="2008681"/>
            <a:ext cx="6626086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ориентировался в лесу?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шёл по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затесам.</a:t>
            </a:r>
          </a:p>
          <a:p>
            <a:pPr algn="ctr"/>
            <a:r>
              <a:rPr lang="ru-RU" sz="28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Затеси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зарубки, поставленные на деревьях, стоящих вдоль тропы.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dolgopa.org/uploads/picalbums/00/01/21/2006/08/21/e42197492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486291" y="2983043"/>
            <a:ext cx="4436141" cy="2957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18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93" y="254833"/>
            <a:ext cx="12027108" cy="79024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 ЧЕМ ВАСЮТКА СРАВНИВАЕТ ТРОПИНКИ В ЛЕСУ?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9664" y="2023672"/>
            <a:ext cx="5516382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Лесные тропинки узенькие, извилистые, что морщинки на лбу дедушки Афанасия. Только иные тропинки зарастают со временем, а уж морщинки-то на лице едва ли зарастут.</a:t>
            </a:r>
          </a:p>
        </p:txBody>
      </p:sp>
      <p:pic>
        <p:nvPicPr>
          <p:cNvPr id="12290" name="Picture 2" descr="https://ds04.infourok.ru/uploads/ex/1160/00058f9f-cdac14d7/8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21586" r="2322" b="11311"/>
          <a:stretch/>
        </p:blipFill>
        <p:spPr bwMode="auto">
          <a:xfrm>
            <a:off x="6234957" y="1856455"/>
            <a:ext cx="5582543" cy="388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КЕДРОВКА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897986"/>
            <a:ext cx="71205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писатель называет клюв кедровки чутким?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чувствует, когда орех пустой и не вытаскивает его из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гнёздышка.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полезна кедровка?</a:t>
            </a:r>
          </a:p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Кедровка разносит по тайге семена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кедра.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pticyrus.info/wp-content/uploads/2012/03/kedrovka.jpg"/>
          <p:cNvPicPr>
            <a:picLocks noChangeAspect="1" noChangeArrowheads="1"/>
          </p:cNvPicPr>
          <p:nvPr/>
        </p:nvPicPr>
        <p:blipFill>
          <a:blip r:embed="rId3" cstate="print"/>
          <a:srcRect t="15888"/>
          <a:stretch>
            <a:fillRect/>
          </a:stretch>
        </p:blipFill>
        <p:spPr bwMode="auto">
          <a:xfrm>
            <a:off x="7706517" y="3663385"/>
            <a:ext cx="4227120" cy="2375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86882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 ЛЕСУ</a:t>
            </a:r>
            <a:endParaRPr lang="ru-RU" sz="4400" dirty="0"/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39645" y="1630999"/>
            <a:ext cx="6235909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Каким образом Вася сбился с пути?</a:t>
            </a:r>
          </a:p>
          <a:p>
            <a:pPr algn="ctr"/>
            <a:r>
              <a:rPr lang="ru-RU" sz="32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погнался за подстреленным </a:t>
            </a:r>
            <a:r>
              <a:rPr lang="ru-RU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глухарём.</a:t>
            </a:r>
            <a:endParaRPr lang="ru-RU" sz="32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two-worlds.ru/wp-content/uploads/2014/10/kj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0999" y="3168446"/>
            <a:ext cx="4686502" cy="275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11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2914" y="1428751"/>
            <a:ext cx="7229474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Написано «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Васюткино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озеро» было в 1952 году, а опубликовано –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1956 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началом появления рассказа на свет стал тот год, когда пятиклассник Витя, выполняя задание учителя литературы, поведал в сочинении, посвященном ушедшему лету, о том, как потерявшись в тайге, провел наедине с природой много тревожных суток, обнаружил неизвестное старожилам озеро и, в конце концов, смог самостоятельно выбраться к реке. </a:t>
            </a:r>
          </a:p>
        </p:txBody>
      </p:sp>
      <p:pic>
        <p:nvPicPr>
          <p:cNvPr id="6146" name="Picture 2" descr="https://interesnyefakty.org/wp-content/uploads/Viktor-Astafev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067" y="1489837"/>
            <a:ext cx="3422432" cy="477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ПОТЕРЯЛСЯ!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588957"/>
            <a:ext cx="732183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понял, что потерялся?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не увидел знакомых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зарубок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в тексте, как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определил куда ему следует идти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Ладно, не робей. Найдем избушку. Надо идти в одну сторону. На юг надо идти. У избушки Енисей поворот делает, мимо никак не пройдешь. Ну вот, все в порядке, а ты, чудак, боялся! — хохотнул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бодро скомандовал себе: — Шагом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Эть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два!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77" t="11147" r="43060"/>
          <a:stretch/>
        </p:blipFill>
        <p:spPr>
          <a:xfrm>
            <a:off x="8204830" y="1752995"/>
            <a:ext cx="3667476" cy="45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8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СОВСЕМ ОДНИ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84420" y="1856455"/>
            <a:ext cx="577121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Представьте себе, что вы приехали в село, где жил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 отправились в лес за орехами и, подобно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сбились с пути. Что бы вы сделали?</a:t>
            </a:r>
          </a:p>
        </p:txBody>
      </p:sp>
      <p:pic>
        <p:nvPicPr>
          <p:cNvPr id="11" name="Picture 2" descr="http://www.pk25.ru/upload_files/news/658_1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CDE6B4">
                <a:tint val="45000"/>
                <a:satMod val="400000"/>
              </a:srgbClr>
            </a:duotone>
            <a:lum bright="20000"/>
          </a:blip>
          <a:srcRect t="3191" b="7446"/>
          <a:stretch>
            <a:fillRect/>
          </a:stretch>
        </p:blipFill>
        <p:spPr bwMode="auto">
          <a:xfrm>
            <a:off x="7092940" y="2258452"/>
            <a:ext cx="4574827" cy="360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54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НЕ УНЫВАТЬ!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738859"/>
            <a:ext cx="5981329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так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смирился с тем, что потерялся. Что он предпринял? </a:t>
            </a:r>
          </a:p>
          <a:p>
            <a:pPr marL="514350" indent="-514350">
              <a:buAutoNum type="arabicParenR"/>
            </a:pP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развёл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огонь.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запасся дровами на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ночь.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Приготовил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глухаря.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Поел.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Лёг спать на тёплое от костра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tarologiay.ru/wp-content/uploads/2020/10c/mner0b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56" y="1833429"/>
            <a:ext cx="4681892" cy="33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НА ОЗЕРЕ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738859"/>
            <a:ext cx="5981329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 обрадовался, увидев травяные кочки?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встречаются около водоемов.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подумал, что рядом может быть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Енисей.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особенного было в озере?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нём водилась очень крупная белая речная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рыба.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briefly.ru/static/illustrations/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6103" y="1405543"/>
            <a:ext cx="5091398" cy="522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2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ОТКУДА РЫБА?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738859"/>
            <a:ext cx="6865749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Вася так взволновался узнав, что в озере есть речная рыба?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могло быть проточным и привести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Васютку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Енисею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 очередной раз подтвердило, то что озеро проточное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Подстреленную Васей утку отнесло на дальний берег озера, хотя ветра никакого не было. Значит в озере был</a:t>
            </a:r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тягун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https://static.tildacdn.com/tild3433-6532-4664-b636-393836393962/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832" y="1738859"/>
            <a:ext cx="4302669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7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НА БЕРЕГУ ЕНИСЕЯ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9412" y="1801753"/>
            <a:ext cx="6580936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Мимо Васи проплыл пароход. Почему он не остановился?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 принял Васю за местного жителя и не знал, что тот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потерялся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предпринял Вася, чтобы на боте его заметили?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кричал и палил из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ружья.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club.foto.ru/gallery/images/photo/2009/02/14/1280508.jpg"/>
          <p:cNvPicPr>
            <a:picLocks noChangeAspect="1" noChangeArrowheads="1"/>
          </p:cNvPicPr>
          <p:nvPr/>
        </p:nvPicPr>
        <p:blipFill>
          <a:blip r:embed="rId3" cstate="print"/>
          <a:srcRect t="9765"/>
          <a:stretch>
            <a:fillRect/>
          </a:stretch>
        </p:blipFill>
        <p:spPr bwMode="auto">
          <a:xfrm>
            <a:off x="7365971" y="1753767"/>
            <a:ext cx="4175907" cy="3740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72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ВОЗВРАЩЕНИЕ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2048140"/>
            <a:ext cx="652167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закончился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рассказ? С чего он начинался?</a:t>
            </a:r>
          </a:p>
          <a:p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Кольцевая композиция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когда начало и конец рассказывают об одном и том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46" y="1405543"/>
            <a:ext cx="3735201" cy="4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7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ИДЕЯ РАССКАЗА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550601"/>
            <a:ext cx="6521673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показал одновременно суровость, строгую красоту и щедрость тайги. Необходимо любить, беречь свой край, гордиться им, как гордился и любил свой край сам автор. Астафьев учит мудрости, взаимопониманию, всепрощению.</a:t>
            </a:r>
          </a:p>
        </p:txBody>
      </p:sp>
      <p:pic>
        <p:nvPicPr>
          <p:cNvPr id="14338" name="Picture 2" descr="https://cdn1.ozone.ru/s3/multimedia-3/6010163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280" y="1269118"/>
            <a:ext cx="3476111" cy="52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СМЫСЛ НАЗВАНИЯ РАССКАЗА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0612" y="1856455"/>
            <a:ext cx="6634470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alt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открыл озеро, его не было на карте. </a:t>
            </a:r>
            <a:r>
              <a:rPr lang="ru-RU" alt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alt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-проводник. Он привёл отца и его бригаду к озеру, в котором водилось много речной  рыбы. Тем  самым помог потерявшим работу взрослым, выйти из отчаяния.</a:t>
            </a:r>
            <a:endParaRPr lang="ru-RU" alt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s://static.onlinetrade.ru/img/items/m/vasyutkino_ozero_astafev_v.p.__730559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01" y="1731206"/>
            <a:ext cx="4082780" cy="43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«ВАСЮТКИНО ОЗЕРО»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083" y="335602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60612" y="1738859"/>
            <a:ext cx="6379637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озеро не отыщешь на карте. Небольшое оно. Небольшое, зато памятное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Ещё бы! Мала ли честь для тринадцатилетнего мальчишки – озеро, названное его именем! Пускай оно и не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велико,..но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 нашел его и людям показал.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773" y="1405543"/>
            <a:ext cx="4158728" cy="489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03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85775" y="1671638"/>
            <a:ext cx="6100763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Яркий и правдивый пересказ переживаний мальчика привел к тому, что его работа была напечатана в школьном журнале.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Созданное по памяти детское сочинение и стало основой для писателя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70" name="Picture 2" descr="https://avatars.mds.yandex.net/get-zen_doc/3557661/pub_5f757829a4b55f1a91a8b49f_5f7581b5cdcd496427fc7b62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1671638"/>
            <a:ext cx="4754880" cy="42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800807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0914" y="1498818"/>
            <a:ext cx="118949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Записать основные факты биографии и творчества </a:t>
            </a:r>
            <a:r>
              <a:rPr lang="ru-RU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В.П.Астафьева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Прочитать рассказ «</a:t>
            </a:r>
            <a:r>
              <a:rPr lang="ru-RU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Васюткино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озеро».</a:t>
            </a: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32" y="3380014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СЮЖЕТ 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18576" y="2143125"/>
            <a:ext cx="6696637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 рассказа взят из детства писателя, проведшего свои ученические годы в Красноярском крае. Даже фамилия бригадира является реальной и принадлежит известной династии сибирских промысловиков.</a:t>
            </a:r>
          </a:p>
        </p:txBody>
      </p:sp>
      <p:pic>
        <p:nvPicPr>
          <p:cNvPr id="8194" name="Picture 2" descr="https://old.prodalit.ru/images/85000/80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11" y="1449977"/>
            <a:ext cx="3387397" cy="48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72" y="443551"/>
            <a:ext cx="11997128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ВСТУПЛЕНИЕ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81635" y="2023672"/>
            <a:ext cx="6093722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вступлении, ведущемся от третьего лица, автор говорит о новом озере и о роли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этом открытии. Глубокая любовь к родине и убежденность, что каждого из нас ждут большие и малые победы, сквозит в начальных строках.</a:t>
            </a:r>
          </a:p>
        </p:txBody>
      </p:sp>
      <p:pic>
        <p:nvPicPr>
          <p:cNvPr id="9218" name="Picture 2" descr="https://antique.newbookshop.ru/pict/10228525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13" y="1546412"/>
            <a:ext cx="3604739" cy="47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265"/>
            <a:ext cx="12192000" cy="82081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КОМПОЗИЦИЯ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405543"/>
            <a:ext cx="6696636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Завязка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происходит, когда, увлекшись охотой за глухарем, подросток заблудился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Кульминацией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выступает момент, когда таёжники спасают отчаявшегося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Васютку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Развязка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рассказа – это возвращение парня к матери и начало промысла в открытом озере.</a:t>
            </a:r>
          </a:p>
        </p:txBody>
      </p:sp>
      <p:pic>
        <p:nvPicPr>
          <p:cNvPr id="9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27" y="2216921"/>
            <a:ext cx="3861459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0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ГЛАВНЫЙ ГЕРОЙ</a:t>
            </a:r>
            <a:endParaRPr lang="ru-RU" sz="4400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57213" y="1405543"/>
            <a:ext cx="754175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Шадрин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обычный деревенский школьник, озорник и хвастунишка. Он любит приключения, считает себя вполне взрослым и самостоятельным человеком. Его характер сложился под воздействием отца, немногословных жителей таежной деревни. Обычаи и традиции сибирского края также наложили свой отпечаток. Автор не дает подробной характеристики главного героя, его личность раскрывается в процессе повествования.</a:t>
            </a:r>
          </a:p>
        </p:txBody>
      </p:sp>
      <p:pic>
        <p:nvPicPr>
          <p:cNvPr id="10242" name="Picture 2" descr="https://ds05.infourok.ru/uploads/ex/0077/0010dcde-f6cec02c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4343" r="22796" b="5657"/>
          <a:stretch/>
        </p:blipFill>
        <p:spPr bwMode="auto">
          <a:xfrm>
            <a:off x="8197553" y="1405543"/>
            <a:ext cx="3619948" cy="4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СЕМЬЯ ШАДРИНЫХ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l="421" t="17065" r="-421" b="-553"/>
          <a:stretch/>
        </p:blipFill>
        <p:spPr bwMode="auto">
          <a:xfrm>
            <a:off x="2702704" y="1856455"/>
            <a:ext cx="6786591" cy="431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47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551"/>
            <a:ext cx="12192000" cy="43819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СЛОВАРНАЯ РАБОТА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923" y="1405543"/>
            <a:ext cx="6895491" cy="500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 descr="MCj0413638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63" y="3053070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7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9951</TotalTime>
  <Words>1189</Words>
  <Application>Microsoft Office PowerPoint</Application>
  <PresentationFormat>Широкоэкранный</PresentationFormat>
  <Paragraphs>213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ИСТОРИЯ СОЗДАНИЯ</vt:lpstr>
      <vt:lpstr>ИСТОРИЯ СОЗДАНИЯ</vt:lpstr>
      <vt:lpstr>СЮЖЕТ </vt:lpstr>
      <vt:lpstr>ВСТУПЛЕНИЕ</vt:lpstr>
      <vt:lpstr>КОМПОЗИЦИЯ</vt:lpstr>
      <vt:lpstr>ГЛАВНЫЙ ГЕРОЙ</vt:lpstr>
      <vt:lpstr>СЕМЬЯ ШАДРИНЫХ</vt:lpstr>
      <vt:lpstr>СЛОВАРНАЯ РАБОТА</vt:lpstr>
      <vt:lpstr>О ЧЁМ ИДЕТ РЕЧЬ?</vt:lpstr>
      <vt:lpstr>ТАЙГА</vt:lpstr>
      <vt:lpstr> ЧЕМ ТАЙГА ОТЛИЧАЕТСЯ ОТ ЛЕСА? </vt:lpstr>
      <vt:lpstr>НАЧАЛО</vt:lpstr>
      <vt:lpstr>РЫБА</vt:lpstr>
      <vt:lpstr>В ПУТЬ-ДОРОГУ</vt:lpstr>
      <vt:lpstr>ЛЕСНАЯ ДОРОГА</vt:lpstr>
      <vt:lpstr>С ЧЕМ ВАСЮТКА СРАВНИВАЕТ ТРОПИНКИ В ЛЕСУ?</vt:lpstr>
      <vt:lpstr>КЕДРОВКА</vt:lpstr>
      <vt:lpstr>В ЛЕСУ</vt:lpstr>
      <vt:lpstr>ПОТЕРЯЛСЯ!</vt:lpstr>
      <vt:lpstr>СОВСЕМ ОДНИ</vt:lpstr>
      <vt:lpstr>НЕ УНЫВАТЬ!</vt:lpstr>
      <vt:lpstr>НА ОЗЕРЕ</vt:lpstr>
      <vt:lpstr>ОТКУДА РЫБА?</vt:lpstr>
      <vt:lpstr>НА БЕРЕГУ ЕНИСЕЯ</vt:lpstr>
      <vt:lpstr>ВОЗВРАЩЕНИЕ</vt:lpstr>
      <vt:lpstr>ИДЕЯ РАССКАЗА</vt:lpstr>
      <vt:lpstr>СМЫСЛ НАЗВАНИЯ РАССКАЗА</vt:lpstr>
      <vt:lpstr>«ВАСЮТКИНО ОЗЕРО»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358</cp:revision>
  <dcterms:created xsi:type="dcterms:W3CDTF">2020-09-22T15:24:01Z</dcterms:created>
  <dcterms:modified xsi:type="dcterms:W3CDTF">2021-01-14T03:49:44Z</dcterms:modified>
</cp:coreProperties>
</file>