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2"/>
  </p:notesMasterIdLst>
  <p:sldIdLst>
    <p:sldId id="305" r:id="rId2"/>
    <p:sldId id="334" r:id="rId3"/>
    <p:sldId id="351" r:id="rId4"/>
    <p:sldId id="377" r:id="rId5"/>
    <p:sldId id="388" r:id="rId6"/>
    <p:sldId id="376" r:id="rId7"/>
    <p:sldId id="378" r:id="rId8"/>
    <p:sldId id="379" r:id="rId9"/>
    <p:sldId id="393" r:id="rId10"/>
    <p:sldId id="367" r:id="rId11"/>
    <p:sldId id="353" r:id="rId12"/>
    <p:sldId id="382" r:id="rId13"/>
    <p:sldId id="371" r:id="rId14"/>
    <p:sldId id="384" r:id="rId15"/>
    <p:sldId id="380" r:id="rId16"/>
    <p:sldId id="381" r:id="rId17"/>
    <p:sldId id="365" r:id="rId18"/>
    <p:sldId id="366" r:id="rId19"/>
    <p:sldId id="356" r:id="rId20"/>
    <p:sldId id="355" r:id="rId21"/>
    <p:sldId id="385" r:id="rId22"/>
    <p:sldId id="386" r:id="rId23"/>
    <p:sldId id="389" r:id="rId24"/>
    <p:sldId id="390" r:id="rId25"/>
    <p:sldId id="391" r:id="rId26"/>
    <p:sldId id="392" r:id="rId27"/>
    <p:sldId id="395" r:id="rId28"/>
    <p:sldId id="396" r:id="rId29"/>
    <p:sldId id="394" r:id="rId30"/>
    <p:sldId id="350" r:id="rId3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62" autoAdjust="0"/>
    <p:restoredTop sz="94660"/>
  </p:normalViewPr>
  <p:slideViewPr>
    <p:cSldViewPr snapToGrid="0">
      <p:cViewPr varScale="1">
        <p:scale>
          <a:sx n="73" d="100"/>
          <a:sy n="73" d="100"/>
        </p:scale>
        <p:origin x="582" y="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6CEF9F-6EBB-4328-BFF4-22C835255634}" type="datetimeFigureOut">
              <a:rPr lang="ru-RU" smtClean="0"/>
              <a:pPr/>
              <a:t>14.01.2021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97978DB-73CB-438D-BB08-2D9C565D52B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87265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206173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216542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931906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697797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062001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832457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269578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508620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509120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916012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81762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591586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187438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531397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414215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266407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7485664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5786486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3367678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2889889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8208434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30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525853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905447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621048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850759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077687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759617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250941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73014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14.01.2021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55947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14.01.2021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54992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14.01.2021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610908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38" y="1133193"/>
            <a:ext cx="11948967" cy="5599134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44"/>
          </a:p>
        </p:txBody>
      </p:sp>
      <p:sp>
        <p:nvSpPr>
          <p:cNvPr id="17" name="bg object 17"/>
          <p:cNvSpPr/>
          <p:nvPr/>
        </p:nvSpPr>
        <p:spPr>
          <a:xfrm>
            <a:off x="141358" y="150402"/>
            <a:ext cx="11948967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44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665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4644" y="1523342"/>
            <a:ext cx="3857666" cy="40581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93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92" y="1577341"/>
            <a:ext cx="5303521" cy="3877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1/14/2021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06390048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603079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14.01.2021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70785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14.01.2021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40755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14.01.2021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06986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14.01.2021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76261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14.01.2021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83862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14.01.2021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94667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14.01.2021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1033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14.01.2021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80177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93497A-3151-4DC0-A285-86CC8653D4DC}" type="datetimeFigureOut">
              <a:rPr lang="ru-RU" smtClean="0"/>
              <a:pPr/>
              <a:t>14.01.2021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18296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7" Type="http://schemas.openxmlformats.org/officeDocument/2006/relationships/image" Target="../media/image21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3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6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7"/>
            <a:ext cx="12173957" cy="215805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641694" y="2700149"/>
            <a:ext cx="6820135" cy="2999857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marL="38918" algn="ctr">
              <a:spcBef>
                <a:spcPts val="233"/>
              </a:spcBef>
            </a:pPr>
            <a:endParaRPr lang="uz-Latn-UZ" sz="4400" b="1" dirty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  <a:p>
            <a:pPr marL="38918" algn="ctr">
              <a:spcBef>
                <a:spcPts val="233"/>
              </a:spcBef>
            </a:pPr>
            <a:r>
              <a:rPr lang="ru-RU" sz="4800" b="1" dirty="0" err="1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В.П.Астафьев</a:t>
            </a:r>
            <a:endParaRPr lang="ru-RU" sz="4800" b="1" dirty="0" smtClean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  <a:p>
            <a:pPr marL="38918" algn="ctr">
              <a:spcBef>
                <a:spcPts val="233"/>
              </a:spcBef>
            </a:pPr>
            <a:r>
              <a:rPr lang="ru-RU" sz="48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Рассказ «</a:t>
            </a:r>
            <a:r>
              <a:rPr lang="ru-RU" sz="4800" b="1" dirty="0" err="1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Васюткино</a:t>
            </a:r>
            <a:r>
              <a:rPr lang="ru-RU" sz="48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marL="38918" algn="ctr">
              <a:spcBef>
                <a:spcPts val="233"/>
              </a:spcBef>
            </a:pPr>
            <a:r>
              <a:rPr lang="ru-RU" sz="4800" b="1" dirty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о</a:t>
            </a:r>
            <a:r>
              <a:rPr lang="ru-RU" sz="48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зеро»</a:t>
            </a: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619484" y="3397263"/>
            <a:ext cx="727405" cy="2118077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10410314" y="526307"/>
            <a:ext cx="366387" cy="765747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>
              <a:spcBef>
                <a:spcPts val="265"/>
              </a:spcBef>
            </a:pPr>
            <a:r>
              <a:rPr lang="ru-RU" sz="4756" b="1" spc="21" dirty="0" smtClean="0">
                <a:solidFill>
                  <a:srgbClr val="FEFEFE"/>
                </a:solidFill>
                <a:latin typeface="Arial"/>
                <a:cs typeface="Arial"/>
              </a:rPr>
              <a:t>5</a:t>
            </a:r>
            <a:endParaRPr sz="4756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9940665" y="1145408"/>
            <a:ext cx="1199618" cy="456635"/>
          </a:xfrm>
          <a:prstGeom prst="rect">
            <a:avLst/>
          </a:prstGeom>
        </p:spPr>
        <p:txBody>
          <a:bodyPr vert="horz" wrap="square" lIns="0" tIns="25499" rIns="0" bIns="0" rtlCol="0">
            <a:spAutoFit/>
          </a:bodyPr>
          <a:lstStyle/>
          <a:p>
            <a:pPr algn="ctr">
              <a:spcBef>
                <a:spcPts val="201"/>
              </a:spcBef>
            </a:pPr>
            <a:r>
              <a:rPr lang="ru-RU" sz="2800" b="1" spc="-11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800" b="1" dirty="0">
              <a:latin typeface="Arial"/>
              <a:cs typeface="Arial"/>
            </a:endParaRPr>
          </a:p>
        </p:txBody>
      </p:sp>
      <p:sp>
        <p:nvSpPr>
          <p:cNvPr id="46" name="object 2">
            <a:extLst>
              <a:ext uri="{FF2B5EF4-FFF2-40B4-BE49-F238E27FC236}">
                <a16:creationId xmlns:a16="http://schemas.microsoft.com/office/drawing/2014/main" id="{B8AE967A-8A32-463D-BEB3-961169192AFF}"/>
              </a:ext>
            </a:extLst>
          </p:cNvPr>
          <p:cNvSpPr txBox="1">
            <a:spLocks/>
          </p:cNvSpPr>
          <p:nvPr/>
        </p:nvSpPr>
        <p:spPr>
          <a:xfrm>
            <a:off x="2049237" y="456621"/>
            <a:ext cx="6180542" cy="1138567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defTabSz="1935419">
              <a:spcBef>
                <a:spcPts val="241"/>
              </a:spcBef>
              <a:defRPr/>
            </a:pPr>
            <a:r>
              <a:rPr lang="ru-RU" sz="7196" kern="0" spc="21" dirty="0" smtClean="0">
                <a:solidFill>
                  <a:sysClr val="window" lastClr="FFFFFF"/>
                </a:solidFill>
              </a:rPr>
              <a:t>  Литература</a:t>
            </a:r>
            <a:endParaRPr lang="en-US" sz="7196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47" name="object 11">
            <a:extLst>
              <a:ext uri="{FF2B5EF4-FFF2-40B4-BE49-F238E27FC236}">
                <a16:creationId xmlns:a16="http://schemas.microsoft.com/office/drawing/2014/main" id="{38127922-7F66-46DD-B48F-9CFEFAEAC55F}"/>
              </a:ext>
            </a:extLst>
          </p:cNvPr>
          <p:cNvSpPr/>
          <p:nvPr/>
        </p:nvSpPr>
        <p:spPr>
          <a:xfrm>
            <a:off x="704893" y="614405"/>
            <a:ext cx="936801" cy="897823"/>
          </a:xfrm>
          <a:custGeom>
            <a:avLst/>
            <a:gdLst/>
            <a:ahLst/>
            <a:cxnLst/>
            <a:rect l="l" t="t" r="r" b="b"/>
            <a:pathLst>
              <a:path w="442595" h="424180">
                <a:moveTo>
                  <a:pt x="439548" y="319402"/>
                </a:moveTo>
                <a:lnTo>
                  <a:pt x="52138" y="319402"/>
                </a:lnTo>
                <a:lnTo>
                  <a:pt x="31861" y="323505"/>
                </a:lnTo>
                <a:lnTo>
                  <a:pt x="15286" y="334689"/>
                </a:lnTo>
                <a:lnTo>
                  <a:pt x="4103" y="351264"/>
                </a:lnTo>
                <a:lnTo>
                  <a:pt x="0" y="371541"/>
                </a:lnTo>
                <a:lnTo>
                  <a:pt x="4103" y="391814"/>
                </a:lnTo>
                <a:lnTo>
                  <a:pt x="15286" y="408387"/>
                </a:lnTo>
                <a:lnTo>
                  <a:pt x="31861" y="419570"/>
                </a:lnTo>
                <a:lnTo>
                  <a:pt x="52138" y="423673"/>
                </a:lnTo>
                <a:lnTo>
                  <a:pt x="328301" y="423673"/>
                </a:lnTo>
                <a:lnTo>
                  <a:pt x="331199" y="420775"/>
                </a:lnTo>
                <a:lnTo>
                  <a:pt x="331199" y="413618"/>
                </a:lnTo>
                <a:lnTo>
                  <a:pt x="328301" y="410716"/>
                </a:lnTo>
                <a:lnTo>
                  <a:pt x="52138" y="410716"/>
                </a:lnTo>
                <a:lnTo>
                  <a:pt x="36902" y="407633"/>
                </a:lnTo>
                <a:lnTo>
                  <a:pt x="24445" y="399230"/>
                </a:lnTo>
                <a:lnTo>
                  <a:pt x="16039" y="386776"/>
                </a:lnTo>
                <a:lnTo>
                  <a:pt x="12955" y="371541"/>
                </a:lnTo>
                <a:lnTo>
                  <a:pt x="16039" y="356305"/>
                </a:lnTo>
                <a:lnTo>
                  <a:pt x="24445" y="343850"/>
                </a:lnTo>
                <a:lnTo>
                  <a:pt x="36902" y="335446"/>
                </a:lnTo>
                <a:lnTo>
                  <a:pt x="52138" y="332362"/>
                </a:lnTo>
                <a:lnTo>
                  <a:pt x="439548" y="332362"/>
                </a:lnTo>
                <a:lnTo>
                  <a:pt x="442446" y="329457"/>
                </a:lnTo>
                <a:lnTo>
                  <a:pt x="442446" y="322300"/>
                </a:lnTo>
                <a:lnTo>
                  <a:pt x="439548" y="319402"/>
                </a:lnTo>
                <a:close/>
              </a:path>
              <a:path w="442595" h="424180">
                <a:moveTo>
                  <a:pt x="439548" y="410716"/>
                </a:moveTo>
                <a:lnTo>
                  <a:pt x="354347" y="410716"/>
                </a:lnTo>
                <a:lnTo>
                  <a:pt x="351445" y="413618"/>
                </a:lnTo>
                <a:lnTo>
                  <a:pt x="351445" y="420775"/>
                </a:lnTo>
                <a:lnTo>
                  <a:pt x="354347" y="423673"/>
                </a:lnTo>
                <a:lnTo>
                  <a:pt x="439548" y="423673"/>
                </a:lnTo>
                <a:lnTo>
                  <a:pt x="442446" y="420775"/>
                </a:lnTo>
                <a:lnTo>
                  <a:pt x="442446" y="413618"/>
                </a:lnTo>
                <a:lnTo>
                  <a:pt x="439548" y="410716"/>
                </a:lnTo>
                <a:close/>
              </a:path>
              <a:path w="442595" h="424180">
                <a:moveTo>
                  <a:pt x="432503" y="332362"/>
                </a:moveTo>
                <a:lnTo>
                  <a:pt x="418830" y="332362"/>
                </a:lnTo>
                <a:lnTo>
                  <a:pt x="416437" y="340457"/>
                </a:lnTo>
                <a:lnTo>
                  <a:pt x="414121" y="350137"/>
                </a:lnTo>
                <a:lnTo>
                  <a:pt x="412372" y="360724"/>
                </a:lnTo>
                <a:lnTo>
                  <a:pt x="411680" y="371541"/>
                </a:lnTo>
                <a:lnTo>
                  <a:pt x="412372" y="382354"/>
                </a:lnTo>
                <a:lnTo>
                  <a:pt x="414121" y="392940"/>
                </a:lnTo>
                <a:lnTo>
                  <a:pt x="416437" y="402620"/>
                </a:lnTo>
                <a:lnTo>
                  <a:pt x="418830" y="410716"/>
                </a:lnTo>
                <a:lnTo>
                  <a:pt x="432503" y="410716"/>
                </a:lnTo>
                <a:lnTo>
                  <a:pt x="430159" y="403448"/>
                </a:lnTo>
                <a:lnTo>
                  <a:pt x="427579" y="393776"/>
                </a:lnTo>
                <a:lnTo>
                  <a:pt x="425494" y="382780"/>
                </a:lnTo>
                <a:lnTo>
                  <a:pt x="424637" y="371541"/>
                </a:lnTo>
                <a:lnTo>
                  <a:pt x="425494" y="360297"/>
                </a:lnTo>
                <a:lnTo>
                  <a:pt x="427579" y="349299"/>
                </a:lnTo>
                <a:lnTo>
                  <a:pt x="430159" y="339627"/>
                </a:lnTo>
                <a:lnTo>
                  <a:pt x="432503" y="332362"/>
                </a:lnTo>
                <a:close/>
              </a:path>
              <a:path w="442595" h="424180">
                <a:moveTo>
                  <a:pt x="437324" y="60998"/>
                </a:moveTo>
                <a:lnTo>
                  <a:pt x="91180" y="60998"/>
                </a:lnTo>
                <a:lnTo>
                  <a:pt x="72562" y="64766"/>
                </a:lnTo>
                <a:lnTo>
                  <a:pt x="57340" y="75038"/>
                </a:lnTo>
                <a:lnTo>
                  <a:pt x="47069" y="90259"/>
                </a:lnTo>
                <a:lnTo>
                  <a:pt x="43300" y="108878"/>
                </a:lnTo>
                <a:lnTo>
                  <a:pt x="47069" y="127498"/>
                </a:lnTo>
                <a:lnTo>
                  <a:pt x="57340" y="142719"/>
                </a:lnTo>
                <a:lnTo>
                  <a:pt x="72562" y="152990"/>
                </a:lnTo>
                <a:lnTo>
                  <a:pt x="91180" y="156758"/>
                </a:lnTo>
                <a:lnTo>
                  <a:pt x="69324" y="156758"/>
                </a:lnTo>
                <a:lnTo>
                  <a:pt x="27786" y="184311"/>
                </a:lnTo>
                <a:lnTo>
                  <a:pt x="24237" y="274312"/>
                </a:lnTo>
                <a:lnTo>
                  <a:pt x="27786" y="291847"/>
                </a:lnTo>
                <a:lnTo>
                  <a:pt x="37458" y="306181"/>
                </a:lnTo>
                <a:lnTo>
                  <a:pt x="51791" y="315853"/>
                </a:lnTo>
                <a:lnTo>
                  <a:pt x="69324" y="319402"/>
                </a:lnTo>
                <a:lnTo>
                  <a:pt x="390660" y="319402"/>
                </a:lnTo>
                <a:lnTo>
                  <a:pt x="393559" y="316500"/>
                </a:lnTo>
                <a:lnTo>
                  <a:pt x="393559" y="309347"/>
                </a:lnTo>
                <a:lnTo>
                  <a:pt x="390660" y="306445"/>
                </a:lnTo>
                <a:lnTo>
                  <a:pt x="69324" y="306445"/>
                </a:lnTo>
                <a:lnTo>
                  <a:pt x="56828" y="303917"/>
                </a:lnTo>
                <a:lnTo>
                  <a:pt x="46614" y="297025"/>
                </a:lnTo>
                <a:lnTo>
                  <a:pt x="39723" y="286810"/>
                </a:lnTo>
                <a:lnTo>
                  <a:pt x="37194" y="274312"/>
                </a:lnTo>
                <a:lnTo>
                  <a:pt x="37311" y="201264"/>
                </a:lnTo>
                <a:lnTo>
                  <a:pt x="39723" y="189349"/>
                </a:lnTo>
                <a:lnTo>
                  <a:pt x="46614" y="179135"/>
                </a:lnTo>
                <a:lnTo>
                  <a:pt x="56828" y="172243"/>
                </a:lnTo>
                <a:lnTo>
                  <a:pt x="69324" y="169715"/>
                </a:lnTo>
                <a:lnTo>
                  <a:pt x="272069" y="169715"/>
                </a:lnTo>
                <a:lnTo>
                  <a:pt x="272069" y="143798"/>
                </a:lnTo>
                <a:lnTo>
                  <a:pt x="91180" y="143798"/>
                </a:lnTo>
                <a:lnTo>
                  <a:pt x="77602" y="141049"/>
                </a:lnTo>
                <a:lnTo>
                  <a:pt x="66500" y="133558"/>
                </a:lnTo>
                <a:lnTo>
                  <a:pt x="59008" y="122457"/>
                </a:lnTo>
                <a:lnTo>
                  <a:pt x="56259" y="108878"/>
                </a:lnTo>
                <a:lnTo>
                  <a:pt x="59008" y="95299"/>
                </a:lnTo>
                <a:lnTo>
                  <a:pt x="66500" y="84196"/>
                </a:lnTo>
                <a:lnTo>
                  <a:pt x="77602" y="76703"/>
                </a:lnTo>
                <a:lnTo>
                  <a:pt x="91180" y="73954"/>
                </a:lnTo>
                <a:lnTo>
                  <a:pt x="437324" y="73954"/>
                </a:lnTo>
                <a:lnTo>
                  <a:pt x="440228" y="71056"/>
                </a:lnTo>
                <a:lnTo>
                  <a:pt x="440228" y="63900"/>
                </a:lnTo>
                <a:lnTo>
                  <a:pt x="437324" y="60998"/>
                </a:lnTo>
                <a:close/>
              </a:path>
              <a:path w="442595" h="424180">
                <a:moveTo>
                  <a:pt x="364773" y="279319"/>
                </a:moveTo>
                <a:lnTo>
                  <a:pt x="358407" y="282596"/>
                </a:lnTo>
                <a:lnTo>
                  <a:pt x="357159" y="286501"/>
                </a:lnTo>
                <a:lnTo>
                  <a:pt x="361878" y="295652"/>
                </a:lnTo>
                <a:lnTo>
                  <a:pt x="365412" y="301195"/>
                </a:lnTo>
                <a:lnTo>
                  <a:pt x="369417" y="306445"/>
                </a:lnTo>
                <a:lnTo>
                  <a:pt x="386379" y="306445"/>
                </a:lnTo>
                <a:lnTo>
                  <a:pt x="381764" y="301183"/>
                </a:lnTo>
                <a:lnTo>
                  <a:pt x="377507" y="295584"/>
                </a:lnTo>
                <a:lnTo>
                  <a:pt x="373727" y="289832"/>
                </a:lnTo>
                <a:lnTo>
                  <a:pt x="370316" y="283748"/>
                </a:lnTo>
                <a:lnTo>
                  <a:pt x="368679" y="280569"/>
                </a:lnTo>
                <a:lnTo>
                  <a:pt x="364773" y="279319"/>
                </a:lnTo>
                <a:close/>
              </a:path>
              <a:path w="442595" h="424180">
                <a:moveTo>
                  <a:pt x="386358" y="169715"/>
                </a:moveTo>
                <a:lnTo>
                  <a:pt x="369388" y="169715"/>
                </a:lnTo>
                <a:lnTo>
                  <a:pt x="359477" y="185128"/>
                </a:lnTo>
                <a:lnTo>
                  <a:pt x="352251" y="201849"/>
                </a:lnTo>
                <a:lnTo>
                  <a:pt x="347827" y="219594"/>
                </a:lnTo>
                <a:lnTo>
                  <a:pt x="346326" y="238079"/>
                </a:lnTo>
                <a:lnTo>
                  <a:pt x="346326" y="244717"/>
                </a:lnTo>
                <a:lnTo>
                  <a:pt x="346913" y="251369"/>
                </a:lnTo>
                <a:lnTo>
                  <a:pt x="348612" y="260992"/>
                </a:lnTo>
                <a:lnTo>
                  <a:pt x="351345" y="263199"/>
                </a:lnTo>
                <a:lnTo>
                  <a:pt x="354804" y="263199"/>
                </a:lnTo>
                <a:lnTo>
                  <a:pt x="355185" y="263170"/>
                </a:lnTo>
                <a:lnTo>
                  <a:pt x="359088" y="262475"/>
                </a:lnTo>
                <a:lnTo>
                  <a:pt x="361439" y="259113"/>
                </a:lnTo>
                <a:lnTo>
                  <a:pt x="359801" y="249850"/>
                </a:lnTo>
                <a:lnTo>
                  <a:pt x="359352" y="244717"/>
                </a:lnTo>
                <a:lnTo>
                  <a:pt x="359286" y="238079"/>
                </a:lnTo>
                <a:lnTo>
                  <a:pt x="361058" y="219208"/>
                </a:lnTo>
                <a:lnTo>
                  <a:pt x="366268" y="201264"/>
                </a:lnTo>
                <a:lnTo>
                  <a:pt x="374754" y="184637"/>
                </a:lnTo>
                <a:lnTo>
                  <a:pt x="386358" y="169715"/>
                </a:lnTo>
                <a:close/>
              </a:path>
              <a:path w="442595" h="424180">
                <a:moveTo>
                  <a:pt x="305304" y="191105"/>
                </a:moveTo>
                <a:lnTo>
                  <a:pt x="282202" y="191105"/>
                </a:lnTo>
                <a:lnTo>
                  <a:pt x="291815" y="202039"/>
                </a:lnTo>
                <a:lnTo>
                  <a:pt x="295783" y="203028"/>
                </a:lnTo>
                <a:lnTo>
                  <a:pt x="302975" y="200322"/>
                </a:lnTo>
                <a:lnTo>
                  <a:pt x="305304" y="196959"/>
                </a:lnTo>
                <a:lnTo>
                  <a:pt x="305304" y="191105"/>
                </a:lnTo>
                <a:close/>
              </a:path>
              <a:path w="442595" h="424180">
                <a:moveTo>
                  <a:pt x="272069" y="169715"/>
                </a:moveTo>
                <a:lnTo>
                  <a:pt x="259105" y="169715"/>
                </a:lnTo>
                <a:lnTo>
                  <a:pt x="259105" y="196959"/>
                </a:lnTo>
                <a:lnTo>
                  <a:pt x="261432" y="200322"/>
                </a:lnTo>
                <a:lnTo>
                  <a:pt x="265035" y="201676"/>
                </a:lnTo>
                <a:lnTo>
                  <a:pt x="267544" y="202759"/>
                </a:lnTo>
                <a:lnTo>
                  <a:pt x="272141" y="202359"/>
                </a:lnTo>
                <a:lnTo>
                  <a:pt x="275132" y="199155"/>
                </a:lnTo>
                <a:lnTo>
                  <a:pt x="282202" y="191105"/>
                </a:lnTo>
                <a:lnTo>
                  <a:pt x="305304" y="191105"/>
                </a:lnTo>
                <a:lnTo>
                  <a:pt x="305304" y="183017"/>
                </a:lnTo>
                <a:lnTo>
                  <a:pt x="272069" y="183017"/>
                </a:lnTo>
                <a:lnTo>
                  <a:pt x="272069" y="169715"/>
                </a:lnTo>
                <a:close/>
              </a:path>
              <a:path w="442595" h="424180">
                <a:moveTo>
                  <a:pt x="284565" y="175701"/>
                </a:moveTo>
                <a:lnTo>
                  <a:pt x="279845" y="175701"/>
                </a:lnTo>
                <a:lnTo>
                  <a:pt x="277606" y="176712"/>
                </a:lnTo>
                <a:lnTo>
                  <a:pt x="272069" y="183017"/>
                </a:lnTo>
                <a:lnTo>
                  <a:pt x="292345" y="183017"/>
                </a:lnTo>
                <a:lnTo>
                  <a:pt x="286804" y="176712"/>
                </a:lnTo>
                <a:lnTo>
                  <a:pt x="284565" y="175701"/>
                </a:lnTo>
                <a:close/>
              </a:path>
              <a:path w="442595" h="424180">
                <a:moveTo>
                  <a:pt x="367595" y="104612"/>
                </a:moveTo>
                <a:lnTo>
                  <a:pt x="292345" y="104612"/>
                </a:lnTo>
                <a:lnTo>
                  <a:pt x="292345" y="183017"/>
                </a:lnTo>
                <a:lnTo>
                  <a:pt x="305304" y="183017"/>
                </a:lnTo>
                <a:lnTo>
                  <a:pt x="305304" y="169715"/>
                </a:lnTo>
                <a:lnTo>
                  <a:pt x="390660" y="169715"/>
                </a:lnTo>
                <a:lnTo>
                  <a:pt x="393559" y="166813"/>
                </a:lnTo>
                <a:lnTo>
                  <a:pt x="393559" y="159656"/>
                </a:lnTo>
                <a:lnTo>
                  <a:pt x="390660" y="156758"/>
                </a:lnTo>
                <a:lnTo>
                  <a:pt x="437324" y="156758"/>
                </a:lnTo>
                <a:lnTo>
                  <a:pt x="440228" y="153860"/>
                </a:lnTo>
                <a:lnTo>
                  <a:pt x="440228" y="146704"/>
                </a:lnTo>
                <a:lnTo>
                  <a:pt x="437324" y="143798"/>
                </a:lnTo>
                <a:lnTo>
                  <a:pt x="305297" y="143798"/>
                </a:lnTo>
                <a:lnTo>
                  <a:pt x="305297" y="104616"/>
                </a:lnTo>
                <a:lnTo>
                  <a:pt x="367595" y="104612"/>
                </a:lnTo>
                <a:close/>
              </a:path>
              <a:path w="442595" h="424180">
                <a:moveTo>
                  <a:pt x="367591" y="91659"/>
                </a:moveTo>
                <a:lnTo>
                  <a:pt x="253306" y="91659"/>
                </a:lnTo>
                <a:lnTo>
                  <a:pt x="250404" y="94557"/>
                </a:lnTo>
                <a:lnTo>
                  <a:pt x="250404" y="101714"/>
                </a:lnTo>
                <a:lnTo>
                  <a:pt x="253306" y="104616"/>
                </a:lnTo>
                <a:lnTo>
                  <a:pt x="259105" y="104616"/>
                </a:lnTo>
                <a:lnTo>
                  <a:pt x="259105" y="143798"/>
                </a:lnTo>
                <a:lnTo>
                  <a:pt x="272069" y="143798"/>
                </a:lnTo>
                <a:lnTo>
                  <a:pt x="272069" y="104612"/>
                </a:lnTo>
                <a:lnTo>
                  <a:pt x="367595" y="104612"/>
                </a:lnTo>
                <a:lnTo>
                  <a:pt x="370493" y="101714"/>
                </a:lnTo>
                <a:lnTo>
                  <a:pt x="370493" y="94557"/>
                </a:lnTo>
                <a:lnTo>
                  <a:pt x="367591" y="91659"/>
                </a:lnTo>
                <a:close/>
              </a:path>
              <a:path w="442595" h="424180">
                <a:moveTo>
                  <a:pt x="431038" y="73954"/>
                </a:moveTo>
                <a:lnTo>
                  <a:pt x="417382" y="73954"/>
                </a:lnTo>
                <a:lnTo>
                  <a:pt x="415252" y="81289"/>
                </a:lnTo>
                <a:lnTo>
                  <a:pt x="413226" y="89930"/>
                </a:lnTo>
                <a:lnTo>
                  <a:pt x="411711" y="99314"/>
                </a:lnTo>
                <a:lnTo>
                  <a:pt x="411115" y="108878"/>
                </a:lnTo>
                <a:lnTo>
                  <a:pt x="411711" y="118442"/>
                </a:lnTo>
                <a:lnTo>
                  <a:pt x="413226" y="127825"/>
                </a:lnTo>
                <a:lnTo>
                  <a:pt x="415252" y="136465"/>
                </a:lnTo>
                <a:lnTo>
                  <a:pt x="417382" y="143798"/>
                </a:lnTo>
                <a:lnTo>
                  <a:pt x="431038" y="143798"/>
                </a:lnTo>
                <a:lnTo>
                  <a:pt x="428929" y="137197"/>
                </a:lnTo>
                <a:lnTo>
                  <a:pt x="426650" y="128562"/>
                </a:lnTo>
                <a:lnTo>
                  <a:pt x="424826" y="118815"/>
                </a:lnTo>
                <a:lnTo>
                  <a:pt x="424079" y="108878"/>
                </a:lnTo>
                <a:lnTo>
                  <a:pt x="424826" y="98940"/>
                </a:lnTo>
                <a:lnTo>
                  <a:pt x="426650" y="89193"/>
                </a:lnTo>
                <a:lnTo>
                  <a:pt x="428929" y="80557"/>
                </a:lnTo>
                <a:lnTo>
                  <a:pt x="431038" y="73954"/>
                </a:lnTo>
                <a:close/>
              </a:path>
              <a:path w="442595" h="424180">
                <a:moveTo>
                  <a:pt x="64557" y="118"/>
                </a:moveTo>
                <a:lnTo>
                  <a:pt x="30742" y="118"/>
                </a:lnTo>
                <a:lnTo>
                  <a:pt x="18905" y="2514"/>
                </a:lnTo>
                <a:lnTo>
                  <a:pt x="9229" y="9045"/>
                </a:lnTo>
                <a:lnTo>
                  <a:pt x="2701" y="18723"/>
                </a:lnTo>
                <a:lnTo>
                  <a:pt x="306" y="30560"/>
                </a:lnTo>
                <a:lnTo>
                  <a:pt x="2701" y="42397"/>
                </a:lnTo>
                <a:lnTo>
                  <a:pt x="9229" y="52074"/>
                </a:lnTo>
                <a:lnTo>
                  <a:pt x="18905" y="58602"/>
                </a:lnTo>
                <a:lnTo>
                  <a:pt x="30742" y="60998"/>
                </a:lnTo>
                <a:lnTo>
                  <a:pt x="388849" y="60998"/>
                </a:lnTo>
                <a:lnTo>
                  <a:pt x="391222" y="59400"/>
                </a:lnTo>
                <a:lnTo>
                  <a:pt x="393209" y="54518"/>
                </a:lnTo>
                <a:lnTo>
                  <a:pt x="392619" y="51714"/>
                </a:lnTo>
                <a:lnTo>
                  <a:pt x="388842" y="48041"/>
                </a:lnTo>
                <a:lnTo>
                  <a:pt x="21102" y="48041"/>
                </a:lnTo>
                <a:lnTo>
                  <a:pt x="13265" y="40200"/>
                </a:lnTo>
                <a:lnTo>
                  <a:pt x="13265" y="20923"/>
                </a:lnTo>
                <a:lnTo>
                  <a:pt x="21102" y="13078"/>
                </a:lnTo>
                <a:lnTo>
                  <a:pt x="64557" y="13078"/>
                </a:lnTo>
                <a:lnTo>
                  <a:pt x="67456" y="10180"/>
                </a:lnTo>
                <a:lnTo>
                  <a:pt x="67456" y="3023"/>
                </a:lnTo>
                <a:lnTo>
                  <a:pt x="64557" y="118"/>
                </a:lnTo>
                <a:close/>
              </a:path>
              <a:path w="442595" h="424180">
                <a:moveTo>
                  <a:pt x="392421" y="0"/>
                </a:moveTo>
                <a:lnTo>
                  <a:pt x="386206" y="118"/>
                </a:lnTo>
                <a:lnTo>
                  <a:pt x="90333" y="118"/>
                </a:lnTo>
                <a:lnTo>
                  <a:pt x="87435" y="3023"/>
                </a:lnTo>
                <a:lnTo>
                  <a:pt x="87435" y="10180"/>
                </a:lnTo>
                <a:lnTo>
                  <a:pt x="90333" y="13078"/>
                </a:lnTo>
                <a:lnTo>
                  <a:pt x="373614" y="13078"/>
                </a:lnTo>
                <a:lnTo>
                  <a:pt x="370989" y="18453"/>
                </a:lnTo>
                <a:lnTo>
                  <a:pt x="369600" y="24392"/>
                </a:lnTo>
                <a:lnTo>
                  <a:pt x="369600" y="36730"/>
                </a:lnTo>
                <a:lnTo>
                  <a:pt x="370987" y="42670"/>
                </a:lnTo>
                <a:lnTo>
                  <a:pt x="373611" y="48041"/>
                </a:lnTo>
                <a:lnTo>
                  <a:pt x="388842" y="48041"/>
                </a:lnTo>
                <a:lnTo>
                  <a:pt x="385462" y="44754"/>
                </a:lnTo>
                <a:lnTo>
                  <a:pt x="382557" y="37890"/>
                </a:lnTo>
                <a:lnTo>
                  <a:pt x="382557" y="23227"/>
                </a:lnTo>
                <a:lnTo>
                  <a:pt x="385462" y="16369"/>
                </a:lnTo>
                <a:lnTo>
                  <a:pt x="390729" y="11245"/>
                </a:lnTo>
                <a:lnTo>
                  <a:pt x="394487" y="7793"/>
                </a:lnTo>
                <a:lnTo>
                  <a:pt x="392421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8" name="object 12">
            <a:extLst>
              <a:ext uri="{FF2B5EF4-FFF2-40B4-BE49-F238E27FC236}">
                <a16:creationId xmlns:a16="http://schemas.microsoft.com/office/drawing/2014/main" id="{4BA87E8F-AB13-4B1A-98DA-14DD43AEABCF}"/>
              </a:ext>
            </a:extLst>
          </p:cNvPr>
          <p:cNvSpPr/>
          <p:nvPr/>
        </p:nvSpPr>
        <p:spPr>
          <a:xfrm>
            <a:off x="1094599" y="1111867"/>
            <a:ext cx="329292" cy="0"/>
          </a:xfrm>
          <a:custGeom>
            <a:avLst/>
            <a:gdLst/>
            <a:ahLst/>
            <a:cxnLst/>
            <a:rect l="l" t="t" r="r" b="b"/>
            <a:pathLst>
              <a:path w="155575">
                <a:moveTo>
                  <a:pt x="0" y="0"/>
                </a:moveTo>
                <a:lnTo>
                  <a:pt x="155365" y="0"/>
                </a:lnTo>
              </a:path>
            </a:pathLst>
          </a:custGeom>
          <a:ln w="12956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9" name="object 13">
            <a:extLst>
              <a:ext uri="{FF2B5EF4-FFF2-40B4-BE49-F238E27FC236}">
                <a16:creationId xmlns:a16="http://schemas.microsoft.com/office/drawing/2014/main" id="{B0334A9A-6476-4878-93C5-A3D2EC2917B4}"/>
              </a:ext>
            </a:extLst>
          </p:cNvPr>
          <p:cNvSpPr/>
          <p:nvPr/>
        </p:nvSpPr>
        <p:spPr>
          <a:xfrm>
            <a:off x="1234903" y="1405393"/>
            <a:ext cx="90051" cy="28225"/>
          </a:xfrm>
          <a:custGeom>
            <a:avLst/>
            <a:gdLst/>
            <a:ahLst/>
            <a:cxnLst/>
            <a:rect l="l" t="t" r="r" b="b"/>
            <a:pathLst>
              <a:path w="42545" h="13334">
                <a:moveTo>
                  <a:pt x="39164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60"/>
                </a:lnTo>
                <a:lnTo>
                  <a:pt x="39164" y="12960"/>
                </a:lnTo>
                <a:lnTo>
                  <a:pt x="42062" y="10058"/>
                </a:lnTo>
                <a:lnTo>
                  <a:pt x="42062" y="2901"/>
                </a:lnTo>
                <a:lnTo>
                  <a:pt x="3916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0" name="object 14">
            <a:extLst>
              <a:ext uri="{FF2B5EF4-FFF2-40B4-BE49-F238E27FC236}">
                <a16:creationId xmlns:a16="http://schemas.microsoft.com/office/drawing/2014/main" id="{6631407E-AD9B-4D71-ADDE-1AE5738A212F}"/>
              </a:ext>
            </a:extLst>
          </p:cNvPr>
          <p:cNvSpPr/>
          <p:nvPr/>
        </p:nvSpPr>
        <p:spPr>
          <a:xfrm>
            <a:off x="941860" y="1419110"/>
            <a:ext cx="260743" cy="0"/>
          </a:xfrm>
          <a:custGeom>
            <a:avLst/>
            <a:gdLst/>
            <a:ahLst/>
            <a:cxnLst/>
            <a:rect l="l" t="t" r="r" b="b"/>
            <a:pathLst>
              <a:path w="123190">
                <a:moveTo>
                  <a:pt x="0" y="0"/>
                </a:moveTo>
                <a:lnTo>
                  <a:pt x="123033" y="0"/>
                </a:lnTo>
              </a:path>
            </a:pathLst>
          </a:custGeom>
          <a:ln w="12960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1" name="object 15">
            <a:extLst>
              <a:ext uri="{FF2B5EF4-FFF2-40B4-BE49-F238E27FC236}">
                <a16:creationId xmlns:a16="http://schemas.microsoft.com/office/drawing/2014/main" id="{23E1226E-F095-46EB-B6A9-68DAB40DE3D5}"/>
              </a:ext>
            </a:extLst>
          </p:cNvPr>
          <p:cNvSpPr/>
          <p:nvPr/>
        </p:nvSpPr>
        <p:spPr>
          <a:xfrm>
            <a:off x="1142483" y="808414"/>
            <a:ext cx="63170" cy="28225"/>
          </a:xfrm>
          <a:custGeom>
            <a:avLst/>
            <a:gdLst/>
            <a:ahLst/>
            <a:cxnLst/>
            <a:rect l="l" t="t" r="r" b="b"/>
            <a:pathLst>
              <a:path w="29845" h="13335">
                <a:moveTo>
                  <a:pt x="26700" y="0"/>
                </a:moveTo>
                <a:lnTo>
                  <a:pt x="2898" y="0"/>
                </a:lnTo>
                <a:lnTo>
                  <a:pt x="0" y="2898"/>
                </a:lnTo>
                <a:lnTo>
                  <a:pt x="0" y="10054"/>
                </a:lnTo>
                <a:lnTo>
                  <a:pt x="2898" y="12952"/>
                </a:lnTo>
                <a:lnTo>
                  <a:pt x="26700" y="12952"/>
                </a:lnTo>
                <a:lnTo>
                  <a:pt x="29606" y="10054"/>
                </a:lnTo>
                <a:lnTo>
                  <a:pt x="29606" y="2898"/>
                </a:lnTo>
                <a:lnTo>
                  <a:pt x="26700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2" name="object 16">
            <a:extLst>
              <a:ext uri="{FF2B5EF4-FFF2-40B4-BE49-F238E27FC236}">
                <a16:creationId xmlns:a16="http://schemas.microsoft.com/office/drawing/2014/main" id="{F081E63C-06CE-423D-AAE9-690F6D2219A1}"/>
              </a:ext>
            </a:extLst>
          </p:cNvPr>
          <p:cNvSpPr/>
          <p:nvPr/>
        </p:nvSpPr>
        <p:spPr>
          <a:xfrm>
            <a:off x="855503" y="1042599"/>
            <a:ext cx="255369" cy="177414"/>
          </a:xfrm>
          <a:custGeom>
            <a:avLst/>
            <a:gdLst/>
            <a:ahLst/>
            <a:cxnLst/>
            <a:rect l="l" t="t" r="r" b="b"/>
            <a:pathLst>
              <a:path w="120650" h="83820">
                <a:moveTo>
                  <a:pt x="80314" y="64068"/>
                </a:moveTo>
                <a:lnTo>
                  <a:pt x="58356" y="64068"/>
                </a:lnTo>
                <a:lnTo>
                  <a:pt x="78800" y="79019"/>
                </a:lnTo>
                <a:lnTo>
                  <a:pt x="83786" y="83310"/>
                </a:lnTo>
                <a:lnTo>
                  <a:pt x="94640" y="79689"/>
                </a:lnTo>
                <a:lnTo>
                  <a:pt x="94557" y="65012"/>
                </a:lnTo>
                <a:lnTo>
                  <a:pt x="81601" y="65012"/>
                </a:lnTo>
                <a:lnTo>
                  <a:pt x="80314" y="64068"/>
                </a:lnTo>
                <a:close/>
              </a:path>
              <a:path w="120650" h="83820">
                <a:moveTo>
                  <a:pt x="35111" y="12956"/>
                </a:moveTo>
                <a:lnTo>
                  <a:pt x="22157" y="12956"/>
                </a:lnTo>
                <a:lnTo>
                  <a:pt x="22157" y="74771"/>
                </a:lnTo>
                <a:lnTo>
                  <a:pt x="24231" y="78155"/>
                </a:lnTo>
                <a:lnTo>
                  <a:pt x="30928" y="81554"/>
                </a:lnTo>
                <a:lnTo>
                  <a:pt x="34888" y="81234"/>
                </a:lnTo>
                <a:lnTo>
                  <a:pt x="57066" y="65012"/>
                </a:lnTo>
                <a:lnTo>
                  <a:pt x="35111" y="65012"/>
                </a:lnTo>
                <a:lnTo>
                  <a:pt x="35111" y="12956"/>
                </a:lnTo>
                <a:close/>
              </a:path>
              <a:path w="120650" h="83820">
                <a:moveTo>
                  <a:pt x="59698" y="49560"/>
                </a:moveTo>
                <a:lnTo>
                  <a:pt x="57016" y="49560"/>
                </a:lnTo>
                <a:lnTo>
                  <a:pt x="55670" y="49982"/>
                </a:lnTo>
                <a:lnTo>
                  <a:pt x="35111" y="65012"/>
                </a:lnTo>
                <a:lnTo>
                  <a:pt x="57070" y="65009"/>
                </a:lnTo>
                <a:lnTo>
                  <a:pt x="58356" y="64068"/>
                </a:lnTo>
                <a:lnTo>
                  <a:pt x="80314" y="64068"/>
                </a:lnTo>
                <a:lnTo>
                  <a:pt x="61045" y="49982"/>
                </a:lnTo>
                <a:lnTo>
                  <a:pt x="59698" y="49560"/>
                </a:lnTo>
                <a:close/>
              </a:path>
              <a:path w="120650" h="83820">
                <a:moveTo>
                  <a:pt x="94557" y="12956"/>
                </a:moveTo>
                <a:lnTo>
                  <a:pt x="81601" y="12956"/>
                </a:lnTo>
                <a:lnTo>
                  <a:pt x="81605" y="65012"/>
                </a:lnTo>
                <a:lnTo>
                  <a:pt x="94557" y="65012"/>
                </a:lnTo>
                <a:lnTo>
                  <a:pt x="94557" y="12956"/>
                </a:lnTo>
                <a:close/>
              </a:path>
              <a:path w="120650" h="83820">
                <a:moveTo>
                  <a:pt x="117187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56"/>
                </a:lnTo>
                <a:lnTo>
                  <a:pt x="117187" y="12956"/>
                </a:lnTo>
                <a:lnTo>
                  <a:pt x="120084" y="10058"/>
                </a:lnTo>
                <a:lnTo>
                  <a:pt x="120084" y="2901"/>
                </a:lnTo>
                <a:lnTo>
                  <a:pt x="117187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5122" name="Picture 2" descr="https://happybooks.ru/image/cache/catalog/import_yml/422/922/cover-1200x800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150" t="2283" r="28186" b="4"/>
          <a:stretch/>
        </p:blipFill>
        <p:spPr bwMode="auto">
          <a:xfrm>
            <a:off x="9119642" y="2421721"/>
            <a:ext cx="2581343" cy="42394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9322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428701"/>
            <a:ext cx="12192000" cy="528562"/>
          </a:xfrm>
        </p:spPr>
        <p:txBody>
          <a:bodyPr>
            <a:noAutofit/>
          </a:bodyPr>
          <a:lstStyle/>
          <a:p>
            <a:pPr algn="ctr"/>
            <a:r>
              <a:rPr lang="ru-RU" sz="3800" dirty="0" smtClean="0"/>
              <a:t>О ЧЁМ ИДЕТ РЕЧЬ?</a:t>
            </a:r>
            <a:endParaRPr lang="ru-RU" sz="3800" dirty="0"/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842964" y="1657350"/>
            <a:ext cx="6486524" cy="440120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Она величественна и похожа на океан.</a:t>
            </a:r>
          </a:p>
          <a:p>
            <a:pPr algn="ctr">
              <a:buNone/>
            </a:pP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Она щедра и сурова.</a:t>
            </a:r>
          </a:p>
          <a:p>
            <a:pPr algn="ctr">
              <a:buNone/>
            </a:pP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Она таит в себе загадки и ответы на многие вопросы.</a:t>
            </a:r>
          </a:p>
          <a:p>
            <a:pPr algn="ctr">
              <a:buNone/>
            </a:pP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Она учит человека и наказывает за легкомыслие и </a:t>
            </a:r>
            <a:r>
              <a:rPr lang="ru-RU" sz="28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эгоизм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ctr">
              <a:buNone/>
            </a:pP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Она раскинулась широкой полосой по центру Сибири и северу Европейской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России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6" name="Picture 12" descr="http://hvoinie.ru/wp-content/uploads/2012/06/%D0%9A%D0%B5%D0%B4%D1%80%D0%BE%D0%B2%D1%8B%D0%B9-%D0%BB%D0%B5%D1%81.jpg"/>
          <p:cNvPicPr>
            <a:picLocks noChangeAspect="1" noChangeArrowheads="1"/>
          </p:cNvPicPr>
          <p:nvPr/>
        </p:nvPicPr>
        <p:blipFill>
          <a:blip r:embed="rId3" cstate="print"/>
          <a:srcRect b="12322"/>
          <a:stretch>
            <a:fillRect/>
          </a:stretch>
        </p:blipFill>
        <p:spPr bwMode="auto">
          <a:xfrm>
            <a:off x="7529513" y="1871663"/>
            <a:ext cx="4345453" cy="39433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686788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5737" y="300037"/>
            <a:ext cx="11872913" cy="745039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ТАЙГА</a:t>
            </a:r>
            <a:endParaRPr lang="ru-RU" sz="4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2" descr="http://www.vlboard.org/tayga.jpg"/>
          <p:cNvPicPr>
            <a:picLocks noChangeAspect="1" noChangeArrowheads="1"/>
          </p:cNvPicPr>
          <p:nvPr/>
        </p:nvPicPr>
        <p:blipFill>
          <a:blip r:embed="rId3" cstate="print"/>
          <a:srcRect r="10127"/>
          <a:stretch>
            <a:fillRect/>
          </a:stretch>
        </p:blipFill>
        <p:spPr bwMode="auto">
          <a:xfrm>
            <a:off x="2267900" y="1388221"/>
            <a:ext cx="3675702" cy="2726579"/>
          </a:xfrm>
          <a:prstGeom prst="rect">
            <a:avLst/>
          </a:prstGeom>
          <a:noFill/>
        </p:spPr>
      </p:pic>
      <p:pic>
        <p:nvPicPr>
          <p:cNvPr id="11" name="Picture 6" descr="http://strana.ru/media/images/original/original21208184.jpg"/>
          <p:cNvPicPr>
            <a:picLocks noChangeAspect="1" noChangeArrowheads="1"/>
          </p:cNvPicPr>
          <p:nvPr/>
        </p:nvPicPr>
        <p:blipFill>
          <a:blip r:embed="rId4" cstate="print"/>
          <a:srcRect l="19695" r="7493" b="362"/>
          <a:stretch>
            <a:fillRect/>
          </a:stretch>
        </p:blipFill>
        <p:spPr bwMode="auto">
          <a:xfrm>
            <a:off x="5943601" y="1392971"/>
            <a:ext cx="2971801" cy="2711120"/>
          </a:xfrm>
          <a:prstGeom prst="rect">
            <a:avLst/>
          </a:prstGeom>
          <a:noFill/>
        </p:spPr>
      </p:pic>
      <p:pic>
        <p:nvPicPr>
          <p:cNvPr id="12" name="Picture 4" descr="http://fotoham.ru/img/picture/Oct/12/2faf92c9ca9c80771a0f92042bcf88d8/5.jpg"/>
          <p:cNvPicPr>
            <a:picLocks noChangeAspect="1" noChangeArrowheads="1"/>
          </p:cNvPicPr>
          <p:nvPr/>
        </p:nvPicPr>
        <p:blipFill>
          <a:blip r:embed="rId5" cstate="print"/>
          <a:srcRect l="13068" r="6392"/>
          <a:stretch>
            <a:fillRect/>
          </a:stretch>
        </p:blipFill>
        <p:spPr bwMode="auto">
          <a:xfrm>
            <a:off x="2267900" y="4104091"/>
            <a:ext cx="3675701" cy="2334968"/>
          </a:xfrm>
          <a:prstGeom prst="rect">
            <a:avLst/>
          </a:prstGeom>
          <a:noFill/>
        </p:spPr>
      </p:pic>
      <p:pic>
        <p:nvPicPr>
          <p:cNvPr id="13" name="Picture 8" descr="http://pagetravel.ru/russia/36048_show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943600" y="4106724"/>
            <a:ext cx="2971802" cy="232970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054818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24265"/>
            <a:ext cx="12192000" cy="820812"/>
          </a:xfrm>
        </p:spPr>
        <p:txBody>
          <a:bodyPr>
            <a:noAutofit/>
          </a:bodyPr>
          <a:lstStyle/>
          <a:p>
            <a:pPr algn="ctr"/>
            <a:r>
              <a:rPr lang="ru-RU" sz="4400" dirty="0"/>
              <a:t> </a:t>
            </a:r>
            <a:r>
              <a:rPr lang="ru-RU" sz="4400" dirty="0" smtClean="0"/>
              <a:t>ЧЕМ ТАЙГА ОТЛИЧАЕТСЯ ОТ ЛЕСА? </a:t>
            </a:r>
            <a:endParaRPr lang="ru-RU" sz="4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1042989" y="2357438"/>
            <a:ext cx="5029200" cy="156966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тайге растут </a:t>
            </a:r>
            <a:r>
              <a:rPr lang="ru-RU" sz="32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хвойные леса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земля практически не покрыта 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травой.</a:t>
            </a:r>
            <a:endParaRPr lang="ru-RU" sz="3200" b="1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4" descr="http://static.panoramio.com/photos/large/3471970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20376" y="1630999"/>
            <a:ext cx="5297125" cy="397284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932867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4911" y="443551"/>
            <a:ext cx="12057089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>
                <a:solidFill>
                  <a:schemeClr val="bg1"/>
                </a:solidFill>
              </a:rPr>
              <a:t>НАЧАЛО</a:t>
            </a:r>
            <a:endParaRPr lang="ru-RU" sz="4400" dirty="0">
              <a:solidFill>
                <a:schemeClr val="bg1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Объект 2"/>
          <p:cNvSpPr>
            <a:spLocks noGrp="1"/>
          </p:cNvSpPr>
          <p:nvPr>
            <p:ph sz="half" idx="2"/>
          </p:nvPr>
        </p:nvSpPr>
        <p:spPr>
          <a:xfrm>
            <a:off x="374500" y="1405543"/>
            <a:ext cx="16683175" cy="492443"/>
          </a:xfrm>
        </p:spPr>
        <p:txBody>
          <a:bodyPr/>
          <a:lstStyle/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389977" y="1630999"/>
            <a:ext cx="7255007" cy="390876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Какая проблема возникла у рыбаков?</a:t>
            </a:r>
          </a:p>
          <a:p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Из-за частых дождей вода в Енисее поднялась, и вся крупная рыба ушла на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глубину.</a:t>
            </a:r>
          </a:p>
          <a:p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Найдите в тексте, какая рыба ценилась больше, а какая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меньше</a:t>
            </a:r>
          </a:p>
          <a:p>
            <a:r>
              <a:rPr lang="ru-RU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(подсказка</a:t>
            </a:r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о чём ворчал дедушка Афанасий?)</a:t>
            </a:r>
          </a:p>
          <a:p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Меньше: ерши и пескари</a:t>
            </a:r>
          </a:p>
          <a:p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Больше: омуль, стерлядь,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осётр</a:t>
            </a:r>
            <a:endParaRPr 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266" name="Picture 2" descr="https://cdn1.ozone.ru/s3/multimedia-q/6007205678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69013" y="1405543"/>
            <a:ext cx="3225715" cy="49946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092921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РЫБА</a:t>
            </a:r>
            <a:endParaRPr lang="ru-RU" sz="4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Объект 2"/>
          <p:cNvSpPr>
            <a:spLocks noGrp="1"/>
          </p:cNvSpPr>
          <p:nvPr>
            <p:ph sz="half" idx="2"/>
          </p:nvPr>
        </p:nvSpPr>
        <p:spPr>
          <a:xfrm>
            <a:off x="374500" y="1405543"/>
            <a:ext cx="16683175" cy="492443"/>
          </a:xfrm>
        </p:spPr>
        <p:txBody>
          <a:bodyPr/>
          <a:lstStyle/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</a:p>
        </p:txBody>
      </p:sp>
      <p:pic>
        <p:nvPicPr>
          <p:cNvPr id="9" name="Picture 2" descr="http://katyaburg.ru/sites/default/files/pictures/ribalka_ohota/lovlya_ersha_po_pervomu_ldu_video_foto_22.jpg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1262036" y="1420393"/>
            <a:ext cx="2786082" cy="1857388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Picture 4" descr="http://www.fishing.ru.com/uploads/posts/2012-07/1341215940_1316334600_33.jpg"/>
          <p:cNvPicPr>
            <a:picLocks noChangeAspect="1" noChangeArrowheads="1"/>
          </p:cNvPicPr>
          <p:nvPr/>
        </p:nvPicPr>
        <p:blipFill>
          <a:blip r:embed="rId4" cstate="print"/>
          <a:srcRect l="14091" r="19480"/>
          <a:stretch>
            <a:fillRect/>
          </a:stretch>
        </p:blipFill>
        <p:spPr bwMode="auto">
          <a:xfrm>
            <a:off x="5189866" y="1396834"/>
            <a:ext cx="2270147" cy="1857388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Picture 12" descr="http://plotka.ru/wp-content/uploads/2013/08/osetr-3.jpg"/>
          <p:cNvPicPr>
            <a:picLocks noChangeAspect="1" noChangeArrowheads="1"/>
          </p:cNvPicPr>
          <p:nvPr/>
        </p:nvPicPr>
        <p:blipFill>
          <a:blip r:embed="rId5" cstate="print"/>
          <a:srcRect t="20313" r="14453" b="15624"/>
          <a:stretch>
            <a:fillRect/>
          </a:stretch>
        </p:blipFill>
        <p:spPr bwMode="auto">
          <a:xfrm>
            <a:off x="8248346" y="1425166"/>
            <a:ext cx="3307056" cy="1857388"/>
          </a:xfrm>
          <a:prstGeom prst="rect">
            <a:avLst/>
          </a:prstGeom>
          <a:noFill/>
        </p:spPr>
      </p:pic>
      <p:pic>
        <p:nvPicPr>
          <p:cNvPr id="14" name="Picture 6" descr="http://fishingday.org/wp-content/uploads/2015/05/25.jpg"/>
          <p:cNvPicPr>
            <a:picLocks noChangeAspect="1" noChangeArrowheads="1"/>
          </p:cNvPicPr>
          <p:nvPr/>
        </p:nvPicPr>
        <p:blipFill>
          <a:blip r:embed="rId6" cstate="print"/>
          <a:srcRect l="7836" t="5875" b="7963"/>
          <a:stretch>
            <a:fillRect/>
          </a:stretch>
        </p:blipFill>
        <p:spPr bwMode="auto">
          <a:xfrm>
            <a:off x="587890" y="4025979"/>
            <a:ext cx="3791605" cy="2214578"/>
          </a:xfrm>
          <a:prstGeom prst="rect">
            <a:avLst/>
          </a:prstGeom>
          <a:noFill/>
        </p:spPr>
      </p:pic>
      <p:pic>
        <p:nvPicPr>
          <p:cNvPr id="15" name="Picture 10" descr="http://baikalfishing.ru/uploads/posts/2011-01/1296277358_coregonus20oxyrinchus2000005.jpg"/>
          <p:cNvPicPr>
            <a:picLocks noChangeAspect="1" noChangeArrowheads="1"/>
          </p:cNvPicPr>
          <p:nvPr/>
        </p:nvPicPr>
        <p:blipFill>
          <a:blip r:embed="rId7" cstate="print"/>
          <a:srcRect t="6250" b="7812"/>
          <a:stretch>
            <a:fillRect/>
          </a:stretch>
        </p:blipFill>
        <p:spPr bwMode="auto">
          <a:xfrm>
            <a:off x="8381574" y="4025979"/>
            <a:ext cx="3435927" cy="2214578"/>
          </a:xfrm>
          <a:prstGeom prst="rect">
            <a:avLst/>
          </a:prstGeom>
          <a:noFill/>
        </p:spPr>
      </p:pic>
      <p:sp>
        <p:nvSpPr>
          <p:cNvPr id="16" name="Text Box 9"/>
          <p:cNvSpPr txBox="1">
            <a:spLocks noChangeArrowheads="1"/>
          </p:cNvSpPr>
          <p:nvPr/>
        </p:nvSpPr>
        <p:spPr bwMode="auto">
          <a:xfrm>
            <a:off x="1867617" y="3390270"/>
            <a:ext cx="1574919" cy="5232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Ёрш</a:t>
            </a:r>
            <a:endParaRPr 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 Box 9"/>
          <p:cNvSpPr txBox="1">
            <a:spLocks noChangeArrowheads="1"/>
          </p:cNvSpPr>
          <p:nvPr/>
        </p:nvSpPr>
        <p:spPr bwMode="auto">
          <a:xfrm>
            <a:off x="5537479" y="3423286"/>
            <a:ext cx="1574919" cy="5232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Пескарь</a:t>
            </a:r>
            <a:endParaRPr 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 Box 9"/>
          <p:cNvSpPr txBox="1">
            <a:spLocks noChangeArrowheads="1"/>
          </p:cNvSpPr>
          <p:nvPr/>
        </p:nvSpPr>
        <p:spPr bwMode="auto">
          <a:xfrm>
            <a:off x="8248346" y="3354611"/>
            <a:ext cx="3433901" cy="5232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Сибирский осётр</a:t>
            </a:r>
            <a:endParaRPr 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 Box 9"/>
          <p:cNvSpPr txBox="1">
            <a:spLocks noChangeArrowheads="1"/>
          </p:cNvSpPr>
          <p:nvPr/>
        </p:nvSpPr>
        <p:spPr bwMode="auto">
          <a:xfrm>
            <a:off x="4526539" y="5713981"/>
            <a:ext cx="1784320" cy="5232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Стерлядь</a:t>
            </a:r>
            <a:endParaRPr 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ext Box 9"/>
          <p:cNvSpPr txBox="1">
            <a:spLocks noChangeArrowheads="1"/>
          </p:cNvSpPr>
          <p:nvPr/>
        </p:nvSpPr>
        <p:spPr bwMode="auto">
          <a:xfrm>
            <a:off x="6636075" y="5713981"/>
            <a:ext cx="1574919" cy="5232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Омуль</a:t>
            </a:r>
            <a:endParaRPr 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1430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4833" y="428701"/>
            <a:ext cx="11323003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В ПУТЬ-ДОРОГУ</a:t>
            </a:r>
            <a:endParaRPr lang="ru-RU" sz="4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Объект 2"/>
          <p:cNvSpPr>
            <a:spLocks noGrp="1"/>
          </p:cNvSpPr>
          <p:nvPr>
            <p:ph sz="half" idx="2"/>
          </p:nvPr>
        </p:nvSpPr>
        <p:spPr>
          <a:xfrm>
            <a:off x="374500" y="1405543"/>
            <a:ext cx="16683175" cy="492443"/>
          </a:xfrm>
        </p:spPr>
        <p:txBody>
          <a:bodyPr/>
          <a:lstStyle/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718576" y="2273301"/>
            <a:ext cx="6101949" cy="267765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Зачем </a:t>
            </a:r>
            <a:r>
              <a:rPr lang="ru-RU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Васютка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пошёл в лес?</a:t>
            </a:r>
          </a:p>
          <a:p>
            <a:r>
              <a:rPr lang="ru-RU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Васютка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пошёл за кедровыми орехами для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рыбаков.</a:t>
            </a:r>
          </a:p>
          <a:p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Какой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тайге есть закон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Идёшь в лес – бери еду, бери спички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2" descr="http://n1s1.hsmedia.ru/2a/8c/80/2a8c805c578afb19eb45e880dd4d6f58/600x524_0_debae76df7273994de08679599c0c271@800x698_0x59f91261_4996145481383818737.jpe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890513" y="1405543"/>
            <a:ext cx="4143404" cy="3618574"/>
          </a:xfrm>
          <a:prstGeom prst="rect">
            <a:avLst/>
          </a:prstGeom>
          <a:noFill/>
        </p:spPr>
      </p:pic>
      <p:pic>
        <p:nvPicPr>
          <p:cNvPr id="12" name="Picture 2" descr="http://ru.static.z-dn.net/files/d34/f3f3c41827f7242f3100e9d22513ccbe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2EEE5"/>
              </a:clrFrom>
              <a:clrTo>
                <a:srgbClr val="F2EEE5">
                  <a:alpha val="0"/>
                </a:srgbClr>
              </a:clrTo>
            </a:clrChange>
          </a:blip>
          <a:srcRect l="17505" t="10610" r="15170" b="8721"/>
          <a:stretch>
            <a:fillRect/>
          </a:stretch>
        </p:blipFill>
        <p:spPr bwMode="auto">
          <a:xfrm>
            <a:off x="6451326" y="3348193"/>
            <a:ext cx="2264761" cy="3351847"/>
          </a:xfrm>
          <a:prstGeom prst="rect">
            <a:avLst/>
          </a:prstGeom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1102454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4164" y="42870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ЛЕСНАЯ ДОРОГА</a:t>
            </a:r>
            <a:endParaRPr lang="ru-RU" sz="4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Объект 2"/>
          <p:cNvSpPr>
            <a:spLocks noGrp="1"/>
          </p:cNvSpPr>
          <p:nvPr>
            <p:ph sz="half" idx="2"/>
          </p:nvPr>
        </p:nvSpPr>
        <p:spPr>
          <a:xfrm>
            <a:off x="374500" y="1405543"/>
            <a:ext cx="16683175" cy="492443"/>
          </a:xfrm>
        </p:spPr>
        <p:txBody>
          <a:bodyPr/>
          <a:lstStyle/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614164" y="2008681"/>
            <a:ext cx="6626086" cy="224676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Как </a:t>
            </a:r>
            <a:r>
              <a:rPr lang="ru-RU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Васютка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ориентировался в лесу?</a:t>
            </a:r>
          </a:p>
          <a:p>
            <a:pPr algn="ctr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Он шёл по </a:t>
            </a:r>
            <a:r>
              <a:rPr lang="ru-RU" sz="28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затесам.</a:t>
            </a:r>
          </a:p>
          <a:p>
            <a:pPr algn="ctr"/>
            <a:r>
              <a:rPr lang="ru-RU" sz="28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Затеси</a:t>
            </a:r>
            <a:r>
              <a:rPr lang="ru-RU" sz="28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зарубки, поставленные на деревьях, стоящих вдоль тропы.</a:t>
            </a:r>
            <a:endParaRPr lang="ru-RU" sz="2800" b="1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2" descr="http://dolgopa.org/uploads/picalbums/00/01/21/2006/08/21/e421974921.jpg"/>
          <p:cNvPicPr>
            <a:picLocks noChangeAspect="1" noChangeArrowheads="1"/>
          </p:cNvPicPr>
          <p:nvPr/>
        </p:nvPicPr>
        <p:blipFill>
          <a:blip r:embed="rId3" cstate="print">
            <a:lum bright="10000"/>
          </a:blip>
          <a:srcRect/>
          <a:stretch>
            <a:fillRect/>
          </a:stretch>
        </p:blipFill>
        <p:spPr bwMode="auto">
          <a:xfrm>
            <a:off x="7486291" y="2983043"/>
            <a:ext cx="4436141" cy="295742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561847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4893" y="254833"/>
            <a:ext cx="12027108" cy="790244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/>
              <a:t>С ЧЕМ ВАСЮТКА СРАВНИВАЕТ ТРОПИНКИ В ЛЕСУ?</a:t>
            </a:r>
            <a:endParaRPr lang="ru-RU" sz="4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Объект 2"/>
          <p:cNvSpPr>
            <a:spLocks noGrp="1"/>
          </p:cNvSpPr>
          <p:nvPr>
            <p:ph sz="half" idx="2"/>
          </p:nvPr>
        </p:nvSpPr>
        <p:spPr>
          <a:xfrm>
            <a:off x="374500" y="1405543"/>
            <a:ext cx="16683175" cy="492443"/>
          </a:xfrm>
        </p:spPr>
        <p:txBody>
          <a:bodyPr/>
          <a:lstStyle/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509664" y="2023672"/>
            <a:ext cx="5516382" cy="353943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Лесные тропинки узенькие, извилистые, что морщинки на лбу дедушки Афанасия. Только иные тропинки зарастают со временем, а уж морщинки-то на лице едва ли зарастут.</a:t>
            </a:r>
          </a:p>
        </p:txBody>
      </p:sp>
      <p:pic>
        <p:nvPicPr>
          <p:cNvPr id="12290" name="Picture 2" descr="https://ds04.infourok.ru/uploads/ex/1160/00058f9f-cdac14d7/8/img4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2" t="21586" r="2322" b="11311"/>
          <a:stretch/>
        </p:blipFill>
        <p:spPr bwMode="auto">
          <a:xfrm>
            <a:off x="6234957" y="1856455"/>
            <a:ext cx="5582543" cy="38875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58261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КЕДРОВКА</a:t>
            </a:r>
            <a:endParaRPr lang="ru-RU" sz="4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Объект 2"/>
          <p:cNvSpPr>
            <a:spLocks noGrp="1"/>
          </p:cNvSpPr>
          <p:nvPr>
            <p:ph sz="half" idx="2"/>
          </p:nvPr>
        </p:nvSpPr>
        <p:spPr>
          <a:xfrm>
            <a:off x="374500" y="1405543"/>
            <a:ext cx="16683175" cy="492443"/>
          </a:xfrm>
        </p:spPr>
        <p:txBody>
          <a:bodyPr/>
          <a:lstStyle/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374500" y="1897986"/>
            <a:ext cx="7120582" cy="310854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just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Почему писатель называет клюв кедровки чутким?</a:t>
            </a:r>
          </a:p>
          <a:p>
            <a:pPr algn="just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Она чувствует, когда орех пустой и не вытаскивает его из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гнёздышка.</a:t>
            </a:r>
          </a:p>
          <a:p>
            <a:pPr algn="just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Чем полезна кедровка?</a:t>
            </a:r>
          </a:p>
          <a:p>
            <a:pPr algn="just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Кедровка разносит по тайге семена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кедра.</a:t>
            </a:r>
            <a:endParaRPr 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2" descr="http://pticyrus.info/wp-content/uploads/2012/03/kedrovka.jpg"/>
          <p:cNvPicPr>
            <a:picLocks noChangeAspect="1" noChangeArrowheads="1"/>
          </p:cNvPicPr>
          <p:nvPr/>
        </p:nvPicPr>
        <p:blipFill>
          <a:blip r:embed="rId3" cstate="print"/>
          <a:srcRect t="15888"/>
          <a:stretch>
            <a:fillRect/>
          </a:stretch>
        </p:blipFill>
        <p:spPr bwMode="auto">
          <a:xfrm>
            <a:off x="7706517" y="3663385"/>
            <a:ext cx="4227120" cy="237508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706085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868821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В ЛЕСУ</a:t>
            </a:r>
            <a:endParaRPr lang="ru-RU" sz="4400" dirty="0"/>
          </a:p>
        </p:txBody>
      </p:sp>
      <p:sp>
        <p:nvSpPr>
          <p:cNvPr id="10" name="Объект 2"/>
          <p:cNvSpPr>
            <a:spLocks noGrp="1"/>
          </p:cNvSpPr>
          <p:nvPr>
            <p:ph sz="half" idx="2"/>
          </p:nvPr>
        </p:nvSpPr>
        <p:spPr>
          <a:xfrm>
            <a:off x="374500" y="1405543"/>
            <a:ext cx="16683175" cy="492443"/>
          </a:xfrm>
        </p:spPr>
        <p:txBody>
          <a:bodyPr/>
          <a:lstStyle/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539645" y="1630999"/>
            <a:ext cx="6235909" cy="206210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Каким образом Вася сбился с пути?</a:t>
            </a:r>
          </a:p>
          <a:p>
            <a:pPr algn="ctr"/>
            <a:r>
              <a:rPr lang="ru-RU" sz="3200" dirty="0" err="1">
                <a:solidFill>
                  <a:srgbClr val="00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Васютка</a:t>
            </a:r>
            <a:r>
              <a:rPr lang="ru-RU" sz="3200" dirty="0">
                <a:solidFill>
                  <a:srgbClr val="00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погнался за подстреленным </a:t>
            </a:r>
            <a:r>
              <a:rPr lang="ru-RU" sz="3200" dirty="0" smtClean="0">
                <a:solidFill>
                  <a:srgbClr val="00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глухарём.</a:t>
            </a:r>
            <a:endParaRPr lang="ru-RU" sz="3200" dirty="0">
              <a:solidFill>
                <a:srgbClr val="0066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2" descr="http://two-worlds.ru/wp-content/uploads/2014/10/kjj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30999" y="3168446"/>
            <a:ext cx="4686502" cy="275266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5511608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410804"/>
            <a:ext cx="12192000" cy="387482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ИСТОРИЯ СОЗДАНИЯ</a:t>
            </a:r>
            <a:endParaRPr lang="ru-RU" sz="4400" dirty="0"/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442914" y="1428751"/>
            <a:ext cx="7229474" cy="483209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Написано «</a:t>
            </a:r>
            <a:r>
              <a:rPr lang="ru-RU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Васюткино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озеро» было в 1952 году, а опубликовано – в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1956 г.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Но началом появления рассказа на свет стал тот год, когда пятиклассник Витя, выполняя задание учителя литературы, поведал в сочинении, посвященном ушедшему лету, о том, как потерявшись в тайге, провел наедине с природой много тревожных суток, обнаружил неизвестное старожилам озеро и, в конце концов, смог самостоятельно выбраться к реке. </a:t>
            </a:r>
          </a:p>
        </p:txBody>
      </p:sp>
      <p:pic>
        <p:nvPicPr>
          <p:cNvPr id="6146" name="Picture 2" descr="https://interesnyefakty.org/wp-content/uploads/Viktor-Astafev-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1067" y="1489837"/>
            <a:ext cx="3422432" cy="47710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3659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ПОТЕРЯЛСЯ!</a:t>
            </a:r>
            <a:endParaRPr lang="ru-RU" sz="4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Объект 2"/>
          <p:cNvSpPr>
            <a:spLocks noGrp="1"/>
          </p:cNvSpPr>
          <p:nvPr>
            <p:ph sz="half" idx="2"/>
          </p:nvPr>
        </p:nvSpPr>
        <p:spPr>
          <a:xfrm>
            <a:off x="374500" y="1405543"/>
            <a:ext cx="16683175" cy="492443"/>
          </a:xfrm>
        </p:spPr>
        <p:txBody>
          <a:bodyPr/>
          <a:lstStyle/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718576" y="1588957"/>
            <a:ext cx="7321838" cy="483209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Как </a:t>
            </a:r>
            <a:r>
              <a:rPr lang="ru-RU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Васютка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понял, что потерялся?</a:t>
            </a:r>
          </a:p>
          <a:p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Он не увидел знакомых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зарубок</a:t>
            </a:r>
            <a:endParaRPr 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Найдите в тексте, как </a:t>
            </a:r>
            <a:r>
              <a:rPr lang="ru-RU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Васютка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определил куда ему следует идти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— Ладно, не робей. Найдем избушку. Надо идти в одну сторону. На юг надо идти. У избушки Енисей поворот делает, мимо никак не пройдешь. Ну вот, все в порядке, а ты, чудак, боялся! — хохотнул </a:t>
            </a:r>
            <a:r>
              <a:rPr lang="ru-RU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Васютка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 бодро скомандовал себе: — Шагом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Марш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 </a:t>
            </a:r>
            <a:r>
              <a:rPr lang="ru-RU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Эть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два!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/>
          <a:srcRect l="2677" t="11147" r="43060"/>
          <a:stretch/>
        </p:blipFill>
        <p:spPr>
          <a:xfrm>
            <a:off x="8204830" y="1752995"/>
            <a:ext cx="3667476" cy="45040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6782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СОВСЕМ ОДНИ</a:t>
            </a:r>
            <a:endParaRPr lang="ru-RU" sz="4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Объект 2"/>
          <p:cNvSpPr>
            <a:spLocks noGrp="1"/>
          </p:cNvSpPr>
          <p:nvPr>
            <p:ph sz="half" idx="2"/>
          </p:nvPr>
        </p:nvSpPr>
        <p:spPr>
          <a:xfrm>
            <a:off x="374500" y="1405543"/>
            <a:ext cx="16683175" cy="492443"/>
          </a:xfrm>
        </p:spPr>
        <p:txBody>
          <a:bodyPr/>
          <a:lstStyle/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884420" y="1856455"/>
            <a:ext cx="5771213" cy="267765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Представьте себе, что вы приехали в село, где жил </a:t>
            </a:r>
            <a:r>
              <a:rPr lang="ru-RU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Васютка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Вы отправились в лес за орехами и, подобно </a:t>
            </a:r>
            <a:r>
              <a:rPr lang="ru-RU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Васютке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сбились с пути. Что бы вы сделали?</a:t>
            </a:r>
          </a:p>
        </p:txBody>
      </p:sp>
      <p:pic>
        <p:nvPicPr>
          <p:cNvPr id="11" name="Picture 2" descr="http://www.pk25.ru/upload_files/news/658_1.jpg"/>
          <p:cNvPicPr>
            <a:picLocks noChangeAspect="1" noChangeArrowheads="1"/>
          </p:cNvPicPr>
          <p:nvPr/>
        </p:nvPicPr>
        <p:blipFill>
          <a:blip r:embed="rId3" cstate="print">
            <a:duotone>
              <a:prstClr val="black"/>
              <a:srgbClr val="CDE6B4">
                <a:tint val="45000"/>
                <a:satMod val="400000"/>
              </a:srgbClr>
            </a:duotone>
            <a:lum bright="20000"/>
          </a:blip>
          <a:srcRect t="3191" b="7446"/>
          <a:stretch>
            <a:fillRect/>
          </a:stretch>
        </p:blipFill>
        <p:spPr bwMode="auto">
          <a:xfrm>
            <a:off x="7092940" y="2258452"/>
            <a:ext cx="4574827" cy="360270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885434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НЕ УНЫВАТЬ!</a:t>
            </a:r>
            <a:endParaRPr lang="ru-RU" sz="4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649083" y="335602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Объект 2"/>
          <p:cNvSpPr>
            <a:spLocks noGrp="1"/>
          </p:cNvSpPr>
          <p:nvPr>
            <p:ph sz="half" idx="2"/>
          </p:nvPr>
        </p:nvSpPr>
        <p:spPr>
          <a:xfrm>
            <a:off x="374500" y="1405543"/>
            <a:ext cx="16683175" cy="492443"/>
          </a:xfrm>
        </p:spPr>
        <p:txBody>
          <a:bodyPr/>
          <a:lstStyle/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374500" y="1738859"/>
            <a:ext cx="5981329" cy="353943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так </a:t>
            </a:r>
            <a:r>
              <a:rPr lang="ru-RU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Васютка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смирился с тем, что потерялся. Что он предпринял? </a:t>
            </a:r>
          </a:p>
          <a:p>
            <a:pPr marL="514350" indent="-514350">
              <a:buAutoNum type="arabicParenR"/>
            </a:pPr>
            <a:r>
              <a:rPr lang="ru-RU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Васютка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развёл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огонь.</a:t>
            </a:r>
            <a:endParaRPr 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>
              <a:buAutoNum type="arabicParenR"/>
            </a:pP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Он запасся дровами на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ночь.</a:t>
            </a:r>
            <a:endParaRPr 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>
              <a:buAutoNum type="arabicParenR"/>
            </a:pP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Приготовил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глухаря.</a:t>
            </a:r>
            <a:endParaRPr 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>
              <a:buAutoNum type="arabicParenR"/>
            </a:pP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Поел.</a:t>
            </a:r>
            <a:endParaRPr 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>
              <a:buAutoNum type="arabicParenR"/>
            </a:pP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Лёг спать на тёплое от костра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место.</a:t>
            </a:r>
            <a:endParaRPr 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https://tarologiay.ru/wp-content/uploads/2020/10c/mner0bur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00356" y="1833429"/>
            <a:ext cx="4681892" cy="33502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75739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НА ОЗЕРЕ</a:t>
            </a:r>
            <a:endParaRPr lang="ru-RU" sz="4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649083" y="335602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Объект 2"/>
          <p:cNvSpPr>
            <a:spLocks noGrp="1"/>
          </p:cNvSpPr>
          <p:nvPr>
            <p:ph sz="half" idx="2"/>
          </p:nvPr>
        </p:nvSpPr>
        <p:spPr>
          <a:xfrm>
            <a:off x="374500" y="1405543"/>
            <a:ext cx="16683175" cy="492443"/>
          </a:xfrm>
        </p:spPr>
        <p:txBody>
          <a:bodyPr/>
          <a:lstStyle/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374500" y="1738859"/>
            <a:ext cx="5981329" cy="397031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Почему </a:t>
            </a:r>
            <a:r>
              <a:rPr lang="ru-RU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Васютка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так обрадовался, увидев травяные кочки?</a:t>
            </a:r>
          </a:p>
          <a:p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Они встречаются около водоемов. </a:t>
            </a:r>
            <a:r>
              <a:rPr lang="ru-RU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Васютка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подумал, что рядом может быть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Енисей.</a:t>
            </a:r>
            <a:endParaRPr 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Что особенного было в озере?</a:t>
            </a:r>
          </a:p>
          <a:p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нём водилась очень крупная белая речная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рыба.</a:t>
            </a:r>
            <a:endParaRPr 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4" descr="http://briefly.ru/static/illustrations/2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26103" y="1405543"/>
            <a:ext cx="5091398" cy="522290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9752844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ОТКУДА РЫБА?</a:t>
            </a:r>
            <a:endParaRPr lang="ru-RU" sz="4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649083" y="335602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Объект 2"/>
          <p:cNvSpPr>
            <a:spLocks noGrp="1"/>
          </p:cNvSpPr>
          <p:nvPr>
            <p:ph sz="half" idx="2"/>
          </p:nvPr>
        </p:nvSpPr>
        <p:spPr>
          <a:xfrm>
            <a:off x="374500" y="1405543"/>
            <a:ext cx="16683175" cy="492443"/>
          </a:xfrm>
        </p:spPr>
        <p:txBody>
          <a:bodyPr/>
          <a:lstStyle/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374500" y="1738859"/>
            <a:ext cx="6865749" cy="440120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Почему Вася так взволновался узнав, что в озере есть речная рыба?</a:t>
            </a:r>
          </a:p>
          <a:p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Озеро могло быть проточным и привести </a:t>
            </a:r>
            <a:r>
              <a:rPr lang="ru-RU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Васютку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к Енисею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Что в очередной раз подтвердило, то что озеро проточное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2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Подстреленную Васей утку отнесло на дальний берег озера, хотя ветра никакого не было. Значит в озере был</a:t>
            </a:r>
            <a:r>
              <a:rPr lang="ru-RU" sz="28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тягун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2050" name="Picture 2" descr="https://static.tildacdn.com/tild3433-6532-4664-b636-393836393962/photo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4832" y="1738859"/>
            <a:ext cx="4302669" cy="44012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25799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НА БЕРЕГУ ЕНИСЕЯ</a:t>
            </a:r>
            <a:endParaRPr lang="ru-RU" sz="4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649083" y="335602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Объект 2"/>
          <p:cNvSpPr>
            <a:spLocks noGrp="1"/>
          </p:cNvSpPr>
          <p:nvPr>
            <p:ph sz="half" idx="2"/>
          </p:nvPr>
        </p:nvSpPr>
        <p:spPr>
          <a:xfrm>
            <a:off x="374500" y="1405543"/>
            <a:ext cx="16683175" cy="492443"/>
          </a:xfrm>
        </p:spPr>
        <p:txBody>
          <a:bodyPr/>
          <a:lstStyle/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509412" y="1801753"/>
            <a:ext cx="6580936" cy="310854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Мимо Васи проплыл пароход. Почему он не остановился?</a:t>
            </a:r>
          </a:p>
          <a:p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Капитан принял Васю за местного жителя и не знал, что тот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потерялся</a:t>
            </a:r>
            <a:endParaRPr 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Что предпринял Вася, чтобы на боте его заметили?</a:t>
            </a:r>
          </a:p>
          <a:p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Он кричал и палил из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ружья.</a:t>
            </a:r>
            <a:endParaRPr 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2" descr="http://club.foto.ru/gallery/images/photo/2009/02/14/1280508.jpg"/>
          <p:cNvPicPr>
            <a:picLocks noChangeAspect="1" noChangeArrowheads="1"/>
          </p:cNvPicPr>
          <p:nvPr/>
        </p:nvPicPr>
        <p:blipFill>
          <a:blip r:embed="rId3" cstate="print"/>
          <a:srcRect t="9765"/>
          <a:stretch>
            <a:fillRect/>
          </a:stretch>
        </p:blipFill>
        <p:spPr bwMode="auto">
          <a:xfrm>
            <a:off x="7365971" y="1753767"/>
            <a:ext cx="4175907" cy="374004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0972258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ВОЗВРАЩЕНИЕ</a:t>
            </a:r>
            <a:endParaRPr lang="ru-RU" sz="4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649083" y="335602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Объект 2"/>
          <p:cNvSpPr>
            <a:spLocks noGrp="1"/>
          </p:cNvSpPr>
          <p:nvPr>
            <p:ph sz="half" idx="2"/>
          </p:nvPr>
        </p:nvSpPr>
        <p:spPr>
          <a:xfrm>
            <a:off x="374500" y="1405543"/>
            <a:ext cx="16683175" cy="492443"/>
          </a:xfrm>
        </p:spPr>
        <p:txBody>
          <a:bodyPr/>
          <a:lstStyle/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718576" y="2048140"/>
            <a:ext cx="6521673" cy="267765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Чем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закончился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рассказ? С чего он начинался?</a:t>
            </a:r>
          </a:p>
          <a:p>
            <a:endParaRPr 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8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Кольцевая композиция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когда начало и конец рассказывают об одном и том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же.</a:t>
            </a:r>
            <a:endParaRPr 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47046" y="1405543"/>
            <a:ext cx="3735201" cy="49802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86775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ИДЕЯ РАССКАЗА</a:t>
            </a:r>
            <a:endParaRPr lang="ru-RU" sz="4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649083" y="335602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Объект 2"/>
          <p:cNvSpPr>
            <a:spLocks noGrp="1"/>
          </p:cNvSpPr>
          <p:nvPr>
            <p:ph sz="half" idx="2"/>
          </p:nvPr>
        </p:nvSpPr>
        <p:spPr>
          <a:xfrm>
            <a:off x="374500" y="1405543"/>
            <a:ext cx="16683175" cy="492443"/>
          </a:xfrm>
        </p:spPr>
        <p:txBody>
          <a:bodyPr/>
          <a:lstStyle/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718576" y="1550601"/>
            <a:ext cx="6521673" cy="452431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alt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Автор показал одновременно суровость, строгую красоту и щедрость тайги. Необходимо любить, беречь свой край, гордиться им, как гордился и любил свой край сам автор. Астафьев учит мудрости, взаимопониманию, всепрощению.</a:t>
            </a:r>
          </a:p>
        </p:txBody>
      </p:sp>
      <p:pic>
        <p:nvPicPr>
          <p:cNvPr id="14338" name="Picture 2" descr="https://cdn1.ozone.ru/s3/multimedia-3/601016366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2280" y="1269118"/>
            <a:ext cx="3476111" cy="5244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88760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СМЫСЛ НАЗВАНИЯ РАССКАЗА</a:t>
            </a:r>
            <a:endParaRPr lang="ru-RU" sz="4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649083" y="335602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Объект 2"/>
          <p:cNvSpPr>
            <a:spLocks noGrp="1"/>
          </p:cNvSpPr>
          <p:nvPr>
            <p:ph sz="half" idx="2"/>
          </p:nvPr>
        </p:nvSpPr>
        <p:spPr>
          <a:xfrm>
            <a:off x="374500" y="1405543"/>
            <a:ext cx="16683175" cy="492443"/>
          </a:xfrm>
        </p:spPr>
        <p:txBody>
          <a:bodyPr/>
          <a:lstStyle/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860612" y="1856455"/>
            <a:ext cx="6634470" cy="403187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altLang="ru-RU" sz="3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Васютка</a:t>
            </a:r>
            <a:r>
              <a:rPr lang="ru-RU" alt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открыл озеро, его не было на карте. </a:t>
            </a:r>
            <a:r>
              <a:rPr lang="ru-RU" altLang="ru-RU" sz="3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Васютка</a:t>
            </a:r>
            <a:r>
              <a:rPr lang="ru-RU" alt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-проводник. Он привёл отца и его бригаду к озеру, в котором водилось много речной  рыбы. Тем  самым помог потерявшим работу взрослым, выйти из отчаяния.</a:t>
            </a:r>
            <a:endParaRPr lang="ru-RU" altLang="ru-RU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314" name="Picture 2" descr="https://static.onlinetrade.ru/img/items/m/vasyutkino_ozero_astafev_v.p.__730559_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4901" y="1731206"/>
            <a:ext cx="4082780" cy="4320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41725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«ВАСЮТКИНО ОЗЕРО»</a:t>
            </a:r>
            <a:endParaRPr lang="ru-RU" sz="4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649083" y="335602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Объект 2"/>
          <p:cNvSpPr>
            <a:spLocks noGrp="1"/>
          </p:cNvSpPr>
          <p:nvPr>
            <p:ph sz="half" idx="2"/>
          </p:nvPr>
        </p:nvSpPr>
        <p:spPr>
          <a:xfrm>
            <a:off x="374500" y="1405543"/>
            <a:ext cx="16683175" cy="492443"/>
          </a:xfrm>
        </p:spPr>
        <p:txBody>
          <a:bodyPr/>
          <a:lstStyle/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860612" y="1738859"/>
            <a:ext cx="6379637" cy="353943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Это озеро не отыщешь на карте. Небольшое оно. Небольшое, зато памятное </a:t>
            </a:r>
            <a:r>
              <a:rPr lang="ru-RU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Васютке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Ещё бы! Мала ли честь для тринадцатилетнего мальчишки – озеро, названное его именем! Пускай оно и не </a:t>
            </a:r>
            <a:r>
              <a:rPr lang="ru-RU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велико,..но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Васютка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сам нашел его и людям показал.</a:t>
            </a: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658773" y="1405543"/>
            <a:ext cx="4158728" cy="48926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260390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410804"/>
            <a:ext cx="12192000" cy="387482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ИСТОРИЯ СОЗДАНИЯ</a:t>
            </a:r>
            <a:endParaRPr lang="ru-RU" sz="3600" dirty="0"/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485775" y="1671638"/>
            <a:ext cx="6100763" cy="317009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Яркий и правдивый пересказ переживаний мальчика привел к тому, что его работа была напечатана в школьном журнале.</a:t>
            </a:r>
          </a:p>
          <a:p>
            <a:pPr algn="ctr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Созданное по памяти детское сочинение и стало основой для писателя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7170" name="Picture 2" descr="https://avatars.mds.yandex.net/get-zen_doc/3557661/pub_5f757829a4b55f1a91a8b49f_5f7581b5cdcd496427fc7b62/scale_120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3314" y="1671638"/>
            <a:ext cx="4754880" cy="4294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14032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199" y="365126"/>
            <a:ext cx="10800807" cy="601526"/>
          </a:xfrm>
        </p:spPr>
        <p:txBody>
          <a:bodyPr>
            <a:noAutofit/>
          </a:bodyPr>
          <a:lstStyle/>
          <a:p>
            <a:pPr algn="ctr"/>
            <a:r>
              <a:rPr lang="ru-RU" sz="3600" dirty="0" smtClean="0"/>
              <a:t>ЗАДАНИЕ ДЛЯ САМОСТОЯТЕЛЬНОЙ РАБОТЫ</a:t>
            </a:r>
            <a:endParaRPr lang="ru-RU" sz="36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420914" y="1498818"/>
            <a:ext cx="1189491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Записать основные факты биографии и творчества </a:t>
            </a:r>
            <a:r>
              <a:rPr lang="ru-RU" sz="4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В.П.Астафьева</a:t>
            </a:r>
            <a:r>
              <a:rPr lang="ru-RU" sz="4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ru-RU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2. Прочитать рассказ «</a:t>
            </a:r>
            <a:r>
              <a:rPr lang="ru-RU" sz="4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Васюткино</a:t>
            </a:r>
            <a:r>
              <a:rPr lang="ru-RU" sz="4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озеро».</a:t>
            </a:r>
          </a:p>
        </p:txBody>
      </p:sp>
      <p:pic>
        <p:nvPicPr>
          <p:cNvPr id="7" name="Picture 9" descr="MCj04136380000[1]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42732" y="3380014"/>
            <a:ext cx="3185238" cy="30601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70471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443551"/>
            <a:ext cx="12192000" cy="438192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СЮЖЕТ </a:t>
            </a:r>
            <a:endParaRPr lang="ru-RU" sz="4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 Box 9"/>
          <p:cNvSpPr txBox="1">
            <a:spLocks noChangeArrowheads="1"/>
          </p:cNvSpPr>
          <p:nvPr/>
        </p:nvSpPr>
        <p:spPr bwMode="auto">
          <a:xfrm>
            <a:off x="718576" y="2143125"/>
            <a:ext cx="6696637" cy="310854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Сюжет рассказа взят из детства писателя, проведшего свои ученические годы в Красноярском крае. Даже фамилия бригадира является реальной и принадлежит известной династии сибирских промысловиков.</a:t>
            </a:r>
          </a:p>
        </p:txBody>
      </p:sp>
      <p:pic>
        <p:nvPicPr>
          <p:cNvPr id="8194" name="Picture 2" descr="https://old.prodalit.ru/images/85000/8067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89111" y="1449977"/>
            <a:ext cx="3387397" cy="48593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67591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4872" y="443551"/>
            <a:ext cx="11997128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ВСТУПЛЕНИЕ</a:t>
            </a:r>
            <a:endParaRPr lang="ru-RU" sz="4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Объект 2"/>
          <p:cNvSpPr>
            <a:spLocks noGrp="1"/>
          </p:cNvSpPr>
          <p:nvPr>
            <p:ph sz="half" idx="2"/>
          </p:nvPr>
        </p:nvSpPr>
        <p:spPr>
          <a:xfrm>
            <a:off x="374500" y="1405543"/>
            <a:ext cx="16683175" cy="492443"/>
          </a:xfrm>
        </p:spPr>
        <p:txBody>
          <a:bodyPr/>
          <a:lstStyle/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981635" y="2023672"/>
            <a:ext cx="6093722" cy="353943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 вступлении, ведущемся от третьего лица, автор говорит о новом озере и о роли </a:t>
            </a:r>
            <a:r>
              <a:rPr lang="ru-RU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Васютки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в этом открытии. Глубокая любовь к родине и убежденность, что каждого из нас ждут большие и малые победы, сквозит в начальных строках.</a:t>
            </a:r>
          </a:p>
        </p:txBody>
      </p:sp>
      <p:pic>
        <p:nvPicPr>
          <p:cNvPr id="9218" name="Picture 2" descr="https://antique.newbookshop.ru/pict/1022852508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40413" y="1546412"/>
            <a:ext cx="3604739" cy="47164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80868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24265"/>
            <a:ext cx="12192000" cy="820812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КОМПОЗИЦИЯ</a:t>
            </a:r>
            <a:endParaRPr lang="ru-RU" sz="4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718576" y="1405543"/>
            <a:ext cx="6696636" cy="501675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Завязка 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происходит, когда, увлекшись охотой за глухарем, подросток заблудился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ctr">
              <a:buNone/>
            </a:pP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Кульминацией 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выступает момент, когда таёжники спасают отчаявшегося </a:t>
            </a:r>
            <a:r>
              <a:rPr lang="ru-RU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Васютку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3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buNone/>
            </a:pP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Развязка 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рассказа – это возвращение парня к матери и начало промысла в открытом озере.</a:t>
            </a:r>
          </a:p>
        </p:txBody>
      </p:sp>
      <p:pic>
        <p:nvPicPr>
          <p:cNvPr id="9" name="Picture 9" descr="MCj04136380000[1]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85627" y="2216921"/>
            <a:ext cx="3861459" cy="37098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31069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443551"/>
            <a:ext cx="12192000" cy="438192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ГЛАВНЫЙ ГЕРОЙ</a:t>
            </a:r>
            <a:endParaRPr lang="ru-RU" sz="4400" dirty="0"/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557213" y="1405543"/>
            <a:ext cx="7541757" cy="483209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Василий Шадрин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обычный деревенский школьник, озорник и хвастунишка. Он любит приключения, считает себя вполне взрослым и самостоятельным человеком. Его характер сложился под воздействием отца, немногословных жителей таежной деревни. Обычаи и традиции сибирского края также наложили свой отпечаток. Автор не дает подробной характеристики главного героя, его личность раскрывается в процессе повествования.</a:t>
            </a:r>
          </a:p>
        </p:txBody>
      </p:sp>
      <p:pic>
        <p:nvPicPr>
          <p:cNvPr id="10242" name="Picture 2" descr="https://ds05.infourok.ru/uploads/ex/0077/0010dcde-f6cec02c/img2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11" t="4343" r="22796" b="5657"/>
          <a:stretch/>
        </p:blipFill>
        <p:spPr bwMode="auto">
          <a:xfrm>
            <a:off x="8197553" y="1405543"/>
            <a:ext cx="3619948" cy="46476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93668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443551"/>
            <a:ext cx="12192000" cy="438192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СЕМЬЯ ШАДРИНЫХ</a:t>
            </a:r>
            <a:endParaRPr lang="ru-RU" sz="4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 rotWithShape="1">
          <a:blip r:embed="rId3"/>
          <a:srcRect l="421" t="17065" r="-421" b="-553"/>
          <a:stretch/>
        </p:blipFill>
        <p:spPr bwMode="auto">
          <a:xfrm>
            <a:off x="2702704" y="1856455"/>
            <a:ext cx="6786591" cy="43122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984766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443551"/>
            <a:ext cx="12192000" cy="438192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СЛОВАРНАЯ РАБОТА</a:t>
            </a:r>
            <a:endParaRPr lang="ru-RU" sz="4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44923" y="1405543"/>
            <a:ext cx="6895491" cy="5009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" name="Picture 9" descr="MCj04136380000[1]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32263" y="3053070"/>
            <a:ext cx="3185238" cy="30601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15723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9951</TotalTime>
  <Words>1189</Words>
  <Application>Microsoft Office PowerPoint</Application>
  <PresentationFormat>Широкоэкранный</PresentationFormat>
  <Paragraphs>213</Paragraphs>
  <Slides>30</Slides>
  <Notes>29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30</vt:i4>
      </vt:variant>
    </vt:vector>
  </HeadingPairs>
  <TitlesOfParts>
    <vt:vector size="35" baseType="lpstr">
      <vt:lpstr>Arial</vt:lpstr>
      <vt:lpstr>Calibri</vt:lpstr>
      <vt:lpstr>Calibri Light</vt:lpstr>
      <vt:lpstr>Wingdings 2</vt:lpstr>
      <vt:lpstr>Тема Office</vt:lpstr>
      <vt:lpstr>Презентация PowerPoint</vt:lpstr>
      <vt:lpstr>ИСТОРИЯ СОЗДАНИЯ</vt:lpstr>
      <vt:lpstr>ИСТОРИЯ СОЗДАНИЯ</vt:lpstr>
      <vt:lpstr>СЮЖЕТ </vt:lpstr>
      <vt:lpstr>ВСТУПЛЕНИЕ</vt:lpstr>
      <vt:lpstr>КОМПОЗИЦИЯ</vt:lpstr>
      <vt:lpstr>ГЛАВНЫЙ ГЕРОЙ</vt:lpstr>
      <vt:lpstr>СЕМЬЯ ШАДРИНЫХ</vt:lpstr>
      <vt:lpstr>СЛОВАРНАЯ РАБОТА</vt:lpstr>
      <vt:lpstr>О ЧЁМ ИДЕТ РЕЧЬ?</vt:lpstr>
      <vt:lpstr>ТАЙГА</vt:lpstr>
      <vt:lpstr> ЧЕМ ТАЙГА ОТЛИЧАЕТСЯ ОТ ЛЕСА? </vt:lpstr>
      <vt:lpstr>НАЧАЛО</vt:lpstr>
      <vt:lpstr>РЫБА</vt:lpstr>
      <vt:lpstr>В ПУТЬ-ДОРОГУ</vt:lpstr>
      <vt:lpstr>ЛЕСНАЯ ДОРОГА</vt:lpstr>
      <vt:lpstr>С ЧЕМ ВАСЮТКА СРАВНИВАЕТ ТРОПИНКИ В ЛЕСУ?</vt:lpstr>
      <vt:lpstr>КЕДРОВКА</vt:lpstr>
      <vt:lpstr>В ЛЕСУ</vt:lpstr>
      <vt:lpstr>ПОТЕРЯЛСЯ!</vt:lpstr>
      <vt:lpstr>СОВСЕМ ОДНИ</vt:lpstr>
      <vt:lpstr>НЕ УНЫВАТЬ!</vt:lpstr>
      <vt:lpstr>НА ОЗЕРЕ</vt:lpstr>
      <vt:lpstr>ОТКУДА РЫБА?</vt:lpstr>
      <vt:lpstr>НА БЕРЕГУ ЕНИСЕЯ</vt:lpstr>
      <vt:lpstr>ВОЗВРАЩЕНИЕ</vt:lpstr>
      <vt:lpstr>ИДЕЯ РАССКАЗА</vt:lpstr>
      <vt:lpstr>СМЫСЛ НАЗВАНИЯ РАССКАЗА</vt:lpstr>
      <vt:lpstr>«ВАСЮТКИНО ОЗЕРО»</vt:lpstr>
      <vt:lpstr>ЗАДАНИЕ ДЛЯ САМОСТОЯТЕЛЬНОЙ РАБОТЫ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Lenova 330 pro A6</cp:lastModifiedBy>
  <cp:revision>358</cp:revision>
  <dcterms:created xsi:type="dcterms:W3CDTF">2020-09-22T15:24:01Z</dcterms:created>
  <dcterms:modified xsi:type="dcterms:W3CDTF">2021-01-14T03:49:44Z</dcterms:modified>
</cp:coreProperties>
</file>