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305" r:id="rId2"/>
    <p:sldId id="334" r:id="rId3"/>
    <p:sldId id="377" r:id="rId4"/>
    <p:sldId id="389" r:id="rId5"/>
    <p:sldId id="351" r:id="rId6"/>
    <p:sldId id="391" r:id="rId7"/>
    <p:sldId id="378" r:id="rId8"/>
    <p:sldId id="390" r:id="rId9"/>
    <p:sldId id="379" r:id="rId10"/>
    <p:sldId id="428" r:id="rId11"/>
    <p:sldId id="362" r:id="rId12"/>
    <p:sldId id="367" r:id="rId13"/>
    <p:sldId id="416" r:id="rId14"/>
    <p:sldId id="417" r:id="rId15"/>
    <p:sldId id="418" r:id="rId16"/>
    <p:sldId id="419" r:id="rId17"/>
    <p:sldId id="420" r:id="rId18"/>
    <p:sldId id="353" r:id="rId19"/>
    <p:sldId id="422" r:id="rId20"/>
    <p:sldId id="392" r:id="rId21"/>
    <p:sldId id="423" r:id="rId22"/>
    <p:sldId id="424" r:id="rId23"/>
    <p:sldId id="425" r:id="rId24"/>
    <p:sldId id="426" r:id="rId25"/>
    <p:sldId id="394" r:id="rId26"/>
    <p:sldId id="421" r:id="rId27"/>
    <p:sldId id="407" r:id="rId28"/>
    <p:sldId id="406" r:id="rId29"/>
    <p:sldId id="427" r:id="rId30"/>
    <p:sldId id="413" r:id="rId31"/>
    <p:sldId id="412" r:id="rId32"/>
    <p:sldId id="415" r:id="rId33"/>
    <p:sldId id="350" r:id="rId3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561" autoAdjust="0"/>
    <p:restoredTop sz="94660"/>
  </p:normalViewPr>
  <p:slideViewPr>
    <p:cSldViewPr snapToGrid="0">
      <p:cViewPr varScale="1">
        <p:scale>
          <a:sx n="62" d="100"/>
          <a:sy n="62" d="100"/>
        </p:scale>
        <p:origin x="642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6CEF9F-6EBB-4328-BFF4-22C835255634}" type="datetimeFigureOut">
              <a:rPr lang="ru-RU" smtClean="0"/>
              <a:pPr/>
              <a:t>23.03.2021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7978DB-73CB-438D-BB08-2D9C565D52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87265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206173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555086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730147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461396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29106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741201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736865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444637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216542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960347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01763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905447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22793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858725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085498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050625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106096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420025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289320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653730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33560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05406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416087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313412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746613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52585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59158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45522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07768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48102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75961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65281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5594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499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61090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17" name="bg object 17"/>
          <p:cNvSpPr/>
          <p:nvPr/>
        </p:nvSpPr>
        <p:spPr>
          <a:xfrm>
            <a:off x="141358" y="150402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65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3857666" cy="4058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3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92" y="1577341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3/23/2021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639004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60307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7078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075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23.03.2021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0698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23.03.2021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7626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23.03.2021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86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23.03.2021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9466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23.03.2021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03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23.03.2021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8017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3497A-3151-4DC0-A285-86CC8653D4DC}" type="datetimeFigureOut">
              <a:rPr lang="ru-RU" smtClean="0"/>
              <a:pPr/>
              <a:t>23.03.2021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829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novolitika.ru/wp-content/uploads/2011/05/mel44.jpg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jpeg"/><Relationship Id="rId5" Type="http://schemas.openxmlformats.org/officeDocument/2006/relationships/hyperlink" Target="http://gallduct.ru/img/1162023.jpg" TargetMode="External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w2.ru/upload/iblock/8a1/maerz09-2338.jpg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theyoungcampaigner.typepad.com/photos/uncategorized/2008/07/19/coat.jpg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ntique-salon.ru/forum/uploads/monthly_12_2010/post-2259-1292262614.jpg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900igr.net/datai/o-zhivotnykh/V-zooparke.files/0015-020-Rod-bizonov-vkljuchaet-v-sebja-2-vida-evropejskogo-zubra-i.jpg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s08.radikal.ru/i181/0909/5e/56196356c78b.jpg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.jpeg"/><Relationship Id="rId5" Type="http://schemas.openxmlformats.org/officeDocument/2006/relationships/hyperlink" Target="http://i.piccy.info/i3/7e/31/75eb034f1609c1675256b3d5e120.jpeg" TargetMode="External"/><Relationship Id="rId4" Type="http://schemas.openxmlformats.org/officeDocument/2006/relationships/image" Target="../media/image1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i.bigmir.net/img/prikol/images/large/9/0/106009.jpg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0.jpeg"/><Relationship Id="rId5" Type="http://schemas.openxmlformats.org/officeDocument/2006/relationships/hyperlink" Target="http://stat8.blog.ru/lr/0a2965d99ec5a82cccec4bb8d1c6c843" TargetMode="External"/><Relationship Id="rId4" Type="http://schemas.openxmlformats.org/officeDocument/2006/relationships/image" Target="../media/image1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s1.hubimg.com/u/2132792_f260.jpg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myflorafauna.ru/images/pic585-0.jpg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3.jpeg"/><Relationship Id="rId5" Type="http://schemas.openxmlformats.org/officeDocument/2006/relationships/hyperlink" Target="http://velesovmir.files.wordpress.com/2011/07/d0bad0bed0bcd0b0d180.jpg" TargetMode="External"/><Relationship Id="rId4" Type="http://schemas.openxmlformats.org/officeDocument/2006/relationships/image" Target="../media/image2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img0.liveinternet.ru/images/attach/c/2/64/725/64725976_Termite61.jpg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5.jpeg"/><Relationship Id="rId5" Type="http://schemas.openxmlformats.org/officeDocument/2006/relationships/hyperlink" Target="http://ins.barba.ru/i/ph/ter_1.jpg" TargetMode="External"/><Relationship Id="rId4" Type="http://schemas.openxmlformats.org/officeDocument/2006/relationships/image" Target="../media/image2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img1.liveinternet.ru/images/attach/c/2/64/129/64129387_1284727395_275pxIllustration_Lens_culinaris0.jpg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7.jpeg"/><Relationship Id="rId5" Type="http://schemas.openxmlformats.org/officeDocument/2006/relationships/hyperlink" Target="http://img-fotki.yandex.ru/get/3106/half-back.56/0_1e88d_3301f31f_XL" TargetMode="External"/><Relationship Id="rId4" Type="http://schemas.openxmlformats.org/officeDocument/2006/relationships/image" Target="../media/image2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vantour.com.ua/assets/images/shrilanka%204.jpg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8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ice-places.com/data/articles/gallery/511/6047.JPG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9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arstar.info/glinka_russky_army_kostjum/48_3.jpg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0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Relationship Id="rId4" Type="http://schemas.microsoft.com/office/2007/relationships/hdphoto" Target="../media/hdphoto1.wdp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2.xml"/><Relationship Id="rId4" Type="http://schemas.microsoft.com/office/2007/relationships/hdphoto" Target="../media/hdphoto2.wdp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wmf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537190" y="2922220"/>
            <a:ext cx="6692589" cy="3061412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>
              <a:spcBef>
                <a:spcPts val="233"/>
              </a:spcBef>
            </a:pPr>
            <a:r>
              <a:rPr lang="ru-RU" sz="48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А.П.Чехов</a:t>
            </a:r>
            <a:endParaRPr lang="ru-RU" sz="48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 algn="ctr">
              <a:spcBef>
                <a:spcPts val="233"/>
              </a:spcBef>
            </a:pPr>
            <a:r>
              <a:rPr lang="ru-RU" sz="4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Рассказ</a:t>
            </a:r>
          </a:p>
          <a:p>
            <a:pPr marL="38918" algn="ctr">
              <a:spcBef>
                <a:spcPts val="233"/>
              </a:spcBef>
            </a:pPr>
            <a:r>
              <a:rPr lang="ru-RU" sz="4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«Мальчики»</a:t>
            </a:r>
          </a:p>
          <a:p>
            <a:pPr marL="38918" algn="ctr">
              <a:spcBef>
                <a:spcPts val="233"/>
              </a:spcBef>
            </a:pPr>
            <a:r>
              <a:rPr lang="ru-RU" sz="4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Урок 2</a:t>
            </a: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778780" y="3387260"/>
            <a:ext cx="645111" cy="211807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0344999" y="526307"/>
            <a:ext cx="52329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ru-RU" sz="4800" b="1" spc="21" dirty="0" smtClean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0005980" y="1210723"/>
            <a:ext cx="1199618" cy="456635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algn="ctr">
              <a:spcBef>
                <a:spcPts val="201"/>
              </a:spcBef>
            </a:pPr>
            <a:r>
              <a:rPr lang="ru-RU" sz="28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xmlns="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2049237" y="456621"/>
            <a:ext cx="6180542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21" dirty="0" smtClean="0">
                <a:solidFill>
                  <a:sysClr val="window" lastClr="FFFFFF"/>
                </a:solidFill>
              </a:rPr>
              <a:t>  Литература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xmlns="" id="{38127922-7F66-46DD-B48F-9CFEFAEAC55F}"/>
              </a:ext>
            </a:extLst>
          </p:cNvPr>
          <p:cNvSpPr/>
          <p:nvPr/>
        </p:nvSpPr>
        <p:spPr>
          <a:xfrm>
            <a:off x="704893" y="614405"/>
            <a:ext cx="936801" cy="897823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xmlns="" id="{4BA87E8F-AB13-4B1A-98DA-14DD43AEABCF}"/>
              </a:ext>
            </a:extLst>
          </p:cNvPr>
          <p:cNvSpPr/>
          <p:nvPr/>
        </p:nvSpPr>
        <p:spPr>
          <a:xfrm>
            <a:off x="1094599" y="1111867"/>
            <a:ext cx="329292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xmlns="" id="{B0334A9A-6476-4878-93C5-A3D2EC2917B4}"/>
              </a:ext>
            </a:extLst>
          </p:cNvPr>
          <p:cNvSpPr/>
          <p:nvPr/>
        </p:nvSpPr>
        <p:spPr>
          <a:xfrm>
            <a:off x="1234903" y="1405393"/>
            <a:ext cx="90051" cy="2822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xmlns="" id="{6631407E-AD9B-4D71-ADDE-1AE5738A212F}"/>
              </a:ext>
            </a:extLst>
          </p:cNvPr>
          <p:cNvSpPr/>
          <p:nvPr/>
        </p:nvSpPr>
        <p:spPr>
          <a:xfrm>
            <a:off x="941860" y="1419110"/>
            <a:ext cx="260743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xmlns="" id="{23E1226E-F095-46EB-B6A9-68DAB40DE3D5}"/>
              </a:ext>
            </a:extLst>
          </p:cNvPr>
          <p:cNvSpPr/>
          <p:nvPr/>
        </p:nvSpPr>
        <p:spPr>
          <a:xfrm>
            <a:off x="1142483" y="808414"/>
            <a:ext cx="63170" cy="2822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xmlns="" id="{F081E63C-06CE-423D-AAE9-690F6D2219A1}"/>
              </a:ext>
            </a:extLst>
          </p:cNvPr>
          <p:cNvSpPr/>
          <p:nvPr/>
        </p:nvSpPr>
        <p:spPr>
          <a:xfrm>
            <a:off x="855503" y="1042599"/>
            <a:ext cx="255369" cy="177414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026" name="Picture 2" descr="https://3.bp.blogspot.com/-u4CV_wzkPxg/WBd-SW7NMwI/AAAAAAAABZY/38HRNYdbNZcGFT871Q1WBjQEpe7lB1kwACLcB/s1600/978-5-08-005179-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6332" y="2442830"/>
            <a:ext cx="2849362" cy="4125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322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3551"/>
            <a:ext cx="12192000" cy="43819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ПРОВЕРЬТЕ СЕБЯ!</a:t>
            </a:r>
            <a:endParaRPr lang="ru-RU" sz="4400" dirty="0"/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2971801" y="1562269"/>
            <a:ext cx="3886200" cy="410060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514350" indent="-514350" algn="ctr">
              <a:buAutoNum type="arabicPeriod"/>
            </a:pPr>
            <a:r>
              <a:rPr lang="ru-RU" sz="3200" dirty="0">
                <a:solidFill>
                  <a:srgbClr val="002060"/>
                </a:solidFill>
              </a:rPr>
              <a:t>в</a:t>
            </a:r>
            <a:endParaRPr lang="ru-RU" sz="3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 algn="ctr">
              <a:buAutoNum type="arabicPeriod"/>
            </a:pP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514350" indent="-514350" algn="ctr">
              <a:buAutoNum type="arabicPeriod"/>
            </a:pP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</a:t>
            </a:r>
          </a:p>
          <a:p>
            <a:pPr marL="514350" indent="-514350" algn="ctr">
              <a:buAutoNum type="arabicPeriod"/>
            </a:pP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</a:t>
            </a:r>
            <a:endParaRPr lang="ru-RU" sz="3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 algn="ctr">
              <a:buAutoNum type="arabicPeriod"/>
            </a:pP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endParaRPr lang="ru-RU" sz="3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 algn="ctr">
              <a:buAutoNum type="arabicPeriod"/>
            </a:pP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endParaRPr lang="ru-RU" sz="3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 algn="ctr">
              <a:buAutoNum type="arabicPeriod"/>
            </a:pP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</a:t>
            </a:r>
            <a:endParaRPr lang="ru-RU" sz="3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 algn="ctr">
              <a:buAutoNum type="arabicPeriod"/>
            </a:pP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endParaRPr lang="ru-RU" sz="3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AutoShape 2" descr="https://i007.fotocdn.net/s112/ecebd2a936d1562f/user_xl/252685556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72338" y="1405543"/>
            <a:ext cx="3959376" cy="4530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4593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378236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СЛОВАРНАЯ РАБОТА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92431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74500" y="1485708"/>
            <a:ext cx="5889708" cy="138499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РОЗВАЛЬНИ – низкие и широкие сани с расходящимся по краям облучком.</a:t>
            </a:r>
          </a:p>
        </p:txBody>
      </p:sp>
      <p:pic>
        <p:nvPicPr>
          <p:cNvPr id="9" name="Picture 2" descr="Картинка 2 из 189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1357118">
            <a:off x="6731730" y="2015815"/>
            <a:ext cx="4618249" cy="292433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chemeClr val="accent3">
                <a:lumMod val="60000"/>
                <a:lumOff val="40000"/>
              </a:schemeClr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0" name="Picture 4" descr="Картинка 4 из 210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657355">
            <a:off x="2597412" y="3402875"/>
            <a:ext cx="3003344" cy="289610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chemeClr val="accent3">
                <a:lumMod val="60000"/>
                <a:lumOff val="40000"/>
              </a:schemeClr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438748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428701"/>
            <a:ext cx="12192000" cy="52856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СЛОВАРНАЯ РАБОТА</a:t>
            </a:r>
            <a:endParaRPr lang="ru-RU" sz="44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500061" y="1514475"/>
            <a:ext cx="5872164" cy="255454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БАШЛЫК – тёплый головной убор – остроугольный колпак с длинными концами, надеваемый поверх </a:t>
            </a:r>
            <a:r>
              <a:rPr lang="ru-RU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шапки.</a:t>
            </a:r>
            <a:endParaRPr lang="ru-RU" sz="32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Картинка 5 из 3580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41077" y="2943224"/>
            <a:ext cx="5250923" cy="2971779"/>
          </a:xfrm>
          <a:prstGeom prst="rect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686788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428701"/>
            <a:ext cx="12192000" cy="52856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СЛОВАРНАЯ РАБОТА</a:t>
            </a:r>
            <a:endParaRPr lang="ru-RU" sz="44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500061" y="2185987"/>
            <a:ext cx="5643564" cy="15696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СЮРТУК – род   длинного двубортного пиджака, обычно в талию.</a:t>
            </a:r>
            <a:endParaRPr lang="ru-RU" sz="28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Картинка 24 из 6951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78235" y="1627763"/>
            <a:ext cx="2794562" cy="458729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Right"/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908512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428701"/>
            <a:ext cx="12192000" cy="52856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СЛОВАРНАЯ РАБОТА</a:t>
            </a:r>
            <a:endParaRPr lang="ru-RU" sz="44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514350" y="2243137"/>
            <a:ext cx="6400800" cy="15696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САМОЕДЫ – старое название ненцев и некоторых других северных народов</a:t>
            </a:r>
            <a:r>
              <a:rPr lang="ru-RU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6" name="Picture 2" descr="Картинка 1 из 16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83820" y="1514475"/>
            <a:ext cx="3160465" cy="485775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18535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428701"/>
            <a:ext cx="12192000" cy="52856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СЛОВАРНАЯ РАБОТА</a:t>
            </a:r>
            <a:endParaRPr lang="ru-RU" sz="44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342900" y="2286000"/>
            <a:ext cx="7643609" cy="15696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БИЗОН – крупное </a:t>
            </a:r>
            <a:r>
              <a:rPr lang="ru-RU" sz="3200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парнокопытное </a:t>
            </a:r>
            <a:r>
              <a:rPr lang="ru-RU" sz="3200" dirty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животное с мягкой шерстью, дикий </a:t>
            </a:r>
            <a:r>
              <a:rPr lang="ru-RU" sz="3200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североамериканский </a:t>
            </a:r>
            <a:r>
              <a:rPr lang="ru-RU" sz="3200" dirty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бык.</a:t>
            </a:r>
          </a:p>
        </p:txBody>
      </p:sp>
      <p:pic>
        <p:nvPicPr>
          <p:cNvPr id="6" name="Picture 2" descr="Картинка 6 из 128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86509" y="744314"/>
            <a:ext cx="3602635" cy="5636381"/>
          </a:xfrm>
          <a:prstGeom prst="roundRect">
            <a:avLst>
              <a:gd name="adj" fmla="val 16667"/>
            </a:avLst>
          </a:prstGeom>
          <a:ln>
            <a:solidFill>
              <a:schemeClr val="accent2"/>
            </a:solidFill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51418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428701"/>
            <a:ext cx="12192000" cy="52856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СЛОВАРНАЯ РАБОТА</a:t>
            </a:r>
            <a:endParaRPr lang="ru-RU" sz="44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614966" y="1646167"/>
            <a:ext cx="5712015" cy="10772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b="1" i="1" dirty="0" smtClean="0">
                <a:ln>
                  <a:solidFill>
                    <a:schemeClr val="tx1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Пампасы – южноамериканские степи.</a:t>
            </a:r>
            <a:endParaRPr lang="ru-RU" sz="3200" b="1" i="1" dirty="0">
              <a:ln>
                <a:solidFill>
                  <a:schemeClr val="tx1"/>
                </a:solidFill>
              </a:ln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2" descr="Картинка 6 из 32345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348382">
            <a:off x="6715498" y="1634043"/>
            <a:ext cx="5076825" cy="337185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4" descr="Картинка 15 из 32345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613069">
            <a:off x="1576085" y="3180167"/>
            <a:ext cx="4274280" cy="3151580"/>
          </a:xfrm>
          <a:prstGeom prst="snip2DiagRect">
            <a:avLst>
              <a:gd name="adj1" fmla="val 35060"/>
              <a:gd name="adj2" fmla="val 16667"/>
            </a:avLst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844166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428701"/>
            <a:ext cx="12192000" cy="52856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СЛОВАРНАЯ РАБОТА</a:t>
            </a:r>
            <a:endParaRPr lang="ru-RU" sz="44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485775" y="1374250"/>
            <a:ext cx="6872288" cy="163121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МУСТАНГ – одичавшая домашняя лошадь </a:t>
            </a:r>
            <a:r>
              <a:rPr lang="ru-RU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североамериканских</a:t>
            </a:r>
            <a:r>
              <a:rPr lang="ru-RU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прерий.</a:t>
            </a:r>
          </a:p>
        </p:txBody>
      </p:sp>
      <p:pic>
        <p:nvPicPr>
          <p:cNvPr id="8" name="Picture 2" descr="Картинка 2 из 3338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1017200">
            <a:off x="7434734" y="1682621"/>
            <a:ext cx="4343400" cy="3479664"/>
          </a:xfrm>
          <a:prstGeom prst="ellipse">
            <a:avLst/>
          </a:prstGeom>
          <a:ln w="190500" cap="rnd">
            <a:solidFill>
              <a:schemeClr val="accent1">
                <a:lumMod val="75000"/>
              </a:schemeClr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1" name="Picture 4" descr="Картинка 16 из 3338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793684">
            <a:off x="2274246" y="3334747"/>
            <a:ext cx="4373913" cy="3063459"/>
          </a:xfrm>
          <a:prstGeom prst="ellipse">
            <a:avLst/>
          </a:prstGeom>
          <a:ln w="190500" cap="rnd">
            <a:solidFill>
              <a:schemeClr val="accent2">
                <a:lumMod val="75000"/>
              </a:schemeClr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2963241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737" y="300037"/>
            <a:ext cx="11872913" cy="745039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СЛОВАРНАЯ РАБОТА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718575" y="1714500"/>
            <a:ext cx="5725087" cy="317009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ИНДЕЙЦЫ –</a:t>
            </a:r>
          </a:p>
          <a:p>
            <a:pPr algn="ctr"/>
            <a:r>
              <a:rPr lang="ru-RU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общее название коренных племён и народностей  населявших до появления европейцев Южную и Северную Америку. </a:t>
            </a:r>
            <a:endParaRPr lang="ru-RU" sz="36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2" descr="http://s1.hubimg.com/u/2132792_f260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40414" y="1405543"/>
            <a:ext cx="3262356" cy="4768059"/>
          </a:xfrm>
          <a:prstGeom prst="ellipse">
            <a:avLst/>
          </a:prstGeom>
          <a:ln w="63500" cap="rnd">
            <a:solidFill>
              <a:schemeClr val="accent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4054818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619429" y="1548459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737" y="300037"/>
            <a:ext cx="11872913" cy="745039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СЛОВАРНАЯ РАБОТА</a:t>
            </a:r>
            <a:endParaRPr lang="ru-RU" sz="4400" dirty="0"/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404250" y="1498808"/>
            <a:ext cx="5982263" cy="181588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Москит - мелкое </a:t>
            </a:r>
            <a:r>
              <a:rPr lang="ru-RU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двукрылое кровососущее насекомое южных стран, причиняющее болезненные укусы.</a:t>
            </a:r>
          </a:p>
        </p:txBody>
      </p:sp>
      <p:pic>
        <p:nvPicPr>
          <p:cNvPr id="10" name="Picture 4" descr="Картинка 9 из 117426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847339">
            <a:off x="7700964" y="1600179"/>
            <a:ext cx="3857652" cy="3429024"/>
          </a:xfrm>
          <a:prstGeom prst="roundRect">
            <a:avLst>
              <a:gd name="adj" fmla="val 16667"/>
            </a:avLst>
          </a:prstGeom>
          <a:ln>
            <a:solidFill>
              <a:schemeClr val="accent2">
                <a:lumMod val="75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Picture 2" descr="Картинка 3 из 117426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20884268">
            <a:off x="4487263" y="3574063"/>
            <a:ext cx="2802476" cy="2802476"/>
          </a:xfrm>
          <a:prstGeom prst="roundRect">
            <a:avLst>
              <a:gd name="adj" fmla="val 16667"/>
            </a:avLst>
          </a:prstGeom>
          <a:ln>
            <a:solidFill>
              <a:schemeClr val="accent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844661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410804"/>
            <a:ext cx="12192000" cy="38748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ТЕСТ</a:t>
            </a:r>
            <a:endParaRPr lang="ru-RU" sz="44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328613" y="1685925"/>
            <a:ext cx="7715250" cy="31085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lvl="0"/>
            <a:r>
              <a:rPr lang="ru-RU" sz="28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sz="28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Чем </a:t>
            </a:r>
            <a:r>
              <a:rPr lang="ru-RU" sz="28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занималась семья до приезда </a:t>
            </a:r>
            <a:br>
              <a:rPr lang="ru-RU" sz="28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8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ru-RU" sz="28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мальчиков</a:t>
            </a:r>
            <a:r>
              <a:rPr lang="ru-RU" sz="28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</a:p>
          <a:p>
            <a:r>
              <a:rPr lang="ru-RU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а) накрывали на стол;</a:t>
            </a:r>
          </a:p>
          <a:p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</a:t>
            </a:r>
            <a:r>
              <a:rPr lang="ru-RU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 изготавливали праздничные </a:t>
            </a:r>
          </a:p>
          <a:p>
            <a:r>
              <a:rPr lang="ru-RU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костюмы</a:t>
            </a:r>
            <a:r>
              <a:rPr lang="ru-RU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ru-RU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 делали из разноцветной бумаги </a:t>
            </a:r>
          </a:p>
          <a:p>
            <a:r>
              <a:rPr lang="ru-RU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цветы </a:t>
            </a:r>
            <a:r>
              <a:rPr lang="ru-RU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 </a:t>
            </a:r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бахрому</a:t>
            </a:r>
            <a:r>
              <a:rPr lang="ru-RU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 descr="https://interesnyefakty.org/wp-content/uploads/Foto-CHehova-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964" y="1671964"/>
            <a:ext cx="3598286" cy="4429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659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  СЛОВАРНАЯ РАБОТА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466271" y="1528763"/>
            <a:ext cx="6205992" cy="206210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ТЕРМИТ – насекомое жарких стран, живущее большими колониями, вредитель древесины, кожи, </a:t>
            </a:r>
            <a:r>
              <a:rPr lang="ru-RU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бумаги. </a:t>
            </a:r>
            <a:endParaRPr lang="ru-RU" sz="32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4" descr="Картинка 15 из 23146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419984">
            <a:off x="6985328" y="1790541"/>
            <a:ext cx="4505353" cy="341947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3">
                <a:lumMod val="7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Picture 2" descr="Картинка 2 из 23146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21023930">
            <a:off x="2360439" y="3911927"/>
            <a:ext cx="2417656" cy="246699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2">
                <a:lumMod val="50000"/>
              </a:schemeClr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353969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9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СЛОВАРНАЯ РАБОТА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594858" y="1471613"/>
            <a:ext cx="6205992" cy="206210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ЧЕЧЕВИЦА – растение семейства бобовых, а также его круглые, с двух сторон выпуклые, </a:t>
            </a:r>
            <a:r>
              <a:rPr lang="ru-RU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зёрна</a:t>
            </a:r>
            <a:r>
              <a:rPr lang="ru-RU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6" name="Picture 4" descr="Картинка 1 из 1834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1256347">
            <a:off x="8129560" y="1621503"/>
            <a:ext cx="3214710" cy="4214818"/>
          </a:xfrm>
          <a:prstGeom prst="roundRect">
            <a:avLst>
              <a:gd name="adj" fmla="val 16667"/>
            </a:avLst>
          </a:prstGeom>
          <a:ln>
            <a:solidFill>
              <a:schemeClr val="tx2">
                <a:lumMod val="40000"/>
                <a:lumOff val="6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Picture 2" descr="Картинка 2 из 43076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738564" y="3728912"/>
            <a:ext cx="3281861" cy="2781259"/>
          </a:xfrm>
          <a:prstGeom prst="flowChartMagneticDisk">
            <a:avLst/>
          </a:prstGeom>
          <a:noFill/>
          <a:scene3d>
            <a:camera prst="isometricOffAxis2Left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1706518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СЛОВАРНАЯ РАБОТА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399329" y="2148028"/>
            <a:ext cx="5991679" cy="15696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ПЛАНТАЦИИ – большое хозяйство, в котором возделываются культуры.</a:t>
            </a:r>
          </a:p>
        </p:txBody>
      </p:sp>
      <p:pic>
        <p:nvPicPr>
          <p:cNvPr id="6" name="Picture 4" descr="Картинка 6 из 79586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93230">
            <a:off x="6555882" y="1614008"/>
            <a:ext cx="5076825" cy="408720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chemeClr val="accent1">
                <a:lumMod val="60000"/>
                <a:lumOff val="40000"/>
              </a:schemeClr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035471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СЛОВАРНАЯ РАБОТА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580571" y="2214563"/>
            <a:ext cx="6205992" cy="206210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ФЛИГЕЛЬ – постройка с боку главного здания или дом во дворе большого здания.</a:t>
            </a:r>
          </a:p>
        </p:txBody>
      </p:sp>
      <p:pic>
        <p:nvPicPr>
          <p:cNvPr id="6" name="Picture 2" descr="Картинка 4 из 25259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6358" y="1748240"/>
            <a:ext cx="4535890" cy="407196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878602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СЛОВАРНАЯ РАБОТА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580571" y="1871663"/>
            <a:ext cx="6048829" cy="255454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УРЯДНИК – </a:t>
            </a:r>
          </a:p>
          <a:p>
            <a:pPr algn="ctr"/>
            <a:r>
              <a:rPr lang="ru-RU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в </a:t>
            </a:r>
            <a:r>
              <a:rPr lang="ru-RU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царской армии: казачий унтер-офицер;</a:t>
            </a:r>
          </a:p>
          <a:p>
            <a:pPr algn="ctr"/>
            <a:r>
              <a:rPr lang="ru-RU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 в царской России: нижний чин уездной </a:t>
            </a:r>
            <a:r>
              <a:rPr lang="ru-RU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полиции.  </a:t>
            </a:r>
            <a:endParaRPr lang="ru-RU" sz="32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Картинка 14 из 3057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11789" y="1671638"/>
            <a:ext cx="2697028" cy="446047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chemeClr val="accent1">
                <a:lumMod val="75000"/>
              </a:schemeClr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382516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59764" y="443551"/>
            <a:ext cx="1298148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СЛОВАРНАЯ РАБОТА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402697" y="2202071"/>
            <a:ext cx="5098693" cy="224676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defTabSz="457207">
              <a:buClr>
                <a:schemeClr val="bg2">
                  <a:lumMod val="40000"/>
                  <a:lumOff val="60000"/>
                </a:schemeClr>
              </a:buClr>
              <a:defRPr/>
            </a:pPr>
            <a:r>
              <a:rPr lang="ru-RU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Майн Рид – английский писатель, автор авантюрно-приключенческих романов. </a:t>
            </a:r>
            <a:endParaRPr lang="ru-RU" sz="28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5" descr="C:\Users\User\Desktop\pr_040.bm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4345" y="1405543"/>
            <a:ext cx="2357438" cy="485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 descr="C:\Users\User\Pictures\2010-01-31 мр\мр 001.jpg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297064">
            <a:off x="6258555" y="2589121"/>
            <a:ext cx="3182484" cy="3904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148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737" y="300037"/>
            <a:ext cx="11872913" cy="745039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СОСТАВЛЕНИЕ ПЛАНА РАССКАЗА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40963" y="1363851"/>
            <a:ext cx="6332450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buFont typeface="Calibri" panose="020F0502020204030204" pitchFamily="34" charset="0"/>
              <a:buAutoNum type="arabicPeriod"/>
            </a:pPr>
            <a:r>
              <a:rPr lang="ru-RU" alt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Первый </a:t>
            </a:r>
            <a:r>
              <a:rPr lang="ru-RU" alt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приезд Володи.</a:t>
            </a:r>
          </a:p>
          <a:p>
            <a:pPr>
              <a:buFont typeface="Calibri" panose="020F0502020204030204" pitchFamily="34" charset="0"/>
              <a:buAutoNum type="arabicPeriod"/>
            </a:pPr>
            <a:r>
              <a:rPr lang="ru-RU" alt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Действие в столовой.</a:t>
            </a:r>
          </a:p>
          <a:p>
            <a:pPr>
              <a:buFont typeface="Calibri" panose="020F0502020204030204" pitchFamily="34" charset="0"/>
              <a:buAutoNum type="arabicPeriod"/>
            </a:pPr>
            <a:r>
              <a:rPr lang="ru-RU" alt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Действие </a:t>
            </a:r>
            <a:r>
              <a:rPr lang="ru-RU" alt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детской.</a:t>
            </a:r>
          </a:p>
          <a:p>
            <a:pPr>
              <a:buFont typeface="Calibri" panose="020F0502020204030204" pitchFamily="34" charset="0"/>
              <a:buAutoNum type="arabicPeriod"/>
            </a:pPr>
            <a:r>
              <a:rPr lang="ru-RU" alt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Диалог </a:t>
            </a:r>
            <a:r>
              <a:rPr lang="ru-RU" altLang="ru-RU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Чечевицына</a:t>
            </a:r>
            <a:r>
              <a:rPr lang="ru-RU" alt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 Катей.</a:t>
            </a:r>
          </a:p>
          <a:p>
            <a:pPr>
              <a:buFont typeface="Calibri" panose="020F0502020204030204" pitchFamily="34" charset="0"/>
              <a:buAutoNum type="arabicPeriod"/>
            </a:pPr>
            <a:r>
              <a:rPr lang="ru-RU" alt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Девочки </a:t>
            </a:r>
            <a:r>
              <a:rPr lang="ru-RU" alt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подслушивают разговор.</a:t>
            </a:r>
          </a:p>
          <a:p>
            <a:pPr>
              <a:buFont typeface="Calibri" panose="020F0502020204030204" pitchFamily="34" charset="0"/>
              <a:buAutoNum type="arabicPeriod"/>
            </a:pPr>
            <a:r>
              <a:rPr lang="ru-RU" alt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Прощание </a:t>
            </a:r>
            <a:r>
              <a:rPr lang="ru-RU" alt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родными.</a:t>
            </a:r>
          </a:p>
          <a:p>
            <a:pPr>
              <a:buFont typeface="Calibri" panose="020F0502020204030204" pitchFamily="34" charset="0"/>
              <a:buAutoNum type="arabicPeriod"/>
            </a:pPr>
            <a:r>
              <a:rPr lang="ru-RU" alt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Диалог </a:t>
            </a:r>
            <a:r>
              <a:rPr lang="ru-RU" altLang="ru-RU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Чечевицына</a:t>
            </a:r>
            <a:r>
              <a:rPr lang="ru-RU" alt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 Володей.</a:t>
            </a:r>
          </a:p>
          <a:p>
            <a:pPr>
              <a:buFont typeface="Calibri" panose="020F0502020204030204" pitchFamily="34" charset="0"/>
              <a:buAutoNum type="arabicPeriod"/>
            </a:pPr>
            <a:r>
              <a:rPr lang="ru-RU" alt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Поиски </a:t>
            </a:r>
            <a:r>
              <a:rPr lang="ru-RU" alt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мальчиков.</a:t>
            </a:r>
          </a:p>
          <a:p>
            <a:pPr>
              <a:buFont typeface="Calibri" panose="020F0502020204030204" pitchFamily="34" charset="0"/>
              <a:buAutoNum type="arabicPeriod"/>
            </a:pPr>
            <a:r>
              <a:rPr lang="ru-RU" alt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Второй </a:t>
            </a:r>
            <a:r>
              <a:rPr lang="ru-RU" alt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приезд Володи.</a:t>
            </a:r>
          </a:p>
          <a:p>
            <a:pPr>
              <a:buFont typeface="Calibri" panose="020F0502020204030204" pitchFamily="34" charset="0"/>
              <a:buAutoNum type="arabicPeriod"/>
            </a:pPr>
            <a:r>
              <a:rPr lang="ru-RU" alt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Отъезд </a:t>
            </a:r>
            <a:r>
              <a:rPr lang="ru-RU" altLang="ru-RU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Чечевицына</a:t>
            </a:r>
            <a:r>
              <a:rPr lang="ru-RU" alt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1266" name="Picture 2" descr="https://bipbap.ru/wp-content/uploads/2020/01/ee2b7cf94afbc544fe16c29ff7f38d6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9476" y="1714500"/>
            <a:ext cx="4511962" cy="425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5798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59764" y="443551"/>
            <a:ext cx="1298148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ПОРТРЕТЫ МАЛЬЧИКОВ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569626" y="1856455"/>
            <a:ext cx="6340840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defTabSz="457207">
              <a:buClr>
                <a:schemeClr val="bg2">
                  <a:lumMod val="40000"/>
                  <a:lumOff val="60000"/>
                </a:schemeClr>
              </a:buClr>
              <a:defRPr/>
            </a:pP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Володя – добропорядочный мальчик, привязанный к семье всем сердцем, хоть и на стадии своего взросления пытается продемонстрировать обратное. У него есть мечта – Америка. И ради ее осуществления он готов на поступок: пренебречь самым ценным, что у него есть, доверием и близостью семьи.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2" descr="http://korzinka-schastiya.com/wp-content/uploads/2012/05/02lab87of1330953677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7816973" y="1630999"/>
            <a:ext cx="4000528" cy="4500594"/>
          </a:xfrm>
          <a:prstGeom prst="rect">
            <a:avLst/>
          </a:prstGeom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68382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378236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ПОРТРЕТЫ МАЛЬЧИКОВ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92431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718575" y="2043112"/>
            <a:ext cx="7139549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Чечевицын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далек от душевных терзаний и увлечен только одной идеей – убежать и поскорее. Ему, в отличие от Володи, неведомы тепло домашнего очага и родительская забота, его ничто не держит. Семейные ценности не являются для него чем-то основополагающим. Он – человек решительный и суровый.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2" descr="https://i0.wp.com/pushkinsdelal.ru/wp-content/uploads/2020/07/image-570.png?resize=569%2C875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3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3584" y="1536957"/>
            <a:ext cx="3613917" cy="4551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6283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59764" y="443551"/>
            <a:ext cx="1298148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МАРШРУТ МАЛЬЧИКОВ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pic>
        <p:nvPicPr>
          <p:cNvPr id="9" name="Picture 2" descr="http://www.c.weare1.info/images/phmapoftheworld.gif"/>
          <p:cNvPicPr>
            <a:picLocks noGrp="1" noChangeAspect="1" noChangeArrowheads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13613" y="1420393"/>
            <a:ext cx="7959777" cy="4864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5100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3551"/>
            <a:ext cx="12192000" cy="43819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ТЕСТ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 Box 9"/>
          <p:cNvSpPr txBox="1">
            <a:spLocks noChangeArrowheads="1"/>
          </p:cNvSpPr>
          <p:nvPr/>
        </p:nvSpPr>
        <p:spPr bwMode="auto">
          <a:xfrm>
            <a:off x="385011" y="1925053"/>
            <a:ext cx="7170821" cy="206210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lvl="0"/>
            <a:r>
              <a:rPr lang="ru-RU" sz="3200" b="1" i="1" dirty="0">
                <a:solidFill>
                  <a:srgbClr val="002060"/>
                </a:solidFill>
                <a:latin typeface="Arial" charset="0"/>
                <a:cs typeface="Arial" charset="0"/>
              </a:rPr>
              <a:t>2. Откуда приехал Володя</a:t>
            </a:r>
            <a:r>
              <a:rPr lang="ru-RU" sz="3200" b="1" i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?</a:t>
            </a:r>
          </a:p>
          <a:p>
            <a:r>
              <a:rPr lang="ru-RU" sz="3200" dirty="0">
                <a:solidFill>
                  <a:srgbClr val="002060"/>
                </a:solidFill>
                <a:latin typeface="Arial" charset="0"/>
                <a:cs typeface="Arial" charset="0"/>
              </a:rPr>
              <a:t>а) из гимназии;</a:t>
            </a:r>
          </a:p>
          <a:p>
            <a:r>
              <a:rPr lang="ru-RU" sz="3200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б</a:t>
            </a:r>
            <a:r>
              <a:rPr lang="ru-RU" sz="3200" dirty="0">
                <a:solidFill>
                  <a:srgbClr val="002060"/>
                </a:solidFill>
                <a:latin typeface="Arial" charset="0"/>
                <a:cs typeface="Arial" charset="0"/>
              </a:rPr>
              <a:t>) из больницы;</a:t>
            </a:r>
          </a:p>
          <a:p>
            <a:r>
              <a:rPr lang="ru-RU" sz="3200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в</a:t>
            </a:r>
            <a:r>
              <a:rPr lang="ru-RU" sz="3200" dirty="0">
                <a:solidFill>
                  <a:srgbClr val="002060"/>
                </a:solidFill>
                <a:latin typeface="Arial" charset="0"/>
                <a:cs typeface="Arial" charset="0"/>
              </a:rPr>
              <a:t>) из </a:t>
            </a:r>
            <a:r>
              <a:rPr lang="ru-RU" sz="3200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путешествия.</a:t>
            </a:r>
          </a:p>
        </p:txBody>
      </p:sp>
      <p:pic>
        <p:nvPicPr>
          <p:cNvPr id="7" name="Picture 2" descr="https://bipbap.ru/wp-content/uploads/2020/01/7bc3d1e4e975f538b326ae6568df3986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7" r="2627"/>
          <a:stretch/>
        </p:blipFill>
        <p:spPr bwMode="auto">
          <a:xfrm>
            <a:off x="7889397" y="1700212"/>
            <a:ext cx="3924370" cy="3914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7591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59764" y="443551"/>
            <a:ext cx="1298148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ТЕМА И ПРОБЛЕМА В РАССКАЗЕ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405846" y="2271713"/>
            <a:ext cx="7634568" cy="329320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defTabSz="457207">
              <a:buClr>
                <a:schemeClr val="bg2">
                  <a:lumMod val="40000"/>
                  <a:lumOff val="60000"/>
                </a:schemeClr>
              </a:buClr>
              <a:defRPr/>
            </a:pPr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Тема произведения </a:t>
            </a:r>
            <a:r>
              <a:rPr lang="ru-RU" sz="2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А.П.Чехова</a:t>
            </a:r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детство, которое выражается в желании главных героев осуществить путешествие в далёкую неизведанную страну.</a:t>
            </a:r>
          </a:p>
          <a:p>
            <a:pPr algn="ctr" defTabSz="457207">
              <a:buClr>
                <a:schemeClr val="bg2">
                  <a:lumMod val="40000"/>
                  <a:lumOff val="60000"/>
                </a:schemeClr>
              </a:buClr>
              <a:defRPr/>
            </a:pPr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рассказе автор затрагивает проблемы взаимоотношений отцов и детей, в целом мира взрослых и детей, разницу в мировоззрениях людей одного поколения.</a:t>
            </a:r>
            <a:endParaRPr lang="ru-RU" sz="2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434" name="Picture 2" descr="https://i1.wp.com/pushkinsdelal.ru/wp-content/uploads/2020/07/image-559.png?resize=687%2C93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83" t="6890" r="8122" b="13693"/>
          <a:stretch/>
        </p:blipFill>
        <p:spPr bwMode="auto">
          <a:xfrm>
            <a:off x="8401802" y="1679084"/>
            <a:ext cx="3499476" cy="4364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0657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59764" y="443551"/>
            <a:ext cx="1298148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СМЫСЛ РАССКАЗА «МАЛЬЧИКИ»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945397" y="2228850"/>
            <a:ext cx="6261315" cy="258532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defTabSz="457207">
              <a:buClr>
                <a:schemeClr val="bg2">
                  <a:lumMod val="40000"/>
                  <a:lumOff val="60000"/>
                </a:schemeClr>
              </a:buClr>
              <a:defRPr/>
            </a:pPr>
            <a:r>
              <a:rPr lang="ru-RU" sz="27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Необходимость поддерживать правильные отношения между взрослыми и детьми. Дети являются продолжением своих родителей, и им следует внимательно относится к вопросам воспитания своих чад.</a:t>
            </a:r>
            <a:endParaRPr lang="ru-RU" sz="27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410" name="Picture 2" descr="https://bipbap.ru/wp-content/uploads/2020/01/malchiki2-640x924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1802" y="1489791"/>
            <a:ext cx="3431517" cy="4954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1657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ЧЕМУ УЧИТ РАССКАЗ?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985838" y="1858124"/>
            <a:ext cx="6015038" cy="3970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Рассказ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А.П.Чехова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«Мальчики» учит придавать важное значение истинным семейным ценностям  и не отказываться от них, учит не поддаваться чужому влиянию и всегда иметь собственную точку зрения и способность при необходимости твердо ответить «нет».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https://cdn.fishki.net/upload/post/201409/28/1309044/1327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9492" y="1407231"/>
            <a:ext cx="3799635" cy="4942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4613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787744" cy="601526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ЗАДАНИЕ ДЛЯ САМОСТОЯТЕЛЬНОЙ РАБОТЫ</a:t>
            </a:r>
            <a:endParaRPr lang="ru-RU" sz="36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20914" y="1498818"/>
            <a:ext cx="850611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Составить кроссворд по рассказу «Мальчики».</a:t>
            </a:r>
          </a:p>
          <a:p>
            <a:pPr algn="ctr"/>
            <a:r>
              <a:rPr lang="ru-RU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2. Придумать продолжение</a:t>
            </a:r>
          </a:p>
          <a:p>
            <a:pPr algn="ctr"/>
            <a:r>
              <a:rPr lang="ru-RU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рассказа (20 лет спустя).</a:t>
            </a:r>
            <a:endParaRPr lang="ru-RU" sz="4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9" descr="MCj04136380000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6203" y="3221987"/>
            <a:ext cx="2644356" cy="2540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0471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ТЕСТ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 Box 9"/>
          <p:cNvSpPr txBox="1">
            <a:spLocks noChangeArrowheads="1"/>
          </p:cNvSpPr>
          <p:nvPr/>
        </p:nvSpPr>
        <p:spPr bwMode="auto">
          <a:xfrm>
            <a:off x="595311" y="1856455"/>
            <a:ext cx="7134227" cy="206210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3200" b="1" i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3</a:t>
            </a:r>
            <a:r>
              <a:rPr lang="ru-RU" sz="3200" b="1" i="1" dirty="0">
                <a:solidFill>
                  <a:srgbClr val="002060"/>
                </a:solidFill>
                <a:latin typeface="Arial" charset="0"/>
                <a:cs typeface="Arial" charset="0"/>
              </a:rPr>
              <a:t>. Как звали приятеля Володи</a:t>
            </a:r>
            <a:r>
              <a:rPr lang="ru-RU" sz="3200" b="1" i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?</a:t>
            </a:r>
            <a:r>
              <a: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ru-RU" sz="3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Черепицын</a:t>
            </a:r>
            <a:r>
              <a: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</a:t>
            </a:r>
            <a:r>
              <a: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ru-RU" sz="3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Чечевицын</a:t>
            </a:r>
            <a:r>
              <a: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Черепков.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2" descr="https://i1.wp.com/pushkinsdelal.ru/wp-content/uploads/2020/07/image-558.png?resize=553%2C72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5682" y="1405543"/>
            <a:ext cx="3945084" cy="5179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9711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410804"/>
            <a:ext cx="12192000" cy="38748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ТЕСТ</a:t>
            </a:r>
            <a:endParaRPr lang="ru-RU" sz="4400" dirty="0"/>
          </a:p>
        </p:txBody>
      </p:sp>
      <p:sp>
        <p:nvSpPr>
          <p:cNvPr id="11" name="Text Box 9"/>
          <p:cNvSpPr txBox="1">
            <a:spLocks noChangeArrowheads="1"/>
          </p:cNvSpPr>
          <p:nvPr/>
        </p:nvSpPr>
        <p:spPr bwMode="auto">
          <a:xfrm>
            <a:off x="328613" y="2014537"/>
            <a:ext cx="6786562" cy="181588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28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4. </a:t>
            </a:r>
            <a:r>
              <a:rPr lang="ru-RU" sz="28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Сколько сестёр у Володи</a:t>
            </a:r>
            <a:r>
              <a:rPr lang="ru-RU" sz="28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</a:p>
          <a:p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а</a:t>
            </a:r>
            <a:r>
              <a:rPr lang="ru-RU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 одна;</a:t>
            </a:r>
          </a:p>
          <a:p>
            <a:r>
              <a:rPr lang="ru-RU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б) три;</a:t>
            </a:r>
          </a:p>
          <a:p>
            <a:r>
              <a:rPr lang="ru-RU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в) четыре</a:t>
            </a:r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6" name="Picture 2" descr="https://img-fotki.yandex.ru/get/9555/9701412.0/0_972cc_ce74f6a6_X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8188" y="1484675"/>
            <a:ext cx="3623578" cy="4872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4032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ТЕСТ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581024" y="1632677"/>
            <a:ext cx="6291263" cy="40318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ru-RU" sz="3200" b="1" i="1" dirty="0">
                <a:solidFill>
                  <a:srgbClr val="002060"/>
                </a:solidFill>
                <a:latin typeface="Arial" charset="0"/>
                <a:cs typeface="Arial" charset="0"/>
              </a:rPr>
              <a:t>5. Какие перемены заметили девочки в Володе</a:t>
            </a:r>
            <a:r>
              <a:rPr lang="ru-RU" sz="3200" b="1" i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?</a:t>
            </a:r>
          </a:p>
          <a:p>
            <a:r>
              <a:rPr lang="ru-RU" sz="3200" dirty="0">
                <a:solidFill>
                  <a:srgbClr val="002060"/>
                </a:solidFill>
                <a:latin typeface="Arial" charset="0"/>
                <a:cs typeface="Arial" charset="0"/>
              </a:rPr>
              <a:t>а) он стал невесёлым и неразговорчивым</a:t>
            </a:r>
            <a:r>
              <a:rPr lang="ru-RU" sz="3200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;</a:t>
            </a:r>
          </a:p>
          <a:p>
            <a:r>
              <a:rPr lang="ru-RU" sz="3200" dirty="0">
                <a:solidFill>
                  <a:srgbClr val="002060"/>
                </a:solidFill>
                <a:latin typeface="Arial" charset="0"/>
                <a:cs typeface="Arial" charset="0"/>
              </a:rPr>
              <a:t>б</a:t>
            </a:r>
            <a:r>
              <a:rPr lang="ru-RU" sz="3200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) </a:t>
            </a:r>
            <a:r>
              <a:rPr lang="ru-RU" sz="3200" dirty="0">
                <a:solidFill>
                  <a:srgbClr val="002060"/>
                </a:solidFill>
                <a:latin typeface="Arial" charset="0"/>
                <a:cs typeface="Arial" charset="0"/>
              </a:rPr>
              <a:t>он стал грубым, злым и жадным</a:t>
            </a:r>
            <a:r>
              <a:rPr lang="ru-RU" sz="3200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;</a:t>
            </a:r>
          </a:p>
          <a:p>
            <a:r>
              <a:rPr lang="ru-RU" sz="3200" dirty="0">
                <a:solidFill>
                  <a:srgbClr val="002060"/>
                </a:solidFill>
                <a:latin typeface="Arial" charset="0"/>
                <a:cs typeface="Arial" charset="0"/>
              </a:rPr>
              <a:t>в</a:t>
            </a:r>
            <a:r>
              <a:rPr lang="ru-RU" sz="3200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) </a:t>
            </a:r>
            <a:r>
              <a:rPr lang="ru-RU" sz="3200" dirty="0">
                <a:solidFill>
                  <a:srgbClr val="002060"/>
                </a:solidFill>
                <a:latin typeface="Arial" charset="0"/>
                <a:cs typeface="Arial" charset="0"/>
              </a:rPr>
              <a:t>он стал вежливым и аккуратным</a:t>
            </a:r>
            <a:r>
              <a:rPr lang="ru-RU" sz="3200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.</a:t>
            </a:r>
          </a:p>
        </p:txBody>
      </p:sp>
      <p:pic>
        <p:nvPicPr>
          <p:cNvPr id="9" name="Picture 2" descr="https://ds04.infourok.ru/uploads/ex/068b/0001c7c2-d735acfe/1/img1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6" t="4027" r="5452" b="15556"/>
          <a:stretch/>
        </p:blipFill>
        <p:spPr bwMode="auto">
          <a:xfrm>
            <a:off x="7933732" y="1747915"/>
            <a:ext cx="3625760" cy="3916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6081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3551"/>
            <a:ext cx="12192000" cy="43819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ТЕСТ</a:t>
            </a:r>
            <a:endParaRPr lang="ru-RU" sz="4400" dirty="0"/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74501" y="1450630"/>
            <a:ext cx="7197874" cy="243143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800" b="1" i="1" dirty="0">
                <a:solidFill>
                  <a:srgbClr val="002060"/>
                </a:solidFill>
                <a:latin typeface="Arial" charset="0"/>
                <a:cs typeface="Arial" charset="0"/>
              </a:rPr>
              <a:t>6.</a:t>
            </a:r>
            <a:r>
              <a:rPr lang="ru-RU" sz="28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Кто ещё, кроме родных, встречал </a:t>
            </a:r>
            <a:r>
              <a:rPr lang="ru-RU" sz="28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Володю?</a:t>
            </a:r>
          </a:p>
          <a:p>
            <a:pPr>
              <a:defRPr/>
            </a:pP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 кот 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Барсик;</a:t>
            </a:r>
          </a:p>
          <a:p>
            <a:pPr>
              <a:defRPr/>
            </a:pP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</a:t>
            </a:r>
            <a:r>
              <a: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 попугай 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Кеша;</a:t>
            </a:r>
          </a:p>
          <a:p>
            <a:pPr>
              <a:defRPr/>
            </a:pP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 пёс 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Милорд.</a:t>
            </a:r>
          </a:p>
        </p:txBody>
      </p:sp>
      <p:pic>
        <p:nvPicPr>
          <p:cNvPr id="9" name="Picture 4" descr="https://img2.labirint.ru/rcimg/dd05414e1070b091d630e723ba70f1ce/1920x1080/books43/423816/ph_1.jpg?156374128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158"/>
          <a:stretch/>
        </p:blipFill>
        <p:spPr bwMode="auto">
          <a:xfrm>
            <a:off x="8124113" y="1326258"/>
            <a:ext cx="3470134" cy="5111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3668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3551"/>
            <a:ext cx="12192000" cy="43819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ТЕСТ</a:t>
            </a:r>
            <a:endParaRPr lang="ru-RU" sz="4400" dirty="0"/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728662" y="1743076"/>
            <a:ext cx="6700837" cy="317009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3200" b="1" i="1" dirty="0">
                <a:solidFill>
                  <a:srgbClr val="002060"/>
                </a:solidFill>
              </a:rPr>
              <a:t>7. </a:t>
            </a:r>
            <a:r>
              <a:rPr lang="ru-RU" sz="3200" b="1" i="1" dirty="0" smtClean="0">
                <a:solidFill>
                  <a:srgbClr val="002060"/>
                </a:solidFill>
              </a:rPr>
              <a:t> </a:t>
            </a:r>
            <a:r>
              <a:rPr lang="ru-RU" sz="28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Девочки </a:t>
            </a:r>
            <a:r>
              <a:rPr lang="ru-RU" sz="28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узнали о том, что Володя и </a:t>
            </a:r>
            <a:r>
              <a:rPr lang="ru-RU" sz="2800" b="1" i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Чечевицын</a:t>
            </a:r>
            <a:r>
              <a:rPr lang="ru-RU" sz="28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собираются бежать в Америку:</a:t>
            </a:r>
            <a:r>
              <a:rPr lang="ru-RU" sz="32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32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а) им рассказал Володя;</a:t>
            </a:r>
          </a:p>
          <a:p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</a:t>
            </a:r>
            <a:r>
              <a:rPr lang="ru-RU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 они подслушали разговор мальчиков;</a:t>
            </a:r>
          </a:p>
          <a:p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ru-RU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 им рассказал </a:t>
            </a:r>
            <a:r>
              <a:rPr lang="ru-RU" sz="2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Чечевицын</a:t>
            </a:r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9" name="Picture 2" descr="https://static.my-shop.ru/product/f3/234/2335900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67" t="-443" r="3750" b="8669"/>
          <a:stretch/>
        </p:blipFill>
        <p:spPr bwMode="auto">
          <a:xfrm>
            <a:off x="7702572" y="1405543"/>
            <a:ext cx="3841856" cy="4834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0174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3551"/>
            <a:ext cx="12192000" cy="43819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ТЕСТ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74500" y="2202071"/>
            <a:ext cx="6912126" cy="31085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8. </a:t>
            </a:r>
            <a:r>
              <a:rPr lang="ru-RU" sz="28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Для </a:t>
            </a:r>
            <a:r>
              <a:rPr lang="ru-RU" sz="28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чего мальчики готовили побег</a:t>
            </a:r>
            <a:r>
              <a:rPr lang="ru-RU" sz="28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2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а)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тобы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добывать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золото и слоновую кость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Америке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б)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Чтобы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жить в Америке;</a:t>
            </a:r>
          </a:p>
          <a:p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в)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Чтобы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увидеть экзотических животных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9" name="Picture 2" descr="https://1.bp.blogspot.com/-mw3l5cX_K8o/Xzy-PK2aSkI/AAAAAAAAFFw/euE6p1LfmKotZEXpkNYf-N1NSXUC-pNJwCNcBGAsYHQ/s400/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0414" y="1514476"/>
            <a:ext cx="3591804" cy="4731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4766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10701</TotalTime>
  <Words>888</Words>
  <Application>Microsoft Office PowerPoint</Application>
  <PresentationFormat>Широкоэкранный</PresentationFormat>
  <Paragraphs>225</Paragraphs>
  <Slides>33</Slides>
  <Notes>32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9" baseType="lpstr">
      <vt:lpstr>Arial</vt:lpstr>
      <vt:lpstr>Calibri</vt:lpstr>
      <vt:lpstr>Calibri Light</vt:lpstr>
      <vt:lpstr>Times New Roman</vt:lpstr>
      <vt:lpstr>Wingdings 2</vt:lpstr>
      <vt:lpstr>Тема Office</vt:lpstr>
      <vt:lpstr>Презентация PowerPoint</vt:lpstr>
      <vt:lpstr>ТЕСТ</vt:lpstr>
      <vt:lpstr>ТЕСТ</vt:lpstr>
      <vt:lpstr>ТЕСТ</vt:lpstr>
      <vt:lpstr>ТЕСТ</vt:lpstr>
      <vt:lpstr>ТЕСТ</vt:lpstr>
      <vt:lpstr>ТЕСТ</vt:lpstr>
      <vt:lpstr>ТЕСТ</vt:lpstr>
      <vt:lpstr>ТЕСТ</vt:lpstr>
      <vt:lpstr>ПРОВЕРЬТЕ СЕБЯ!</vt:lpstr>
      <vt:lpstr>СЛОВАРНАЯ РАБОТА</vt:lpstr>
      <vt:lpstr>СЛОВАРНАЯ РАБОТА</vt:lpstr>
      <vt:lpstr>СЛОВАРНАЯ РАБОТА</vt:lpstr>
      <vt:lpstr>СЛОВАРНАЯ РАБОТА</vt:lpstr>
      <vt:lpstr>СЛОВАРНАЯ РАБОТА</vt:lpstr>
      <vt:lpstr>СЛОВАРНАЯ РАБОТА</vt:lpstr>
      <vt:lpstr>СЛОВАРНАЯ РАБОТА</vt:lpstr>
      <vt:lpstr>СЛОВАРНАЯ РАБОТА</vt:lpstr>
      <vt:lpstr>СЛОВАРНАЯ РАБОТА</vt:lpstr>
      <vt:lpstr>  СЛОВАРНАЯ РАБОТА</vt:lpstr>
      <vt:lpstr>СЛОВАРНАЯ РАБОТА</vt:lpstr>
      <vt:lpstr>СЛОВАРНАЯ РАБОТА</vt:lpstr>
      <vt:lpstr>СЛОВАРНАЯ РАБОТА</vt:lpstr>
      <vt:lpstr>СЛОВАРНАЯ РАБОТА</vt:lpstr>
      <vt:lpstr>СЛОВАРНАЯ РАБОТА</vt:lpstr>
      <vt:lpstr>СОСТАВЛЕНИЕ ПЛАНА РАССКАЗА</vt:lpstr>
      <vt:lpstr>ПОРТРЕТЫ МАЛЬЧИКОВ</vt:lpstr>
      <vt:lpstr>ПОРТРЕТЫ МАЛЬЧИКОВ</vt:lpstr>
      <vt:lpstr>МАРШРУТ МАЛЬЧИКОВ</vt:lpstr>
      <vt:lpstr>ТЕМА И ПРОБЛЕМА В РАССКАЗЕ</vt:lpstr>
      <vt:lpstr>СМЫСЛ РАССКАЗА «МАЛЬЧИКИ»</vt:lpstr>
      <vt:lpstr>ЧЕМУ УЧИТ РАССКАЗ?</vt:lpstr>
      <vt:lpstr>ЗАДАНИЕ ДЛЯ САМОСТОЯТЕЛЬНОЙ РАБОТЫ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ТСБ-1</cp:lastModifiedBy>
  <cp:revision>408</cp:revision>
  <dcterms:created xsi:type="dcterms:W3CDTF">2020-09-22T15:24:01Z</dcterms:created>
  <dcterms:modified xsi:type="dcterms:W3CDTF">2021-03-23T06:17:37Z</dcterms:modified>
</cp:coreProperties>
</file>