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5" r:id="rId2"/>
    <p:sldId id="334" r:id="rId3"/>
    <p:sldId id="428" r:id="rId4"/>
    <p:sldId id="377" r:id="rId5"/>
    <p:sldId id="392" r:id="rId6"/>
    <p:sldId id="423" r:id="rId7"/>
    <p:sldId id="417" r:id="rId8"/>
    <p:sldId id="389" r:id="rId9"/>
    <p:sldId id="351" r:id="rId10"/>
    <p:sldId id="391" r:id="rId11"/>
    <p:sldId id="425" r:id="rId12"/>
    <p:sldId id="424" r:id="rId13"/>
    <p:sldId id="378" r:id="rId14"/>
    <p:sldId id="418" r:id="rId15"/>
    <p:sldId id="39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440" r:id="rId26"/>
    <p:sldId id="379" r:id="rId27"/>
    <p:sldId id="362" r:id="rId28"/>
    <p:sldId id="419" r:id="rId29"/>
    <p:sldId id="367" r:id="rId30"/>
    <p:sldId id="420" r:id="rId31"/>
    <p:sldId id="441" r:id="rId32"/>
    <p:sldId id="353" r:id="rId33"/>
    <p:sldId id="430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1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54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87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2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19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07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09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42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8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28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5441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02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929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36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869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3686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46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511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317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27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1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ahUKEwjZ7pSB9PLRAhWiE5oKHVHHAOkQjRwIBw&amp;url=http://www.mir-skazki.de/A-Kuprin-ChUDISNYruI-DOKTOR&amp;psig=AFQjCNFmTFLHEqpP5viybThfm3qLRWQK2g&amp;ust=148617619729950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hyperlink" Target="http://www.google.ru/url?sa=i&amp;rct=j&amp;q=&amp;esrc=s&amp;source=images&amp;cd=&amp;cad=rja&amp;uact=8&amp;ved=0ahUKEwiJ1r3H9fLRAhWoYZoKHSdDC4gQjRwIBw&amp;url=http://my.mail.ru/community/knigadetckaya/5EC54193EC3BE56F.html&amp;psig=AFQjCNFmTFLHEqpP5viybThfm3qLRWQK2g&amp;ust=1486176197299505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30178" y="2813734"/>
            <a:ext cx="5960889" cy="337944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А.И.Куприн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«Чудесный доктор».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1974" y="2504003"/>
            <a:ext cx="2775005" cy="38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И НАПРАВЛЕНИЕ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5438" y="1334364"/>
            <a:ext cx="7692071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«Чудесный доктор» – это святочный (рождественский) рассказ.</a:t>
            </a: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099" y="1371255"/>
            <a:ext cx="3344863" cy="474345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48342" y="2348692"/>
            <a:ext cx="7669167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происходит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предпраздничные дни. Из витрин магазинов выглядывают наряженные ёлки, всюду изобилие вкусной еды, на улицах раздаётся смех, а ухо улавливает весёлые разговоры людей.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25438" y="5045310"/>
            <a:ext cx="8020276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где-то совсем рядом царит нищета, горе и отчаяние. И все эти человеческие беды в светлый праздник Рождества Христова озаряются чудом.</a:t>
            </a:r>
          </a:p>
        </p:txBody>
      </p:sp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443551"/>
            <a:ext cx="12017829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ОСОБЕННОСТИ РОЖДЕСТВЕНСКОГО РАССКАЗА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0" y="1640113"/>
            <a:ext cx="642983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arenR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Приуроченность к рождеству;</a:t>
            </a:r>
          </a:p>
          <a:p>
            <a:pPr marL="514350" indent="-514350" algn="ctr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лавный герой – ребёнок;</a:t>
            </a:r>
          </a:p>
          <a:p>
            <a:pPr marL="514350" indent="-514350" algn="ctr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вижение сюжета от безвыходной ситуации к счастливому финалу;</a:t>
            </a:r>
          </a:p>
          <a:p>
            <a:pPr marL="514350" indent="-514350" algn="ctr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бязательное условие в сюжете: превращение, метаморфоза;</a:t>
            </a:r>
          </a:p>
          <a:p>
            <a:pPr marL="514350" indent="-514350" algn="ctr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азидательность рассказа, наличие ярко выраженной морали.</a:t>
            </a:r>
          </a:p>
        </p:txBody>
      </p:sp>
      <p:pic>
        <p:nvPicPr>
          <p:cNvPr id="10" name="Рисунок 9" descr="0_67c6f_ae90dd65_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706" y="1267499"/>
            <a:ext cx="2315466" cy="234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elitefon_ru-87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13412" y="3832001"/>
            <a:ext cx="3882589" cy="2426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8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ОТРЫВОК ИЗ РАССКАЗА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70301" y="1495616"/>
            <a:ext cx="677072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 сквозь запотевшие окна какого-нибудь дома они видели елку, которая издали казалась громадной гроздью ярких, сияющих пятен, иногда они слышали даже звуки веселой польки...”, “праздничное оживление толпы”, “смеющиеся лица нарядных дам...”</a:t>
            </a:r>
          </a:p>
        </p:txBody>
      </p:sp>
      <p:pic>
        <p:nvPicPr>
          <p:cNvPr id="11" name="Рисунок 10" descr="1503976_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622" y="3309071"/>
            <a:ext cx="2547589" cy="316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902183_armstrong_-_christmas_bough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013" y="1301868"/>
            <a:ext cx="2861248" cy="2455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547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76519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произведение построено на контрастах.</a:t>
            </a:r>
          </a:p>
        </p:txBody>
      </p:sp>
      <p:pic>
        <p:nvPicPr>
          <p:cNvPr id="9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"/>
          <a:stretch>
            <a:fillRect/>
          </a:stretch>
        </p:blipFill>
        <p:spPr bwMode="auto">
          <a:xfrm>
            <a:off x="8199273" y="1405543"/>
            <a:ext cx="3618228" cy="437791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5438" y="2192431"/>
            <a:ext cx="770096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самом начале мальчики стоят перед яркой витриной, в воздухе витает праздничный дух.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25438" y="3789363"/>
            <a:ext cx="770096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когда они идут домой, всё вокруг становится мрачнее: повсюду старые разваливающиеся дома, а их собственное жилище находится в подвале.</a:t>
            </a:r>
          </a:p>
        </p:txBody>
      </p:sp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91771" y="2104571"/>
            <a:ext cx="570411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время как в городе люди готовятся к празднику,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знают, как свести концы с концами, чтобы просто выжить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празднике в их семье не идёт и речи. </a:t>
            </a: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"/>
          <a:stretch>
            <a:fillRect/>
          </a:stretch>
        </p:blipFill>
        <p:spPr bwMode="auto">
          <a:xfrm>
            <a:off x="8222578" y="1514368"/>
            <a:ext cx="3531045" cy="450271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1283" y="1631000"/>
            <a:ext cx="6260774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семьи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Мерцаловых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оказывается слабым человеком, который уже не способен решать проблемы, а готов бежать от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них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0399" y="1630999"/>
            <a:ext cx="4668385" cy="439578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74500" y="3904344"/>
            <a:ext cx="628755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 Пирогов представлен невероятно сильным, бодрым и позитивным героем. Который своей добротой спасает семью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Мерцаловых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ВЫДЕЛЕНИЕ ГЛАВНЫХ ЭПИЗОДОВ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27803" y="1374515"/>
            <a:ext cx="792111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1. Перед окном гастрономического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магазина.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2. В подземелье 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Мерцаловых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3. Встреча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саду.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4. Доктор принес в дом свет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надежду.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5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 Перемены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в жизни семьи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Мерцаловых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10410_1416922143.jpg"/>
          <p:cNvPicPr>
            <a:picLocks noChangeAspect="1"/>
          </p:cNvPicPr>
          <p:nvPr/>
        </p:nvPicPr>
        <p:blipFill>
          <a:blip r:embed="rId3">
            <a:lum contrast="20000"/>
          </a:blip>
          <a:srcRect l="5653" t="19191" r="51945" b="4048"/>
          <a:stretch>
            <a:fillRect/>
          </a:stretch>
        </p:blipFill>
        <p:spPr>
          <a:xfrm>
            <a:off x="2111235" y="3791945"/>
            <a:ext cx="2268260" cy="2721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4">
            <a:lum contrast="30000"/>
          </a:blip>
          <a:srcRect l="1250" t="8750" r="44375" b="6250"/>
          <a:stretch>
            <a:fillRect/>
          </a:stretch>
        </p:blipFill>
        <p:spPr>
          <a:xfrm>
            <a:off x="6096000" y="3791945"/>
            <a:ext cx="2271806" cy="2663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.jpg"/>
          <p:cNvPicPr>
            <a:picLocks noChangeAspect="1"/>
          </p:cNvPicPr>
          <p:nvPr/>
        </p:nvPicPr>
        <p:blipFill>
          <a:blip r:embed="rId5"/>
          <a:srcRect l="52813" t="3738" r="3125" b="3738"/>
          <a:stretch>
            <a:fillRect/>
          </a:stretch>
        </p:blipFill>
        <p:spPr>
          <a:xfrm>
            <a:off x="9363540" y="1474760"/>
            <a:ext cx="2286016" cy="32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82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НИЩЕТА И ГОРЕ СЕМЬИ МЕРЦАЛОВЫХ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636808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«Говорящие детали»: Двор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служивший для всех жильцов естественной помойной ямой; закоптелые, плачущие от сырости стены; постоянный запах нищеты; крик грудного ребенка; сердца, сжавшиеся от острого, недетского страдания; переделанное из старого ватного халата пальто Гриши; летнее пальто и войлочная шляпа </a:t>
            </a:r>
            <a:r>
              <a:rPr lang="ru-RU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Мерцалова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article1401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799" y="1405543"/>
            <a:ext cx="4908701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692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ОТРЫВОК ИЗ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856455"/>
            <a:ext cx="634561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“В этот ужасный роковой год несчастье за несчастьем настойчиво и безжалостно сыпались 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его семью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“Выйдя на улицу, он (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пошел бесцельно вперед... Он уже хотел... исполнить свое страшное намерение...”.</a:t>
            </a:r>
          </a:p>
        </p:txBody>
      </p:sp>
      <p:pic>
        <p:nvPicPr>
          <p:cNvPr id="9" name="Рисунок 8" descr="05labbop01247135286.jpg"/>
          <p:cNvPicPr>
            <a:picLocks noChangeAspect="1"/>
          </p:cNvPicPr>
          <p:nvPr/>
        </p:nvPicPr>
        <p:blipFill>
          <a:blip r:embed="rId3">
            <a:lum bright="20000" contrast="20000"/>
          </a:blip>
          <a:srcRect l="49062" t="48750"/>
          <a:stretch>
            <a:fillRect/>
          </a:stretch>
        </p:blipFill>
        <p:spPr>
          <a:xfrm>
            <a:off x="7064190" y="1739418"/>
            <a:ext cx="4704948" cy="3773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694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ОТЧАЯНИЕ МЕРЦАЛОВА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390692"/>
            <a:ext cx="647624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чувствует свое бессилие. Все его попытки помочь семье выйти из бедственного положения заканчиваются крахом. Скудные сбережения семьи потрачены на его лечение. Он жив, а ребенок мертв, маленькая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Машутка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пороге смерти.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мучит совесть: «…бежать без оглядки, чтоб только не видеть молчаливого отчаяния голодной семьи.»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3">
            <a:lum contrast="30000"/>
          </a:blip>
          <a:srcRect l="9687" t="7500" r="47188" b="46250"/>
          <a:stretch>
            <a:fillRect/>
          </a:stretch>
        </p:blipFill>
        <p:spPr>
          <a:xfrm>
            <a:off x="7097817" y="1764321"/>
            <a:ext cx="4717673" cy="379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61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2924" y="1585913"/>
            <a:ext cx="6500813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декабря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1897 г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 газете «Киевское слово» выходит рассказ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А.И.Куприна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«Чудесный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75" y="1585913"/>
            <a:ext cx="3369767" cy="4767262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42924" y="3236686"/>
            <a:ext cx="650081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начинается со строк: </a:t>
            </a:r>
            <a:r>
              <a:rPr lang="ru-RU" altLang="ru-RU" sz="2800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«Следующий рассказ не есть плод досужего вымысла. Всё описанное мною действительно произошло в Киеве лет около тридцати назад…».</a:t>
            </a: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сразу настраивает читателя на серьёзный лад.</a:t>
            </a:r>
          </a:p>
        </p:txBody>
      </p:sp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ОПИСАНИЕ ЗАСНЕЖЕННОГО САДА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47624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“Деревья, окутанные в свои белые ризы, дремали в неподвижном величии”. Сравнение снежного убора деревьев с ризами настраивает на высокий, торжественный лад. Автор использует эпитеты и олицетворения: “глубокая тишина и великое спокойствие, сторожившие сад”.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55389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24" y="1856455"/>
            <a:ext cx="4642777" cy="3705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14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ВСТРЕЧА МЕРЦАЛОВА С НЕЗНАКОМЦЕМ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47624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Никто до этого не обращал внимания на измученного горем человека, его прогоняли и поучали, а незнакомец расспрашивает о беде, готов помочь: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«Расскажите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все по порядку и как можно короче. Может быть, вместе мы придумаем что-нибудь для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вас».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88374518a6faf1aeafbe594dcd1feb97.jpg"/>
          <p:cNvPicPr>
            <a:picLocks noChangeAspect="1"/>
          </p:cNvPicPr>
          <p:nvPr/>
        </p:nvPicPr>
        <p:blipFill>
          <a:blip r:embed="rId3">
            <a:lum bright="30000" contrast="40000"/>
          </a:blip>
          <a:srcRect l="53044" t="42701" r="2703" b="13505"/>
          <a:stretch>
            <a:fillRect/>
          </a:stretch>
        </p:blipFill>
        <p:spPr>
          <a:xfrm>
            <a:off x="7297674" y="2216922"/>
            <a:ext cx="4519827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433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СЛЕДОМ ЗА ЭТИМ….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05543"/>
            <a:ext cx="1113532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мешкая, старик начинает действовать: “Минут через десять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доктор уже входили в подвал”.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i426.photobucket.com/albums/pp346/polny_shkaf/11/Chudasny_doktor_1985.jpg"/>
          <p:cNvPicPr>
            <a:picLocks noChangeAspect="1" noChangeArrowheads="1"/>
          </p:cNvPicPr>
          <p:nvPr/>
        </p:nvPicPr>
        <p:blipFill>
          <a:blip r:embed="rId3"/>
          <a:srcRect l="7996" t="4545" r="10448" b="23863"/>
          <a:stretch>
            <a:fillRect/>
          </a:stretch>
        </p:blipFill>
        <p:spPr bwMode="auto">
          <a:xfrm>
            <a:off x="2506707" y="2705266"/>
            <a:ext cx="3010987" cy="3719454"/>
          </a:xfrm>
          <a:prstGeom prst="rect">
            <a:avLst/>
          </a:prstGeom>
          <a:noFill/>
        </p:spPr>
      </p:pic>
      <p:pic>
        <p:nvPicPr>
          <p:cNvPr id="11" name="Рисунок 10" descr="0e6bfe1e6e0f9be729843e6b103f612d.jpg"/>
          <p:cNvPicPr>
            <a:picLocks noChangeAspect="1"/>
          </p:cNvPicPr>
          <p:nvPr/>
        </p:nvPicPr>
        <p:blipFill>
          <a:blip r:embed="rId4">
            <a:lum bright="20000" contrast="40000"/>
          </a:blip>
          <a:srcRect l="51137" t="9732" r="3205" b="6811"/>
          <a:stretch>
            <a:fillRect/>
          </a:stretch>
        </p:blipFill>
        <p:spPr>
          <a:xfrm>
            <a:off x="6850743" y="2705266"/>
            <a:ext cx="2652985" cy="364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3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06286" y="2216922"/>
            <a:ext cx="457200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Отчаявшаяся от горя мать выполняет все, что велит этот незнакомый человек.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Содержимое 3" descr="chudesniy_doktor.jpg"/>
          <p:cNvPicPr>
            <a:picLocks noGrp="1" noChangeAspect="1"/>
          </p:cNvPicPr>
          <p:nvPr>
            <p:ph idx="4294967295"/>
          </p:nvPr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8332055" y="1405543"/>
            <a:ext cx="2981373" cy="4979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49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НАСТОЯЩЕЕ ЧУДО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6455"/>
            <a:ext cx="608862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оно, настоящее чудо, чудо случайной встречи! Рукотворное чудо, имя которому – деятельное сострадание и участие. “Обыкновенное” чудо, естественное для каждого совестливого человека.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1424387137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17085" y="1405543"/>
            <a:ext cx="3400416" cy="2266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http://s59.radikal.ru/i164/0812/f7/5acbb92e02d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1276" y="3936006"/>
            <a:ext cx="3149683" cy="2362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05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ИЗМЕНЕНИЕ ЖИЗНИ СЕМЬИ МЕРЦАЛОВЫХ</a:t>
            </a:r>
            <a:endParaRPr lang="ru-RU" sz="42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541486" y="1857829"/>
            <a:ext cx="346891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“С тех пор словно благодатный ангел снизошел в нашу 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семью.”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omiliya.org/sites/default/files/styles/large/public/img_materials/angelochek_3.jpg?itok=IxdsYz4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0971" y="1738249"/>
            <a:ext cx="4163671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7.jpg"/>
          <p:cNvPicPr>
            <a:picLocks noChangeAspect="1"/>
          </p:cNvPicPr>
          <p:nvPr/>
        </p:nvPicPr>
        <p:blipFill>
          <a:blip r:embed="rId4">
            <a:lum contrast="30000"/>
          </a:blip>
          <a:srcRect l="55625" t="5000" b="5000"/>
          <a:stretch>
            <a:fillRect/>
          </a:stretch>
        </p:blipFill>
        <p:spPr>
          <a:xfrm>
            <a:off x="432925" y="1509485"/>
            <a:ext cx="2958395" cy="4500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900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ГЕРОИ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05543"/>
            <a:ext cx="6693957" cy="4924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Пирогов – известный профессор, хирург.</a:t>
            </a:r>
          </a:p>
        </p:txBody>
      </p:sp>
      <p:pic>
        <p:nvPicPr>
          <p:cNvPr id="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895" y="1405543"/>
            <a:ext cx="4458606" cy="3240087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74500" y="2061029"/>
            <a:ext cx="6693956" cy="2092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знает подход к любому человеку: он так внимательно и заинтересованно смотрит на отца семейства, что почти сразу внушает ему доверие, и тот рассказывает обо всех своих бедах.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93485" y="4807115"/>
            <a:ext cx="11016344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Пирогову не надо раздумывать, стоит ли помогать или нет. Он направляется домой к </a:t>
            </a:r>
            <a:r>
              <a:rPr lang="ru-RU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Мерцаловым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делает всё возможное, чтобы спасти отчаявшиеся души.</a:t>
            </a:r>
          </a:p>
        </p:txBody>
      </p:sp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ГЕРОИ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47319"/>
            <a:ext cx="634561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сыновей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будучи уже взрослым мужчиной, вспоминает его и называет святым: «… то великое, мощное и святое, что жило и горело в чудесном докторе при его жизни, угасло невозвратимо».</a:t>
            </a:r>
          </a:p>
        </p:txBody>
      </p:sp>
      <p:pic>
        <p:nvPicPr>
          <p:cNvPr id="9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0400" y="1747318"/>
            <a:ext cx="4671848" cy="345598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ГЕРОИ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2960914"/>
            <a:ext cx="7373255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Видя смерть дочери, отчаяние жены, обездоленность остальных ребятишек, он стыдится своей неспособности им помочь.</a:t>
            </a: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"/>
          <a:stretch>
            <a:fillRect/>
          </a:stretch>
        </p:blipFill>
        <p:spPr bwMode="auto">
          <a:xfrm>
            <a:off x="8058150" y="1419452"/>
            <a:ext cx="3449638" cy="4941887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20914" y="1419452"/>
            <a:ext cx="7373255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сломленный невзгодами мужчина, которого гложет собственное бессилие.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20914" y="4549775"/>
            <a:ext cx="7373255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 останавливает его на пути к малодушному поступку, спасая, прежде всего, его душу, которая была готова согрешить. </a:t>
            </a:r>
          </a:p>
        </p:txBody>
      </p:sp>
    </p:spTree>
    <p:extLst>
      <p:ext uri="{BB962C8B-B14F-4D97-AF65-F5344CB8AC3E}">
        <p14:creationId xmlns:p14="http://schemas.microsoft.com/office/powerpoint/2010/main" val="18441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ТЕМЫ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32114" y="1465943"/>
            <a:ext cx="278674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Милосердие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37314" y="1465942"/>
            <a:ext cx="291737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Доброта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461828" y="1465942"/>
            <a:ext cx="291737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Сострадание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"/>
          <a:stretch>
            <a:fillRect/>
          </a:stretch>
        </p:blipFill>
        <p:spPr bwMode="auto">
          <a:xfrm>
            <a:off x="2678112" y="2322965"/>
            <a:ext cx="6835775" cy="4002087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224366" y="1856454"/>
            <a:ext cx="577152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Эту историю Александру Ивановичу рассказал знакомый банкир, который является одним из героев этой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книги. Реальная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основа рассказа ничуть не отличается от того, что изобразил автор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30" y="1481247"/>
            <a:ext cx="3647671" cy="4911686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5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1365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НАЗВАНИЯ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0" y="1451429"/>
            <a:ext cx="580571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идея рассказа заключена во фразе, которую говорит Пирогов, уходя от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Мерцаловых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никогда не падайте духом.</a:t>
            </a: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7199" y="1451429"/>
            <a:ext cx="4945743" cy="355758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80569" y="4165600"/>
            <a:ext cx="5805717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в самые трудные времена нужно надеяться, искать, ждать чуда. И оно обязательно случится.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763656" y="5283200"/>
            <a:ext cx="4989285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Чудеса эти совершают сами люди добротой своих сердец. </a:t>
            </a:r>
          </a:p>
        </p:txBody>
      </p:sp>
    </p:spTree>
    <p:extLst>
      <p:ext uri="{BB962C8B-B14F-4D97-AF65-F5344CB8AC3E}">
        <p14:creationId xmlns:p14="http://schemas.microsoft.com/office/powerpoint/2010/main" val="296324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«ЧУДЕСНЫЙ ДОКТОР» НЕ НАЗЫВАЕТ ИМЕНИ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0515" y="2032001"/>
            <a:ext cx="607382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бескорыстный и скромный человек, недаром взрослый Григорий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Емельянович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называет его святым. Совершив доброе дело, он не ждет за это никакой благодарности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Репин Портрет Пирогова.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948" y="1853909"/>
            <a:ext cx="4214842" cy="346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3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РАССКАЗ?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0515" y="2721817"/>
            <a:ext cx="519898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 быть неравнодушным к окружающим нас людям.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5714" y="1420394"/>
            <a:ext cx="5865966" cy="47625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0895801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Написать сочинение-рассуждение на одну из тем:</a:t>
            </a:r>
          </a:p>
          <a:p>
            <a:pPr lvl="0"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Можно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согласиться со словами Григория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“... то великое, мощное и святое, что жило и горело в чудесном докторе при его жизни, угасло невозвратимо”?</a:t>
            </a:r>
          </a:p>
          <a:p>
            <a:pPr lvl="0" algn="ctr">
              <a:buNone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Надо ли в сегодняшней жизни следовать совету Пирогова: “... главное – не падайте никогда духом”?</a:t>
            </a:r>
          </a:p>
          <a:p>
            <a:pPr lvl="0" algn="ctr">
              <a:buNone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 какие чудеса следует верить людям?</a:t>
            </a:r>
          </a:p>
          <a:p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307" y="4455886"/>
            <a:ext cx="2224193" cy="192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6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«ЧУДЕСНЫЙ ДОКТОР»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06129" y="1683657"/>
            <a:ext cx="661239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«Чудесный доктор» – рассказ об удивительном человеколюбии, о милосердии одного известного доктора, который не стремился к славе, не ждал почестей, а лишь бескорыстно оказывал помощь тем, кому она была необходима здесь и сейчас.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378" y="1312618"/>
            <a:ext cx="3610354" cy="505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НАЗВАНИЕ «ЧУДЕСНЫЙ ДОКТОР»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6270" y="1640114"/>
            <a:ext cx="6224815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Доктор, который неожиданно появился в жизни бедствующей семьи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Мерцаловых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круто изменил ее судьбу, избавил от неминуемой гибели, подарил возможность встать на ноги, занять достойной место в обществе</a:t>
            </a:r>
          </a:p>
        </p:txBody>
      </p:sp>
      <p:pic>
        <p:nvPicPr>
          <p:cNvPr id="9" name="Picture 2" descr="Похожее изображение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7545" y="1444859"/>
            <a:ext cx="2857500" cy="3600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Картинки по запросу обложка книги Чудесный доктор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5172"/>
          <a:stretch>
            <a:fillRect/>
          </a:stretch>
        </p:blipFill>
        <p:spPr bwMode="auto">
          <a:xfrm>
            <a:off x="6893882" y="3426733"/>
            <a:ext cx="1930866" cy="3005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СИНОНИМЫ К СЛОВУ «ЧУДЕСНЫЙ»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75544" y="1348800"/>
            <a:ext cx="776487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Прекрасный, необыкновенный, замечательный, удивительный, </a:t>
            </a:r>
            <a:r>
              <a:rPr 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великолепный.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“чудесный” - производное от слова “чудо”, т.е. волшебство. Чудо - это исполнение сокровенных желаний, спасение, избавление от бед. Так происходит с семьей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Мерцаловых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героями этого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329" y="3333959"/>
            <a:ext cx="3503919" cy="302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51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НИКОЛАЙ ИВАНОВИЧ ПИРОГОВ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14349" y="1770743"/>
            <a:ext cx="655410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усадьбе «Вишня» на протяжении 20 лет работал известный русский хирург Николай Иванович Пирогов.</a:t>
            </a: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043" y="1422399"/>
            <a:ext cx="3040914" cy="5065487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4349" y="3570515"/>
            <a:ext cx="655410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свою жизнь он совершил немало чудес. Он стал прототипом «чудесного доктора».</a:t>
            </a:r>
          </a:p>
        </p:txBody>
      </p:sp>
    </p:spTree>
    <p:extLst>
      <p:ext uri="{BB962C8B-B14F-4D97-AF65-F5344CB8AC3E}">
        <p14:creationId xmlns:p14="http://schemas.microsoft.com/office/powerpoint/2010/main" val="8185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УСАДЬБА «ВИШНЯ»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322" y="1405543"/>
            <a:ext cx="7433356" cy="4955111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НАЗВАНИЯ</a:t>
            </a:r>
            <a:endParaRPr lang="ru-RU" sz="44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72169" y="1314451"/>
            <a:ext cx="6451146" cy="892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автор назвал доктора чудесным?</a:t>
            </a: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266856"/>
            <a:ext cx="3880757" cy="291056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2169" y="2403550"/>
            <a:ext cx="6451146" cy="1692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Благодеяние доктора совпало с кануном Рождества, поэтому </a:t>
            </a:r>
            <a:r>
              <a:rPr lang="ru-RU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Мерцаловы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восприняли его появление, как настоящее чудо.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62857" y="4354286"/>
            <a:ext cx="11442700" cy="2092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Никто, кроме Пирогова, не захотел протянуть руку помощи нуждающимся людям. Светлый и чистый праздник Рождества прохожие заменили на погоню за скидками, выгодными товарами и различными яствами. В этой атмосфере проявление добродетели – чудо, на которое остаётся только надеяться.</a:t>
            </a:r>
          </a:p>
        </p:txBody>
      </p:sp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10928</TotalTime>
  <Words>1464</Words>
  <Application>Microsoft Office PowerPoint</Application>
  <PresentationFormat>Широкоэкранный</PresentationFormat>
  <Paragraphs>198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ИСТОРИЯ СОЗДАНИЯ</vt:lpstr>
      <vt:lpstr>ИСТОРИЯ СОЗДАНИЯ</vt:lpstr>
      <vt:lpstr>РАССКАЗ «ЧУДЕСНЫЙ ДОКТОР»</vt:lpstr>
      <vt:lpstr>НАЗВАНИЕ «ЧУДЕСНЫЙ ДОКТОР»</vt:lpstr>
      <vt:lpstr>СИНОНИМЫ К СЛОВУ «ЧУДЕСНЫЙ»</vt:lpstr>
      <vt:lpstr>НИКОЛАЙ ИВАНОВИЧ ПИРОГОВ</vt:lpstr>
      <vt:lpstr>УСАДЬБА «ВИШНЯ» </vt:lpstr>
      <vt:lpstr>СМЫСЛ НАЗВАНИЯ</vt:lpstr>
      <vt:lpstr>ЖАНР И НАПРАВЛЕНИЕ</vt:lpstr>
      <vt:lpstr>ОСОБЕННОСТИ РОЖДЕСТВЕНСКОГО РАССКАЗА</vt:lpstr>
      <vt:lpstr>ОТРЫВОК ИЗ РАССКАЗА</vt:lpstr>
      <vt:lpstr>КОМПОЗИЦИЯ</vt:lpstr>
      <vt:lpstr>КОМПОЗИЦИЯ</vt:lpstr>
      <vt:lpstr>КОМПОЗИЦИЯ</vt:lpstr>
      <vt:lpstr>ВЫДЕЛЕНИЕ ГЛАВНЫХ ЭПИЗОДОВ</vt:lpstr>
      <vt:lpstr>НИЩЕТА И ГОРЕ СЕМЬИ МЕРЦАЛОВЫХ</vt:lpstr>
      <vt:lpstr>ОТРЫВОК ИЗ РАССКАЗА</vt:lpstr>
      <vt:lpstr>ОТЧАЯНИЕ МЕРЦАЛОВА</vt:lpstr>
      <vt:lpstr>ОПИСАНИЕ ЗАСНЕЖЕННОГО САДА</vt:lpstr>
      <vt:lpstr>ВСТРЕЧА МЕРЦАЛОВА С НЕЗНАКОМЦЕМ</vt:lpstr>
      <vt:lpstr>СЛЕДОМ ЗА ЭТИМ….</vt:lpstr>
      <vt:lpstr>Презентация PowerPoint</vt:lpstr>
      <vt:lpstr>НАСТОЯЩЕЕ ЧУДО</vt:lpstr>
      <vt:lpstr>ИЗМЕНЕНИЕ ЖИЗНИ СЕМЬИ МЕРЦАЛОВЫХ</vt:lpstr>
      <vt:lpstr>ГЛАВНЫЕ ГЕРОИ</vt:lpstr>
      <vt:lpstr>ГЛАВНЫЕ ГЕРОИ</vt:lpstr>
      <vt:lpstr>ГЛАВНЫЕ ГЕРОИ</vt:lpstr>
      <vt:lpstr>ТЕМЫ</vt:lpstr>
      <vt:lpstr>СМЫСЛ НАЗВАНИЯ</vt:lpstr>
      <vt:lpstr>«ЧУДЕСНЫЙ ДОКТОР» НЕ НАЗЫВАЕТ ИМЕНИ</vt:lpstr>
      <vt:lpstr>ЧЕМУ УЧИТ РАССКАЗ?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432</cp:revision>
  <dcterms:created xsi:type="dcterms:W3CDTF">2020-09-22T15:24:01Z</dcterms:created>
  <dcterms:modified xsi:type="dcterms:W3CDTF">2021-03-23T06:31:18Z</dcterms:modified>
</cp:coreProperties>
</file>