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5" r:id="rId2"/>
    <p:sldId id="334" r:id="rId3"/>
    <p:sldId id="417" r:id="rId4"/>
    <p:sldId id="428" r:id="rId5"/>
    <p:sldId id="377" r:id="rId6"/>
    <p:sldId id="392" r:id="rId7"/>
    <p:sldId id="351" r:id="rId8"/>
    <p:sldId id="391" r:id="rId9"/>
    <p:sldId id="425" r:id="rId10"/>
    <p:sldId id="424" r:id="rId11"/>
    <p:sldId id="378" r:id="rId12"/>
    <p:sldId id="418" r:id="rId13"/>
    <p:sldId id="390" r:id="rId14"/>
    <p:sldId id="431" r:id="rId15"/>
    <p:sldId id="432" r:id="rId16"/>
    <p:sldId id="423" r:id="rId17"/>
    <p:sldId id="433" r:id="rId18"/>
    <p:sldId id="434" r:id="rId19"/>
    <p:sldId id="435" r:id="rId20"/>
    <p:sldId id="436" r:id="rId21"/>
    <p:sldId id="437" r:id="rId22"/>
    <p:sldId id="440" r:id="rId23"/>
    <p:sldId id="439" r:id="rId24"/>
    <p:sldId id="438" r:id="rId25"/>
    <p:sldId id="379" r:id="rId26"/>
    <p:sldId id="430"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1" autoAdjust="0"/>
    <p:restoredTop sz="94660"/>
  </p:normalViewPr>
  <p:slideViewPr>
    <p:cSldViewPr snapToGrid="0">
      <p:cViewPr varScale="1">
        <p:scale>
          <a:sx n="62" d="100"/>
          <a:sy n="62" d="100"/>
        </p:scale>
        <p:origin x="64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CEF9F-6EBB-4328-BFF4-22C835255634}" type="datetimeFigureOut">
              <a:rPr lang="ru-RU" smtClean="0"/>
              <a:pPr/>
              <a:t>25.03.2021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978DB-73CB-438D-BB08-2D9C565D52BF}" type="slidenum">
              <a:rPr lang="ru-RU" smtClean="0"/>
              <a:pPr/>
              <a:t>‹#›</a:t>
            </a:fld>
            <a:endParaRPr lang="ru-RU"/>
          </a:p>
        </p:txBody>
      </p:sp>
    </p:spTree>
    <p:extLst>
      <p:ext uri="{BB962C8B-B14F-4D97-AF65-F5344CB8AC3E}">
        <p14:creationId xmlns:p14="http://schemas.microsoft.com/office/powerpoint/2010/main" val="218872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a:t>
            </a:fld>
            <a:endParaRPr lang="ru-RU"/>
          </a:p>
        </p:txBody>
      </p:sp>
    </p:spTree>
    <p:extLst>
      <p:ext uri="{BB962C8B-B14F-4D97-AF65-F5344CB8AC3E}">
        <p14:creationId xmlns:p14="http://schemas.microsoft.com/office/powerpoint/2010/main" val="111206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11</a:t>
            </a:fld>
            <a:endParaRPr lang="ru-RU"/>
          </a:p>
        </p:txBody>
      </p:sp>
    </p:spTree>
    <p:extLst>
      <p:ext uri="{BB962C8B-B14F-4D97-AF65-F5344CB8AC3E}">
        <p14:creationId xmlns:p14="http://schemas.microsoft.com/office/powerpoint/2010/main" val="108077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12</a:t>
            </a:fld>
            <a:endParaRPr lang="ru-RU"/>
          </a:p>
        </p:txBody>
      </p:sp>
    </p:spTree>
    <p:extLst>
      <p:ext uri="{BB962C8B-B14F-4D97-AF65-F5344CB8AC3E}">
        <p14:creationId xmlns:p14="http://schemas.microsoft.com/office/powerpoint/2010/main" val="264741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13</a:t>
            </a:fld>
            <a:endParaRPr lang="ru-RU"/>
          </a:p>
        </p:txBody>
      </p:sp>
    </p:spTree>
    <p:extLst>
      <p:ext uri="{BB962C8B-B14F-4D97-AF65-F5344CB8AC3E}">
        <p14:creationId xmlns:p14="http://schemas.microsoft.com/office/powerpoint/2010/main" val="224481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14</a:t>
            </a:fld>
            <a:endParaRPr lang="ru-RU"/>
          </a:p>
        </p:txBody>
      </p:sp>
    </p:spTree>
    <p:extLst>
      <p:ext uri="{BB962C8B-B14F-4D97-AF65-F5344CB8AC3E}">
        <p14:creationId xmlns:p14="http://schemas.microsoft.com/office/powerpoint/2010/main" val="244621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15</a:t>
            </a:fld>
            <a:endParaRPr lang="ru-RU"/>
          </a:p>
        </p:txBody>
      </p:sp>
    </p:spTree>
    <p:extLst>
      <p:ext uri="{BB962C8B-B14F-4D97-AF65-F5344CB8AC3E}">
        <p14:creationId xmlns:p14="http://schemas.microsoft.com/office/powerpoint/2010/main" val="52520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16</a:t>
            </a:fld>
            <a:endParaRPr lang="ru-RU"/>
          </a:p>
        </p:txBody>
      </p:sp>
    </p:spTree>
    <p:extLst>
      <p:ext uri="{BB962C8B-B14F-4D97-AF65-F5344CB8AC3E}">
        <p14:creationId xmlns:p14="http://schemas.microsoft.com/office/powerpoint/2010/main" val="390227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17</a:t>
            </a:fld>
            <a:endParaRPr lang="ru-RU"/>
          </a:p>
        </p:txBody>
      </p:sp>
    </p:spTree>
    <p:extLst>
      <p:ext uri="{BB962C8B-B14F-4D97-AF65-F5344CB8AC3E}">
        <p14:creationId xmlns:p14="http://schemas.microsoft.com/office/powerpoint/2010/main" val="388880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18</a:t>
            </a:fld>
            <a:endParaRPr lang="ru-RU"/>
          </a:p>
        </p:txBody>
      </p:sp>
    </p:spTree>
    <p:extLst>
      <p:ext uri="{BB962C8B-B14F-4D97-AF65-F5344CB8AC3E}">
        <p14:creationId xmlns:p14="http://schemas.microsoft.com/office/powerpoint/2010/main" val="147034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19</a:t>
            </a:fld>
            <a:endParaRPr lang="ru-RU"/>
          </a:p>
        </p:txBody>
      </p:sp>
    </p:spTree>
    <p:extLst>
      <p:ext uri="{BB962C8B-B14F-4D97-AF65-F5344CB8AC3E}">
        <p14:creationId xmlns:p14="http://schemas.microsoft.com/office/powerpoint/2010/main" val="357168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20</a:t>
            </a:fld>
            <a:endParaRPr lang="ru-RU"/>
          </a:p>
        </p:txBody>
      </p:sp>
    </p:spTree>
    <p:extLst>
      <p:ext uri="{BB962C8B-B14F-4D97-AF65-F5344CB8AC3E}">
        <p14:creationId xmlns:p14="http://schemas.microsoft.com/office/powerpoint/2010/main" val="53954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3</a:t>
            </a:fld>
            <a:endParaRPr lang="ru-RU"/>
          </a:p>
        </p:txBody>
      </p:sp>
    </p:spTree>
    <p:extLst>
      <p:ext uri="{BB962C8B-B14F-4D97-AF65-F5344CB8AC3E}">
        <p14:creationId xmlns:p14="http://schemas.microsoft.com/office/powerpoint/2010/main" val="175291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21</a:t>
            </a:fld>
            <a:endParaRPr lang="ru-RU"/>
          </a:p>
        </p:txBody>
      </p:sp>
    </p:spTree>
    <p:extLst>
      <p:ext uri="{BB962C8B-B14F-4D97-AF65-F5344CB8AC3E}">
        <p14:creationId xmlns:p14="http://schemas.microsoft.com/office/powerpoint/2010/main" val="3321802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22</a:t>
            </a:fld>
            <a:endParaRPr lang="ru-RU"/>
          </a:p>
        </p:txBody>
      </p:sp>
    </p:spTree>
    <p:extLst>
      <p:ext uri="{BB962C8B-B14F-4D97-AF65-F5344CB8AC3E}">
        <p14:creationId xmlns:p14="http://schemas.microsoft.com/office/powerpoint/2010/main" val="3489186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23</a:t>
            </a:fld>
            <a:endParaRPr lang="ru-RU"/>
          </a:p>
        </p:txBody>
      </p:sp>
    </p:spTree>
    <p:extLst>
      <p:ext uri="{BB962C8B-B14F-4D97-AF65-F5344CB8AC3E}">
        <p14:creationId xmlns:p14="http://schemas.microsoft.com/office/powerpoint/2010/main" val="3291936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24</a:t>
            </a:fld>
            <a:endParaRPr lang="ru-RU"/>
          </a:p>
        </p:txBody>
      </p:sp>
    </p:spTree>
    <p:extLst>
      <p:ext uri="{BB962C8B-B14F-4D97-AF65-F5344CB8AC3E}">
        <p14:creationId xmlns:p14="http://schemas.microsoft.com/office/powerpoint/2010/main" val="3430292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25</a:t>
            </a:fld>
            <a:endParaRPr lang="ru-RU"/>
          </a:p>
        </p:txBody>
      </p:sp>
    </p:spTree>
    <p:extLst>
      <p:ext uri="{BB962C8B-B14F-4D97-AF65-F5344CB8AC3E}">
        <p14:creationId xmlns:p14="http://schemas.microsoft.com/office/powerpoint/2010/main" val="3027596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26</a:t>
            </a:fld>
            <a:endParaRPr lang="ru-RU"/>
          </a:p>
        </p:txBody>
      </p:sp>
    </p:spTree>
    <p:extLst>
      <p:ext uri="{BB962C8B-B14F-4D97-AF65-F5344CB8AC3E}">
        <p14:creationId xmlns:p14="http://schemas.microsoft.com/office/powerpoint/2010/main" val="424731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4</a:t>
            </a:fld>
            <a:endParaRPr lang="ru-RU"/>
          </a:p>
        </p:txBody>
      </p:sp>
    </p:spTree>
    <p:extLst>
      <p:ext uri="{BB962C8B-B14F-4D97-AF65-F5344CB8AC3E}">
        <p14:creationId xmlns:p14="http://schemas.microsoft.com/office/powerpoint/2010/main" val="368652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5</a:t>
            </a:fld>
            <a:endParaRPr lang="ru-RU"/>
          </a:p>
        </p:txBody>
      </p:sp>
    </p:spTree>
    <p:extLst>
      <p:ext uri="{BB962C8B-B14F-4D97-AF65-F5344CB8AC3E}">
        <p14:creationId xmlns:p14="http://schemas.microsoft.com/office/powerpoint/2010/main" val="288905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6</a:t>
            </a:fld>
            <a:endParaRPr lang="ru-RU"/>
          </a:p>
        </p:txBody>
      </p:sp>
    </p:spTree>
    <p:extLst>
      <p:ext uri="{BB962C8B-B14F-4D97-AF65-F5344CB8AC3E}">
        <p14:creationId xmlns:p14="http://schemas.microsoft.com/office/powerpoint/2010/main" val="96017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7</a:t>
            </a:fld>
            <a:endParaRPr lang="ru-RU"/>
          </a:p>
        </p:txBody>
      </p:sp>
    </p:spTree>
    <p:extLst>
      <p:ext uri="{BB962C8B-B14F-4D97-AF65-F5344CB8AC3E}">
        <p14:creationId xmlns:p14="http://schemas.microsoft.com/office/powerpoint/2010/main" val="264591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8</a:t>
            </a:fld>
            <a:endParaRPr lang="ru-RU"/>
          </a:p>
        </p:txBody>
      </p:sp>
    </p:spTree>
    <p:extLst>
      <p:ext uri="{BB962C8B-B14F-4D97-AF65-F5344CB8AC3E}">
        <p14:creationId xmlns:p14="http://schemas.microsoft.com/office/powerpoint/2010/main" val="81455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9</a:t>
            </a:fld>
            <a:endParaRPr lang="ru-RU"/>
          </a:p>
        </p:txBody>
      </p:sp>
    </p:spTree>
    <p:extLst>
      <p:ext uri="{BB962C8B-B14F-4D97-AF65-F5344CB8AC3E}">
        <p14:creationId xmlns:p14="http://schemas.microsoft.com/office/powerpoint/2010/main" val="287085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10</a:t>
            </a:fld>
            <a:endParaRPr lang="ru-RU"/>
          </a:p>
        </p:txBody>
      </p:sp>
    </p:spTree>
    <p:extLst>
      <p:ext uri="{BB962C8B-B14F-4D97-AF65-F5344CB8AC3E}">
        <p14:creationId xmlns:p14="http://schemas.microsoft.com/office/powerpoint/2010/main" val="175858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212559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7549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87610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338" y="1133193"/>
            <a:ext cx="11948967" cy="5599134"/>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344"/>
          </a:p>
        </p:txBody>
      </p:sp>
      <p:sp>
        <p:nvSpPr>
          <p:cNvPr id="17" name="bg object 17"/>
          <p:cNvSpPr/>
          <p:nvPr/>
        </p:nvSpPr>
        <p:spPr>
          <a:xfrm>
            <a:off x="141358" y="150402"/>
            <a:ext cx="11948967" cy="90724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344"/>
          </a:p>
        </p:txBody>
      </p:sp>
      <p:sp>
        <p:nvSpPr>
          <p:cNvPr id="2" name="Holder 2"/>
          <p:cNvSpPr>
            <a:spLocks noGrp="1"/>
          </p:cNvSpPr>
          <p:nvPr>
            <p:ph type="title"/>
          </p:nvPr>
        </p:nvSpPr>
        <p:spPr/>
        <p:txBody>
          <a:bodyPr lIns="0" tIns="0" rIns="0" bIns="0"/>
          <a:lstStyle>
            <a:lvl1pPr>
              <a:defRPr sz="5665" b="1" i="0">
                <a:solidFill>
                  <a:srgbClr val="FEFEFE"/>
                </a:solidFill>
                <a:latin typeface="Arial"/>
                <a:cs typeface="Arial"/>
              </a:defRPr>
            </a:lvl1pPr>
          </a:lstStyle>
          <a:p>
            <a:endParaRPr/>
          </a:p>
        </p:txBody>
      </p:sp>
      <p:sp>
        <p:nvSpPr>
          <p:cNvPr id="3" name="Holder 3"/>
          <p:cNvSpPr>
            <a:spLocks noGrp="1"/>
          </p:cNvSpPr>
          <p:nvPr>
            <p:ph sz="half" idx="2"/>
          </p:nvPr>
        </p:nvSpPr>
        <p:spPr>
          <a:xfrm>
            <a:off x="524644" y="1523342"/>
            <a:ext cx="3857666" cy="405817"/>
          </a:xfrm>
          <a:prstGeom prst="rect">
            <a:avLst/>
          </a:prstGeom>
        </p:spPr>
        <p:txBody>
          <a:bodyPr wrap="square" lIns="0" tIns="0" rIns="0" bIns="0">
            <a:spAutoFit/>
          </a:bodyPr>
          <a:lstStyle>
            <a:lvl1pPr>
              <a:defRPr sz="2930" b="0" i="0">
                <a:solidFill>
                  <a:srgbClr val="FEFEFE"/>
                </a:solidFill>
                <a:latin typeface="Arial"/>
                <a:cs typeface="Arial"/>
              </a:defRPr>
            </a:lvl1pPr>
          </a:lstStyle>
          <a:p>
            <a:endParaRPr/>
          </a:p>
        </p:txBody>
      </p:sp>
      <p:sp>
        <p:nvSpPr>
          <p:cNvPr id="4" name="Holder 4"/>
          <p:cNvSpPr>
            <a:spLocks noGrp="1"/>
          </p:cNvSpPr>
          <p:nvPr>
            <p:ph sz="half" idx="3"/>
          </p:nvPr>
        </p:nvSpPr>
        <p:spPr>
          <a:xfrm>
            <a:off x="6278892" y="1577341"/>
            <a:ext cx="5303521"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406390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16030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40707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0640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61069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25762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683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0994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4111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25.03.2021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5580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3497A-3151-4DC0-A285-86CC8653D4DC}" type="datetimeFigureOut">
              <a:rPr lang="ru-RU" smtClean="0"/>
              <a:pPr/>
              <a:t>25.03.2021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E665A-317E-4192-9889-EE2CF4E3CD44}" type="slidenum">
              <a:rPr lang="ru-RU" smtClean="0"/>
              <a:pPr/>
              <a:t>‹#›</a:t>
            </a:fld>
            <a:endParaRPr lang="ru-RU"/>
          </a:p>
        </p:txBody>
      </p:sp>
    </p:spTree>
    <p:extLst>
      <p:ext uri="{BB962C8B-B14F-4D97-AF65-F5344CB8AC3E}">
        <p14:creationId xmlns:p14="http://schemas.microsoft.com/office/powerpoint/2010/main" val="119182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2985" y="3247"/>
            <a:ext cx="12173957" cy="215805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xmlns="" id="{96789AA7-9596-4F83-89FD-AEC28EE179F1}"/>
              </a:ext>
            </a:extLst>
          </p:cNvPr>
          <p:cNvSpPr txBox="1"/>
          <p:nvPr/>
        </p:nvSpPr>
        <p:spPr>
          <a:xfrm>
            <a:off x="1599182" y="3123694"/>
            <a:ext cx="6490932" cy="2456119"/>
          </a:xfrm>
          <a:prstGeom prst="rect">
            <a:avLst/>
          </a:prstGeom>
        </p:spPr>
        <p:txBody>
          <a:bodyPr vert="horz" wrap="square" lIns="0" tIns="29525" rIns="0" bIns="0" rtlCol="0">
            <a:spAutoFit/>
          </a:bodyPr>
          <a:lstStyle/>
          <a:p>
            <a:pPr marL="38918" algn="ctr">
              <a:spcBef>
                <a:spcPts val="233"/>
              </a:spcBef>
            </a:pPr>
            <a:r>
              <a:rPr lang="ru-RU" sz="4800" b="1" dirty="0" err="1" smtClean="0">
                <a:solidFill>
                  <a:srgbClr val="2365C7"/>
                </a:solidFill>
                <a:latin typeface="Arial" pitchFamily="34" charset="0"/>
                <a:cs typeface="Arial" pitchFamily="34" charset="0"/>
              </a:rPr>
              <a:t>А.И.Куприн</a:t>
            </a:r>
            <a:endParaRPr lang="ru-RU" sz="4800" b="1" dirty="0" smtClean="0">
              <a:solidFill>
                <a:srgbClr val="2365C7"/>
              </a:solidFill>
              <a:latin typeface="Arial" pitchFamily="34" charset="0"/>
              <a:cs typeface="Arial" pitchFamily="34" charset="0"/>
            </a:endParaRPr>
          </a:p>
          <a:p>
            <a:pPr marL="38918" algn="ctr">
              <a:spcBef>
                <a:spcPts val="233"/>
              </a:spcBef>
            </a:pPr>
            <a:r>
              <a:rPr lang="ru-RU" sz="5400" b="1" dirty="0" smtClean="0">
                <a:solidFill>
                  <a:srgbClr val="2365C7"/>
                </a:solidFill>
                <a:latin typeface="Arial" pitchFamily="34" charset="0"/>
                <a:cs typeface="Arial" pitchFamily="34" charset="0"/>
              </a:rPr>
              <a:t>Рассказ «Белый пудель</a:t>
            </a:r>
            <a:r>
              <a:rPr lang="ru-RU" sz="5400" b="1" dirty="0" smtClean="0">
                <a:solidFill>
                  <a:srgbClr val="2365C7"/>
                </a:solidFill>
                <a:latin typeface="Arial" pitchFamily="34" charset="0"/>
                <a:cs typeface="Arial" pitchFamily="34" charset="0"/>
              </a:rPr>
              <a:t>»</a:t>
            </a:r>
            <a:endParaRPr lang="ru-RU" sz="5400" b="1" dirty="0" smtClean="0">
              <a:solidFill>
                <a:srgbClr val="2365C7"/>
              </a:solidFill>
              <a:latin typeface="Arial" pitchFamily="34" charset="0"/>
              <a:cs typeface="Arial" pitchFamily="34" charset="0"/>
            </a:endParaRPr>
          </a:p>
        </p:txBody>
      </p:sp>
      <p:sp>
        <p:nvSpPr>
          <p:cNvPr id="16" name="object 5">
            <a:extLst>
              <a:ext uri="{FF2B5EF4-FFF2-40B4-BE49-F238E27FC236}">
                <a16:creationId xmlns:a16="http://schemas.microsoft.com/office/drawing/2014/main" xmlns="" id="{A8BAE388-D6D2-40E9-8208-E39C1E0E7029}"/>
              </a:ext>
            </a:extLst>
          </p:cNvPr>
          <p:cNvSpPr/>
          <p:nvPr/>
        </p:nvSpPr>
        <p:spPr>
          <a:xfrm>
            <a:off x="778780" y="3387260"/>
            <a:ext cx="727405" cy="211807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20" name="object 9">
            <a:extLst>
              <a:ext uri="{FF2B5EF4-FFF2-40B4-BE49-F238E27FC236}">
                <a16:creationId xmlns:a16="http://schemas.microsoft.com/office/drawing/2014/main" xmlns="" id="{F294EAD7-CAB8-401C-B12D-6064AA1177E0}"/>
              </a:ext>
            </a:extLst>
          </p:cNvPr>
          <p:cNvSpPr/>
          <p:nvPr/>
        </p:nvSpPr>
        <p:spPr>
          <a:xfrm>
            <a:off x="9940666" y="482101"/>
            <a:ext cx="1276313"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a:p>
        </p:txBody>
      </p:sp>
      <p:sp>
        <p:nvSpPr>
          <p:cNvPr id="21" name="object 10">
            <a:extLst>
              <a:ext uri="{FF2B5EF4-FFF2-40B4-BE49-F238E27FC236}">
                <a16:creationId xmlns:a16="http://schemas.microsoft.com/office/drawing/2014/main" xmlns="" id="{27824596-7DE1-4136-95E4-49A51856B6D3}"/>
              </a:ext>
            </a:extLst>
          </p:cNvPr>
          <p:cNvSpPr/>
          <p:nvPr/>
        </p:nvSpPr>
        <p:spPr>
          <a:xfrm>
            <a:off x="9940666" y="482101"/>
            <a:ext cx="1276313"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xmlns="" id="{CAFE6579-511C-4CCB-9A5C-300ACC2F553A}"/>
              </a:ext>
            </a:extLst>
          </p:cNvPr>
          <p:cNvSpPr txBox="1"/>
          <p:nvPr/>
        </p:nvSpPr>
        <p:spPr>
          <a:xfrm>
            <a:off x="10344999" y="526307"/>
            <a:ext cx="523297" cy="765747"/>
          </a:xfrm>
          <a:prstGeom prst="rect">
            <a:avLst/>
          </a:prstGeom>
        </p:spPr>
        <p:txBody>
          <a:bodyPr vert="horz" wrap="square" lIns="0" tIns="33552" rIns="0" bIns="0" rtlCol="0">
            <a:spAutoFit/>
          </a:bodyPr>
          <a:lstStyle/>
          <a:p>
            <a:pPr algn="ctr">
              <a:spcBef>
                <a:spcPts val="265"/>
              </a:spcBef>
            </a:pPr>
            <a:r>
              <a:rPr lang="ru-RU" sz="4800" b="1" spc="21" dirty="0" smtClean="0">
                <a:solidFill>
                  <a:srgbClr val="FEFEFE"/>
                </a:solidFill>
                <a:latin typeface="Arial"/>
                <a:cs typeface="Arial"/>
              </a:rPr>
              <a:t>5</a:t>
            </a:r>
            <a:endParaRPr sz="4800" dirty="0">
              <a:latin typeface="Arial"/>
              <a:cs typeface="Arial"/>
            </a:endParaRPr>
          </a:p>
        </p:txBody>
      </p:sp>
      <p:sp>
        <p:nvSpPr>
          <p:cNvPr id="23" name="object 13">
            <a:extLst>
              <a:ext uri="{FF2B5EF4-FFF2-40B4-BE49-F238E27FC236}">
                <a16:creationId xmlns:a16="http://schemas.microsoft.com/office/drawing/2014/main" xmlns="" id="{065B57C3-CBC0-467B-8CE6-9C853CD5BC49}"/>
              </a:ext>
            </a:extLst>
          </p:cNvPr>
          <p:cNvSpPr txBox="1"/>
          <p:nvPr/>
        </p:nvSpPr>
        <p:spPr>
          <a:xfrm>
            <a:off x="10005980" y="1210723"/>
            <a:ext cx="1199618" cy="456635"/>
          </a:xfrm>
          <a:prstGeom prst="rect">
            <a:avLst/>
          </a:prstGeom>
        </p:spPr>
        <p:txBody>
          <a:bodyPr vert="horz" wrap="square" lIns="0" tIns="25499" rIns="0" bIns="0" rtlCol="0">
            <a:spAutoFit/>
          </a:bodyPr>
          <a:lstStyle/>
          <a:p>
            <a:pPr algn="ctr">
              <a:spcBef>
                <a:spcPts val="201"/>
              </a:spcBef>
            </a:pPr>
            <a:r>
              <a:rPr lang="ru-RU" sz="2800" b="1" spc="-11" dirty="0">
                <a:solidFill>
                  <a:srgbClr val="FEFEFE"/>
                </a:solidFill>
                <a:latin typeface="Arial"/>
                <a:cs typeface="Arial"/>
              </a:rPr>
              <a:t>класс</a:t>
            </a:r>
            <a:endParaRPr sz="2800" b="1" dirty="0">
              <a:latin typeface="Arial"/>
              <a:cs typeface="Arial"/>
            </a:endParaRPr>
          </a:p>
        </p:txBody>
      </p:sp>
      <p:sp>
        <p:nvSpPr>
          <p:cNvPr id="46" name="object 2">
            <a:extLst>
              <a:ext uri="{FF2B5EF4-FFF2-40B4-BE49-F238E27FC236}">
                <a16:creationId xmlns:a16="http://schemas.microsoft.com/office/drawing/2014/main" xmlns="" id="{B8AE967A-8A32-463D-BEB3-961169192AFF}"/>
              </a:ext>
            </a:extLst>
          </p:cNvPr>
          <p:cNvSpPr txBox="1">
            <a:spLocks/>
          </p:cNvSpPr>
          <p:nvPr/>
        </p:nvSpPr>
        <p:spPr>
          <a:xfrm>
            <a:off x="2049237" y="456621"/>
            <a:ext cx="6180542"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defTabSz="1935419">
              <a:spcBef>
                <a:spcPts val="241"/>
              </a:spcBef>
              <a:defRPr/>
            </a:pPr>
            <a:r>
              <a:rPr lang="ru-RU" sz="7196" kern="0" spc="21" dirty="0" smtClean="0">
                <a:solidFill>
                  <a:sysClr val="window" lastClr="FFFFFF"/>
                </a:solidFill>
              </a:rPr>
              <a:t>  Литература</a:t>
            </a:r>
            <a:endParaRPr lang="en-US" sz="7196" kern="0" spc="21" dirty="0">
              <a:solidFill>
                <a:sysClr val="window" lastClr="FFFFFF"/>
              </a:solidFill>
            </a:endParaRPr>
          </a:p>
        </p:txBody>
      </p:sp>
      <p:sp>
        <p:nvSpPr>
          <p:cNvPr id="47" name="object 11">
            <a:extLst>
              <a:ext uri="{FF2B5EF4-FFF2-40B4-BE49-F238E27FC236}">
                <a16:creationId xmlns:a16="http://schemas.microsoft.com/office/drawing/2014/main" xmlns="" id="{38127922-7F66-46DD-B48F-9CFEFAEAC55F}"/>
              </a:ext>
            </a:extLst>
          </p:cNvPr>
          <p:cNvSpPr/>
          <p:nvPr/>
        </p:nvSpPr>
        <p:spPr>
          <a:xfrm>
            <a:off x="704893" y="614405"/>
            <a:ext cx="936801" cy="897823"/>
          </a:xfrm>
          <a:custGeom>
            <a:avLst/>
            <a:gdLst/>
            <a:ahLst/>
            <a:cxnLst/>
            <a:rect l="l" t="t" r="r" b="b"/>
            <a:pathLst>
              <a:path w="442595" h="424180">
                <a:moveTo>
                  <a:pt x="439548" y="319402"/>
                </a:moveTo>
                <a:lnTo>
                  <a:pt x="52138" y="319402"/>
                </a:lnTo>
                <a:lnTo>
                  <a:pt x="31861" y="323505"/>
                </a:lnTo>
                <a:lnTo>
                  <a:pt x="15286" y="334689"/>
                </a:lnTo>
                <a:lnTo>
                  <a:pt x="4103" y="351264"/>
                </a:lnTo>
                <a:lnTo>
                  <a:pt x="0" y="371541"/>
                </a:lnTo>
                <a:lnTo>
                  <a:pt x="4103" y="391814"/>
                </a:lnTo>
                <a:lnTo>
                  <a:pt x="15286" y="408387"/>
                </a:lnTo>
                <a:lnTo>
                  <a:pt x="31861" y="419570"/>
                </a:lnTo>
                <a:lnTo>
                  <a:pt x="52138" y="423673"/>
                </a:lnTo>
                <a:lnTo>
                  <a:pt x="328301" y="423673"/>
                </a:lnTo>
                <a:lnTo>
                  <a:pt x="331199" y="420775"/>
                </a:lnTo>
                <a:lnTo>
                  <a:pt x="331199" y="413618"/>
                </a:lnTo>
                <a:lnTo>
                  <a:pt x="328301" y="410716"/>
                </a:lnTo>
                <a:lnTo>
                  <a:pt x="52138" y="410716"/>
                </a:lnTo>
                <a:lnTo>
                  <a:pt x="36902" y="407633"/>
                </a:lnTo>
                <a:lnTo>
                  <a:pt x="24445" y="399230"/>
                </a:lnTo>
                <a:lnTo>
                  <a:pt x="16039" y="386776"/>
                </a:lnTo>
                <a:lnTo>
                  <a:pt x="12955" y="371541"/>
                </a:lnTo>
                <a:lnTo>
                  <a:pt x="16039" y="356305"/>
                </a:lnTo>
                <a:lnTo>
                  <a:pt x="24445" y="343850"/>
                </a:lnTo>
                <a:lnTo>
                  <a:pt x="36902" y="335446"/>
                </a:lnTo>
                <a:lnTo>
                  <a:pt x="52138" y="332362"/>
                </a:lnTo>
                <a:lnTo>
                  <a:pt x="439548" y="332362"/>
                </a:lnTo>
                <a:lnTo>
                  <a:pt x="442446" y="329457"/>
                </a:lnTo>
                <a:lnTo>
                  <a:pt x="442446" y="322300"/>
                </a:lnTo>
                <a:lnTo>
                  <a:pt x="439548" y="319402"/>
                </a:lnTo>
                <a:close/>
              </a:path>
              <a:path w="442595" h="424180">
                <a:moveTo>
                  <a:pt x="439548" y="410716"/>
                </a:moveTo>
                <a:lnTo>
                  <a:pt x="354347" y="410716"/>
                </a:lnTo>
                <a:lnTo>
                  <a:pt x="351445" y="413618"/>
                </a:lnTo>
                <a:lnTo>
                  <a:pt x="351445" y="420775"/>
                </a:lnTo>
                <a:lnTo>
                  <a:pt x="354347" y="423673"/>
                </a:lnTo>
                <a:lnTo>
                  <a:pt x="439548" y="423673"/>
                </a:lnTo>
                <a:lnTo>
                  <a:pt x="442446" y="420775"/>
                </a:lnTo>
                <a:lnTo>
                  <a:pt x="442446" y="413618"/>
                </a:lnTo>
                <a:lnTo>
                  <a:pt x="439548" y="410716"/>
                </a:lnTo>
                <a:close/>
              </a:path>
              <a:path w="442595" h="424180">
                <a:moveTo>
                  <a:pt x="432503" y="332362"/>
                </a:moveTo>
                <a:lnTo>
                  <a:pt x="418830" y="332362"/>
                </a:lnTo>
                <a:lnTo>
                  <a:pt x="416437" y="340457"/>
                </a:lnTo>
                <a:lnTo>
                  <a:pt x="414121" y="350137"/>
                </a:lnTo>
                <a:lnTo>
                  <a:pt x="412372" y="360724"/>
                </a:lnTo>
                <a:lnTo>
                  <a:pt x="411680" y="371541"/>
                </a:lnTo>
                <a:lnTo>
                  <a:pt x="412372" y="382354"/>
                </a:lnTo>
                <a:lnTo>
                  <a:pt x="414121" y="392940"/>
                </a:lnTo>
                <a:lnTo>
                  <a:pt x="416437" y="402620"/>
                </a:lnTo>
                <a:lnTo>
                  <a:pt x="418830" y="410716"/>
                </a:lnTo>
                <a:lnTo>
                  <a:pt x="432503" y="410716"/>
                </a:lnTo>
                <a:lnTo>
                  <a:pt x="430159" y="403448"/>
                </a:lnTo>
                <a:lnTo>
                  <a:pt x="427579" y="393776"/>
                </a:lnTo>
                <a:lnTo>
                  <a:pt x="425494" y="382780"/>
                </a:lnTo>
                <a:lnTo>
                  <a:pt x="424637" y="371541"/>
                </a:lnTo>
                <a:lnTo>
                  <a:pt x="425494" y="360297"/>
                </a:lnTo>
                <a:lnTo>
                  <a:pt x="427579" y="349299"/>
                </a:lnTo>
                <a:lnTo>
                  <a:pt x="430159" y="339627"/>
                </a:lnTo>
                <a:lnTo>
                  <a:pt x="432503" y="332362"/>
                </a:lnTo>
                <a:close/>
              </a:path>
              <a:path w="442595" h="424180">
                <a:moveTo>
                  <a:pt x="437324" y="60998"/>
                </a:moveTo>
                <a:lnTo>
                  <a:pt x="91180" y="60998"/>
                </a:lnTo>
                <a:lnTo>
                  <a:pt x="72562" y="64766"/>
                </a:lnTo>
                <a:lnTo>
                  <a:pt x="57340" y="75038"/>
                </a:lnTo>
                <a:lnTo>
                  <a:pt x="47069" y="90259"/>
                </a:lnTo>
                <a:lnTo>
                  <a:pt x="43300" y="108878"/>
                </a:lnTo>
                <a:lnTo>
                  <a:pt x="47069" y="127498"/>
                </a:lnTo>
                <a:lnTo>
                  <a:pt x="57340" y="142719"/>
                </a:lnTo>
                <a:lnTo>
                  <a:pt x="72562" y="152990"/>
                </a:lnTo>
                <a:lnTo>
                  <a:pt x="91180" y="156758"/>
                </a:lnTo>
                <a:lnTo>
                  <a:pt x="69324" y="156758"/>
                </a:lnTo>
                <a:lnTo>
                  <a:pt x="27786" y="184311"/>
                </a:lnTo>
                <a:lnTo>
                  <a:pt x="24237" y="274312"/>
                </a:lnTo>
                <a:lnTo>
                  <a:pt x="27786" y="291847"/>
                </a:lnTo>
                <a:lnTo>
                  <a:pt x="37458" y="306181"/>
                </a:lnTo>
                <a:lnTo>
                  <a:pt x="51791" y="315853"/>
                </a:lnTo>
                <a:lnTo>
                  <a:pt x="69324" y="319402"/>
                </a:lnTo>
                <a:lnTo>
                  <a:pt x="390660" y="319402"/>
                </a:lnTo>
                <a:lnTo>
                  <a:pt x="393559" y="316500"/>
                </a:lnTo>
                <a:lnTo>
                  <a:pt x="393559" y="309347"/>
                </a:lnTo>
                <a:lnTo>
                  <a:pt x="390660" y="306445"/>
                </a:lnTo>
                <a:lnTo>
                  <a:pt x="69324" y="306445"/>
                </a:lnTo>
                <a:lnTo>
                  <a:pt x="56828" y="303917"/>
                </a:lnTo>
                <a:lnTo>
                  <a:pt x="46614" y="297025"/>
                </a:lnTo>
                <a:lnTo>
                  <a:pt x="39723" y="286810"/>
                </a:lnTo>
                <a:lnTo>
                  <a:pt x="37194" y="274312"/>
                </a:lnTo>
                <a:lnTo>
                  <a:pt x="37311" y="201264"/>
                </a:lnTo>
                <a:lnTo>
                  <a:pt x="39723" y="189349"/>
                </a:lnTo>
                <a:lnTo>
                  <a:pt x="46614" y="179135"/>
                </a:lnTo>
                <a:lnTo>
                  <a:pt x="56828" y="172243"/>
                </a:lnTo>
                <a:lnTo>
                  <a:pt x="69324" y="169715"/>
                </a:lnTo>
                <a:lnTo>
                  <a:pt x="272069" y="169715"/>
                </a:lnTo>
                <a:lnTo>
                  <a:pt x="272069" y="143798"/>
                </a:lnTo>
                <a:lnTo>
                  <a:pt x="91180" y="143798"/>
                </a:lnTo>
                <a:lnTo>
                  <a:pt x="77602" y="141049"/>
                </a:lnTo>
                <a:lnTo>
                  <a:pt x="66500" y="133558"/>
                </a:lnTo>
                <a:lnTo>
                  <a:pt x="59008" y="122457"/>
                </a:lnTo>
                <a:lnTo>
                  <a:pt x="56259" y="108878"/>
                </a:lnTo>
                <a:lnTo>
                  <a:pt x="59008" y="95299"/>
                </a:lnTo>
                <a:lnTo>
                  <a:pt x="66500" y="84196"/>
                </a:lnTo>
                <a:lnTo>
                  <a:pt x="77602" y="76703"/>
                </a:lnTo>
                <a:lnTo>
                  <a:pt x="91180" y="73954"/>
                </a:lnTo>
                <a:lnTo>
                  <a:pt x="437324" y="73954"/>
                </a:lnTo>
                <a:lnTo>
                  <a:pt x="440228" y="71056"/>
                </a:lnTo>
                <a:lnTo>
                  <a:pt x="440228" y="63900"/>
                </a:lnTo>
                <a:lnTo>
                  <a:pt x="437324" y="60998"/>
                </a:lnTo>
                <a:close/>
              </a:path>
              <a:path w="442595" h="424180">
                <a:moveTo>
                  <a:pt x="364773" y="279319"/>
                </a:moveTo>
                <a:lnTo>
                  <a:pt x="358407" y="282596"/>
                </a:lnTo>
                <a:lnTo>
                  <a:pt x="357159" y="286501"/>
                </a:lnTo>
                <a:lnTo>
                  <a:pt x="361878" y="295652"/>
                </a:lnTo>
                <a:lnTo>
                  <a:pt x="365412" y="301195"/>
                </a:lnTo>
                <a:lnTo>
                  <a:pt x="369417" y="306445"/>
                </a:lnTo>
                <a:lnTo>
                  <a:pt x="386379" y="306445"/>
                </a:lnTo>
                <a:lnTo>
                  <a:pt x="381764" y="301183"/>
                </a:lnTo>
                <a:lnTo>
                  <a:pt x="377507" y="295584"/>
                </a:lnTo>
                <a:lnTo>
                  <a:pt x="373727" y="289832"/>
                </a:lnTo>
                <a:lnTo>
                  <a:pt x="370316" y="283748"/>
                </a:lnTo>
                <a:lnTo>
                  <a:pt x="368679" y="280569"/>
                </a:lnTo>
                <a:lnTo>
                  <a:pt x="364773" y="279319"/>
                </a:lnTo>
                <a:close/>
              </a:path>
              <a:path w="442595" h="424180">
                <a:moveTo>
                  <a:pt x="386358" y="169715"/>
                </a:moveTo>
                <a:lnTo>
                  <a:pt x="369388" y="169715"/>
                </a:lnTo>
                <a:lnTo>
                  <a:pt x="359477" y="185128"/>
                </a:lnTo>
                <a:lnTo>
                  <a:pt x="352251" y="201849"/>
                </a:lnTo>
                <a:lnTo>
                  <a:pt x="347827" y="219594"/>
                </a:lnTo>
                <a:lnTo>
                  <a:pt x="346326" y="238079"/>
                </a:lnTo>
                <a:lnTo>
                  <a:pt x="346326" y="244717"/>
                </a:lnTo>
                <a:lnTo>
                  <a:pt x="346913" y="251369"/>
                </a:lnTo>
                <a:lnTo>
                  <a:pt x="348612" y="260992"/>
                </a:lnTo>
                <a:lnTo>
                  <a:pt x="351345" y="263199"/>
                </a:lnTo>
                <a:lnTo>
                  <a:pt x="354804" y="263199"/>
                </a:lnTo>
                <a:lnTo>
                  <a:pt x="355185" y="263170"/>
                </a:lnTo>
                <a:lnTo>
                  <a:pt x="359088" y="262475"/>
                </a:lnTo>
                <a:lnTo>
                  <a:pt x="361439" y="259113"/>
                </a:lnTo>
                <a:lnTo>
                  <a:pt x="359801" y="249850"/>
                </a:lnTo>
                <a:lnTo>
                  <a:pt x="359352" y="244717"/>
                </a:lnTo>
                <a:lnTo>
                  <a:pt x="359286" y="238079"/>
                </a:lnTo>
                <a:lnTo>
                  <a:pt x="361058" y="219208"/>
                </a:lnTo>
                <a:lnTo>
                  <a:pt x="366268" y="201264"/>
                </a:lnTo>
                <a:lnTo>
                  <a:pt x="374754" y="184637"/>
                </a:lnTo>
                <a:lnTo>
                  <a:pt x="386358" y="169715"/>
                </a:lnTo>
                <a:close/>
              </a:path>
              <a:path w="442595" h="424180">
                <a:moveTo>
                  <a:pt x="305304" y="191105"/>
                </a:moveTo>
                <a:lnTo>
                  <a:pt x="282202" y="191105"/>
                </a:lnTo>
                <a:lnTo>
                  <a:pt x="291815" y="202039"/>
                </a:lnTo>
                <a:lnTo>
                  <a:pt x="295783" y="203028"/>
                </a:lnTo>
                <a:lnTo>
                  <a:pt x="302975" y="200322"/>
                </a:lnTo>
                <a:lnTo>
                  <a:pt x="305304" y="196959"/>
                </a:lnTo>
                <a:lnTo>
                  <a:pt x="305304" y="191105"/>
                </a:lnTo>
                <a:close/>
              </a:path>
              <a:path w="442595" h="424180">
                <a:moveTo>
                  <a:pt x="272069" y="169715"/>
                </a:moveTo>
                <a:lnTo>
                  <a:pt x="259105" y="169715"/>
                </a:lnTo>
                <a:lnTo>
                  <a:pt x="259105" y="196959"/>
                </a:lnTo>
                <a:lnTo>
                  <a:pt x="261432" y="200322"/>
                </a:lnTo>
                <a:lnTo>
                  <a:pt x="265035" y="201676"/>
                </a:lnTo>
                <a:lnTo>
                  <a:pt x="267544" y="202759"/>
                </a:lnTo>
                <a:lnTo>
                  <a:pt x="272141" y="202359"/>
                </a:lnTo>
                <a:lnTo>
                  <a:pt x="275132" y="199155"/>
                </a:lnTo>
                <a:lnTo>
                  <a:pt x="282202" y="191105"/>
                </a:lnTo>
                <a:lnTo>
                  <a:pt x="305304" y="191105"/>
                </a:lnTo>
                <a:lnTo>
                  <a:pt x="305304" y="183017"/>
                </a:lnTo>
                <a:lnTo>
                  <a:pt x="272069" y="183017"/>
                </a:lnTo>
                <a:lnTo>
                  <a:pt x="272069" y="169715"/>
                </a:lnTo>
                <a:close/>
              </a:path>
              <a:path w="442595" h="424180">
                <a:moveTo>
                  <a:pt x="284565" y="175701"/>
                </a:moveTo>
                <a:lnTo>
                  <a:pt x="279845" y="175701"/>
                </a:lnTo>
                <a:lnTo>
                  <a:pt x="277606" y="176712"/>
                </a:lnTo>
                <a:lnTo>
                  <a:pt x="272069" y="183017"/>
                </a:lnTo>
                <a:lnTo>
                  <a:pt x="292345" y="183017"/>
                </a:lnTo>
                <a:lnTo>
                  <a:pt x="286804" y="176712"/>
                </a:lnTo>
                <a:lnTo>
                  <a:pt x="284565" y="175701"/>
                </a:lnTo>
                <a:close/>
              </a:path>
              <a:path w="442595" h="424180">
                <a:moveTo>
                  <a:pt x="367595" y="104612"/>
                </a:moveTo>
                <a:lnTo>
                  <a:pt x="292345" y="104612"/>
                </a:lnTo>
                <a:lnTo>
                  <a:pt x="292345" y="183017"/>
                </a:lnTo>
                <a:lnTo>
                  <a:pt x="305304" y="183017"/>
                </a:lnTo>
                <a:lnTo>
                  <a:pt x="305304" y="169715"/>
                </a:lnTo>
                <a:lnTo>
                  <a:pt x="390660" y="169715"/>
                </a:lnTo>
                <a:lnTo>
                  <a:pt x="393559" y="166813"/>
                </a:lnTo>
                <a:lnTo>
                  <a:pt x="393559" y="159656"/>
                </a:lnTo>
                <a:lnTo>
                  <a:pt x="390660" y="156758"/>
                </a:lnTo>
                <a:lnTo>
                  <a:pt x="437324" y="156758"/>
                </a:lnTo>
                <a:lnTo>
                  <a:pt x="440228" y="153860"/>
                </a:lnTo>
                <a:lnTo>
                  <a:pt x="440228" y="146704"/>
                </a:lnTo>
                <a:lnTo>
                  <a:pt x="437324" y="143798"/>
                </a:lnTo>
                <a:lnTo>
                  <a:pt x="305297" y="143798"/>
                </a:lnTo>
                <a:lnTo>
                  <a:pt x="305297" y="104616"/>
                </a:lnTo>
                <a:lnTo>
                  <a:pt x="367595" y="104612"/>
                </a:lnTo>
                <a:close/>
              </a:path>
              <a:path w="442595" h="424180">
                <a:moveTo>
                  <a:pt x="367591" y="91659"/>
                </a:moveTo>
                <a:lnTo>
                  <a:pt x="253306" y="91659"/>
                </a:lnTo>
                <a:lnTo>
                  <a:pt x="250404" y="94557"/>
                </a:lnTo>
                <a:lnTo>
                  <a:pt x="250404" y="101714"/>
                </a:lnTo>
                <a:lnTo>
                  <a:pt x="253306" y="104616"/>
                </a:lnTo>
                <a:lnTo>
                  <a:pt x="259105" y="104616"/>
                </a:lnTo>
                <a:lnTo>
                  <a:pt x="259105" y="143798"/>
                </a:lnTo>
                <a:lnTo>
                  <a:pt x="272069" y="143798"/>
                </a:lnTo>
                <a:lnTo>
                  <a:pt x="272069" y="104612"/>
                </a:lnTo>
                <a:lnTo>
                  <a:pt x="367595" y="104612"/>
                </a:lnTo>
                <a:lnTo>
                  <a:pt x="370493" y="101714"/>
                </a:lnTo>
                <a:lnTo>
                  <a:pt x="370493" y="94557"/>
                </a:lnTo>
                <a:lnTo>
                  <a:pt x="367591" y="91659"/>
                </a:lnTo>
                <a:close/>
              </a:path>
              <a:path w="442595" h="424180">
                <a:moveTo>
                  <a:pt x="431038" y="73954"/>
                </a:moveTo>
                <a:lnTo>
                  <a:pt x="417382" y="73954"/>
                </a:lnTo>
                <a:lnTo>
                  <a:pt x="415252" y="81289"/>
                </a:lnTo>
                <a:lnTo>
                  <a:pt x="413226" y="89930"/>
                </a:lnTo>
                <a:lnTo>
                  <a:pt x="411711" y="99314"/>
                </a:lnTo>
                <a:lnTo>
                  <a:pt x="411115" y="108878"/>
                </a:lnTo>
                <a:lnTo>
                  <a:pt x="411711" y="118442"/>
                </a:lnTo>
                <a:lnTo>
                  <a:pt x="413226" y="127825"/>
                </a:lnTo>
                <a:lnTo>
                  <a:pt x="415252" y="136465"/>
                </a:lnTo>
                <a:lnTo>
                  <a:pt x="417382" y="143798"/>
                </a:lnTo>
                <a:lnTo>
                  <a:pt x="431038" y="143798"/>
                </a:lnTo>
                <a:lnTo>
                  <a:pt x="428929" y="137197"/>
                </a:lnTo>
                <a:lnTo>
                  <a:pt x="426650" y="128562"/>
                </a:lnTo>
                <a:lnTo>
                  <a:pt x="424826" y="118815"/>
                </a:lnTo>
                <a:lnTo>
                  <a:pt x="424079" y="108878"/>
                </a:lnTo>
                <a:lnTo>
                  <a:pt x="424826" y="98940"/>
                </a:lnTo>
                <a:lnTo>
                  <a:pt x="426650" y="89193"/>
                </a:lnTo>
                <a:lnTo>
                  <a:pt x="428929" y="80557"/>
                </a:lnTo>
                <a:lnTo>
                  <a:pt x="431038" y="73954"/>
                </a:lnTo>
                <a:close/>
              </a:path>
              <a:path w="442595" h="424180">
                <a:moveTo>
                  <a:pt x="64557" y="118"/>
                </a:moveTo>
                <a:lnTo>
                  <a:pt x="30742" y="118"/>
                </a:lnTo>
                <a:lnTo>
                  <a:pt x="18905" y="2514"/>
                </a:lnTo>
                <a:lnTo>
                  <a:pt x="9229" y="9045"/>
                </a:lnTo>
                <a:lnTo>
                  <a:pt x="2701" y="18723"/>
                </a:lnTo>
                <a:lnTo>
                  <a:pt x="306" y="30560"/>
                </a:lnTo>
                <a:lnTo>
                  <a:pt x="2701" y="42397"/>
                </a:lnTo>
                <a:lnTo>
                  <a:pt x="9229" y="52074"/>
                </a:lnTo>
                <a:lnTo>
                  <a:pt x="18905" y="58602"/>
                </a:lnTo>
                <a:lnTo>
                  <a:pt x="30742" y="60998"/>
                </a:lnTo>
                <a:lnTo>
                  <a:pt x="388849" y="60998"/>
                </a:lnTo>
                <a:lnTo>
                  <a:pt x="391222" y="59400"/>
                </a:lnTo>
                <a:lnTo>
                  <a:pt x="393209" y="54518"/>
                </a:lnTo>
                <a:lnTo>
                  <a:pt x="392619" y="51714"/>
                </a:lnTo>
                <a:lnTo>
                  <a:pt x="388842" y="48041"/>
                </a:lnTo>
                <a:lnTo>
                  <a:pt x="21102" y="48041"/>
                </a:lnTo>
                <a:lnTo>
                  <a:pt x="13265" y="40200"/>
                </a:lnTo>
                <a:lnTo>
                  <a:pt x="13265" y="20923"/>
                </a:lnTo>
                <a:lnTo>
                  <a:pt x="21102" y="13078"/>
                </a:lnTo>
                <a:lnTo>
                  <a:pt x="64557" y="13078"/>
                </a:lnTo>
                <a:lnTo>
                  <a:pt x="67456" y="10180"/>
                </a:lnTo>
                <a:lnTo>
                  <a:pt x="67456" y="3023"/>
                </a:lnTo>
                <a:lnTo>
                  <a:pt x="64557" y="118"/>
                </a:lnTo>
                <a:close/>
              </a:path>
              <a:path w="442595" h="424180">
                <a:moveTo>
                  <a:pt x="392421" y="0"/>
                </a:moveTo>
                <a:lnTo>
                  <a:pt x="386206" y="118"/>
                </a:lnTo>
                <a:lnTo>
                  <a:pt x="90333" y="118"/>
                </a:lnTo>
                <a:lnTo>
                  <a:pt x="87435" y="3023"/>
                </a:lnTo>
                <a:lnTo>
                  <a:pt x="87435" y="10180"/>
                </a:lnTo>
                <a:lnTo>
                  <a:pt x="90333" y="13078"/>
                </a:lnTo>
                <a:lnTo>
                  <a:pt x="373614" y="13078"/>
                </a:lnTo>
                <a:lnTo>
                  <a:pt x="370989" y="18453"/>
                </a:lnTo>
                <a:lnTo>
                  <a:pt x="369600" y="24392"/>
                </a:lnTo>
                <a:lnTo>
                  <a:pt x="369600" y="36730"/>
                </a:lnTo>
                <a:lnTo>
                  <a:pt x="370987" y="42670"/>
                </a:lnTo>
                <a:lnTo>
                  <a:pt x="373611" y="48041"/>
                </a:lnTo>
                <a:lnTo>
                  <a:pt x="388842" y="48041"/>
                </a:lnTo>
                <a:lnTo>
                  <a:pt x="385462" y="44754"/>
                </a:lnTo>
                <a:lnTo>
                  <a:pt x="382557" y="37890"/>
                </a:lnTo>
                <a:lnTo>
                  <a:pt x="382557" y="23227"/>
                </a:lnTo>
                <a:lnTo>
                  <a:pt x="385462" y="16369"/>
                </a:lnTo>
                <a:lnTo>
                  <a:pt x="390729" y="11245"/>
                </a:lnTo>
                <a:lnTo>
                  <a:pt x="394487" y="7793"/>
                </a:lnTo>
                <a:lnTo>
                  <a:pt x="392421"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8" name="object 12">
            <a:extLst>
              <a:ext uri="{FF2B5EF4-FFF2-40B4-BE49-F238E27FC236}">
                <a16:creationId xmlns:a16="http://schemas.microsoft.com/office/drawing/2014/main" xmlns="" id="{4BA87E8F-AB13-4B1A-98DA-14DD43AEABCF}"/>
              </a:ext>
            </a:extLst>
          </p:cNvPr>
          <p:cNvSpPr/>
          <p:nvPr/>
        </p:nvSpPr>
        <p:spPr>
          <a:xfrm>
            <a:off x="1094599" y="1111867"/>
            <a:ext cx="329292" cy="0"/>
          </a:xfrm>
          <a:custGeom>
            <a:avLst/>
            <a:gdLst/>
            <a:ahLst/>
            <a:cxnLst/>
            <a:rect l="l" t="t" r="r" b="b"/>
            <a:pathLst>
              <a:path w="155575">
                <a:moveTo>
                  <a:pt x="0" y="0"/>
                </a:moveTo>
                <a:lnTo>
                  <a:pt x="155365" y="0"/>
                </a:lnTo>
              </a:path>
            </a:pathLst>
          </a:custGeom>
          <a:ln w="12956">
            <a:solidFill>
              <a:srgbClr val="00AEEF"/>
            </a:solidFill>
          </a:ln>
        </p:spPr>
        <p:txBody>
          <a:bodyPr wrap="square" lIns="0" tIns="0" rIns="0" bIns="0" rtlCol="0"/>
          <a:lstStyle/>
          <a:p>
            <a:pPr defTabSz="1935419"/>
            <a:endParaRPr sz="3810">
              <a:solidFill>
                <a:prstClr val="black"/>
              </a:solidFill>
              <a:latin typeface="Calibri"/>
            </a:endParaRPr>
          </a:p>
        </p:txBody>
      </p:sp>
      <p:sp>
        <p:nvSpPr>
          <p:cNvPr id="49" name="object 13">
            <a:extLst>
              <a:ext uri="{FF2B5EF4-FFF2-40B4-BE49-F238E27FC236}">
                <a16:creationId xmlns:a16="http://schemas.microsoft.com/office/drawing/2014/main" xmlns="" id="{B0334A9A-6476-4878-93C5-A3D2EC2917B4}"/>
              </a:ext>
            </a:extLst>
          </p:cNvPr>
          <p:cNvSpPr/>
          <p:nvPr/>
        </p:nvSpPr>
        <p:spPr>
          <a:xfrm>
            <a:off x="1234903" y="1405393"/>
            <a:ext cx="90051" cy="28225"/>
          </a:xfrm>
          <a:custGeom>
            <a:avLst/>
            <a:gdLst/>
            <a:ahLst/>
            <a:cxnLst/>
            <a:rect l="l" t="t" r="r" b="b"/>
            <a:pathLst>
              <a:path w="42545" h="13334">
                <a:moveTo>
                  <a:pt x="39164" y="0"/>
                </a:moveTo>
                <a:lnTo>
                  <a:pt x="2901" y="0"/>
                </a:lnTo>
                <a:lnTo>
                  <a:pt x="0" y="2901"/>
                </a:lnTo>
                <a:lnTo>
                  <a:pt x="0" y="10058"/>
                </a:lnTo>
                <a:lnTo>
                  <a:pt x="2901" y="12960"/>
                </a:lnTo>
                <a:lnTo>
                  <a:pt x="39164" y="12960"/>
                </a:lnTo>
                <a:lnTo>
                  <a:pt x="42062" y="10058"/>
                </a:lnTo>
                <a:lnTo>
                  <a:pt x="42062" y="2901"/>
                </a:lnTo>
                <a:lnTo>
                  <a:pt x="39164"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0" name="object 14">
            <a:extLst>
              <a:ext uri="{FF2B5EF4-FFF2-40B4-BE49-F238E27FC236}">
                <a16:creationId xmlns:a16="http://schemas.microsoft.com/office/drawing/2014/main" xmlns="" id="{6631407E-AD9B-4D71-ADDE-1AE5738A212F}"/>
              </a:ext>
            </a:extLst>
          </p:cNvPr>
          <p:cNvSpPr/>
          <p:nvPr/>
        </p:nvSpPr>
        <p:spPr>
          <a:xfrm>
            <a:off x="941860" y="1419110"/>
            <a:ext cx="260743" cy="0"/>
          </a:xfrm>
          <a:custGeom>
            <a:avLst/>
            <a:gdLst/>
            <a:ahLst/>
            <a:cxnLst/>
            <a:rect l="l" t="t" r="r" b="b"/>
            <a:pathLst>
              <a:path w="123190">
                <a:moveTo>
                  <a:pt x="0" y="0"/>
                </a:moveTo>
                <a:lnTo>
                  <a:pt x="123033" y="0"/>
                </a:lnTo>
              </a:path>
            </a:pathLst>
          </a:custGeom>
          <a:ln w="12960">
            <a:solidFill>
              <a:srgbClr val="00AEEF"/>
            </a:solidFill>
          </a:ln>
        </p:spPr>
        <p:txBody>
          <a:bodyPr wrap="square" lIns="0" tIns="0" rIns="0" bIns="0" rtlCol="0"/>
          <a:lstStyle/>
          <a:p>
            <a:pPr defTabSz="1935419"/>
            <a:endParaRPr sz="3810">
              <a:solidFill>
                <a:prstClr val="black"/>
              </a:solidFill>
              <a:latin typeface="Calibri"/>
            </a:endParaRPr>
          </a:p>
        </p:txBody>
      </p:sp>
      <p:sp>
        <p:nvSpPr>
          <p:cNvPr id="51" name="object 15">
            <a:extLst>
              <a:ext uri="{FF2B5EF4-FFF2-40B4-BE49-F238E27FC236}">
                <a16:creationId xmlns:a16="http://schemas.microsoft.com/office/drawing/2014/main" xmlns="" id="{23E1226E-F095-46EB-B6A9-68DAB40DE3D5}"/>
              </a:ext>
            </a:extLst>
          </p:cNvPr>
          <p:cNvSpPr/>
          <p:nvPr/>
        </p:nvSpPr>
        <p:spPr>
          <a:xfrm>
            <a:off x="1142483" y="808414"/>
            <a:ext cx="63170" cy="28225"/>
          </a:xfrm>
          <a:custGeom>
            <a:avLst/>
            <a:gdLst/>
            <a:ahLst/>
            <a:cxnLst/>
            <a:rect l="l" t="t" r="r" b="b"/>
            <a:pathLst>
              <a:path w="29845" h="13335">
                <a:moveTo>
                  <a:pt x="26700" y="0"/>
                </a:moveTo>
                <a:lnTo>
                  <a:pt x="2898" y="0"/>
                </a:lnTo>
                <a:lnTo>
                  <a:pt x="0" y="2898"/>
                </a:lnTo>
                <a:lnTo>
                  <a:pt x="0" y="10054"/>
                </a:lnTo>
                <a:lnTo>
                  <a:pt x="2898" y="12952"/>
                </a:lnTo>
                <a:lnTo>
                  <a:pt x="26700" y="12952"/>
                </a:lnTo>
                <a:lnTo>
                  <a:pt x="29606" y="10054"/>
                </a:lnTo>
                <a:lnTo>
                  <a:pt x="29606" y="2898"/>
                </a:lnTo>
                <a:lnTo>
                  <a:pt x="26700"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2" name="object 16">
            <a:extLst>
              <a:ext uri="{FF2B5EF4-FFF2-40B4-BE49-F238E27FC236}">
                <a16:creationId xmlns:a16="http://schemas.microsoft.com/office/drawing/2014/main" xmlns="" id="{F081E63C-06CE-423D-AAE9-690F6D2219A1}"/>
              </a:ext>
            </a:extLst>
          </p:cNvPr>
          <p:cNvSpPr/>
          <p:nvPr/>
        </p:nvSpPr>
        <p:spPr>
          <a:xfrm>
            <a:off x="855503" y="1042599"/>
            <a:ext cx="255369" cy="177414"/>
          </a:xfrm>
          <a:custGeom>
            <a:avLst/>
            <a:gdLst/>
            <a:ahLst/>
            <a:cxnLst/>
            <a:rect l="l" t="t" r="r" b="b"/>
            <a:pathLst>
              <a:path w="120650" h="83820">
                <a:moveTo>
                  <a:pt x="80314" y="64068"/>
                </a:moveTo>
                <a:lnTo>
                  <a:pt x="58356" y="64068"/>
                </a:lnTo>
                <a:lnTo>
                  <a:pt x="78800" y="79019"/>
                </a:lnTo>
                <a:lnTo>
                  <a:pt x="83786" y="83310"/>
                </a:lnTo>
                <a:lnTo>
                  <a:pt x="94640" y="79689"/>
                </a:lnTo>
                <a:lnTo>
                  <a:pt x="94557" y="65012"/>
                </a:lnTo>
                <a:lnTo>
                  <a:pt x="81601" y="65012"/>
                </a:lnTo>
                <a:lnTo>
                  <a:pt x="80314" y="64068"/>
                </a:lnTo>
                <a:close/>
              </a:path>
              <a:path w="120650" h="83820">
                <a:moveTo>
                  <a:pt x="35111" y="12956"/>
                </a:moveTo>
                <a:lnTo>
                  <a:pt x="22157" y="12956"/>
                </a:lnTo>
                <a:lnTo>
                  <a:pt x="22157" y="74771"/>
                </a:lnTo>
                <a:lnTo>
                  <a:pt x="24231" y="78155"/>
                </a:lnTo>
                <a:lnTo>
                  <a:pt x="30928" y="81554"/>
                </a:lnTo>
                <a:lnTo>
                  <a:pt x="34888" y="81234"/>
                </a:lnTo>
                <a:lnTo>
                  <a:pt x="57066" y="65012"/>
                </a:lnTo>
                <a:lnTo>
                  <a:pt x="35111" y="65012"/>
                </a:lnTo>
                <a:lnTo>
                  <a:pt x="35111" y="12956"/>
                </a:lnTo>
                <a:close/>
              </a:path>
              <a:path w="120650" h="83820">
                <a:moveTo>
                  <a:pt x="59698" y="49560"/>
                </a:moveTo>
                <a:lnTo>
                  <a:pt x="57016" y="49560"/>
                </a:lnTo>
                <a:lnTo>
                  <a:pt x="55670" y="49982"/>
                </a:lnTo>
                <a:lnTo>
                  <a:pt x="35111" y="65012"/>
                </a:lnTo>
                <a:lnTo>
                  <a:pt x="57070" y="65009"/>
                </a:lnTo>
                <a:lnTo>
                  <a:pt x="58356" y="64068"/>
                </a:lnTo>
                <a:lnTo>
                  <a:pt x="80314" y="64068"/>
                </a:lnTo>
                <a:lnTo>
                  <a:pt x="61045" y="49982"/>
                </a:lnTo>
                <a:lnTo>
                  <a:pt x="59698" y="49560"/>
                </a:lnTo>
                <a:close/>
              </a:path>
              <a:path w="120650" h="83820">
                <a:moveTo>
                  <a:pt x="94557" y="12956"/>
                </a:moveTo>
                <a:lnTo>
                  <a:pt x="81601" y="12956"/>
                </a:lnTo>
                <a:lnTo>
                  <a:pt x="81605" y="65012"/>
                </a:lnTo>
                <a:lnTo>
                  <a:pt x="94557" y="65012"/>
                </a:lnTo>
                <a:lnTo>
                  <a:pt x="94557" y="12956"/>
                </a:lnTo>
                <a:close/>
              </a:path>
              <a:path w="120650" h="83820">
                <a:moveTo>
                  <a:pt x="117187" y="0"/>
                </a:moveTo>
                <a:lnTo>
                  <a:pt x="2901" y="0"/>
                </a:lnTo>
                <a:lnTo>
                  <a:pt x="0" y="2901"/>
                </a:lnTo>
                <a:lnTo>
                  <a:pt x="0" y="10058"/>
                </a:lnTo>
                <a:lnTo>
                  <a:pt x="2901" y="12956"/>
                </a:lnTo>
                <a:lnTo>
                  <a:pt x="117187" y="12956"/>
                </a:lnTo>
                <a:lnTo>
                  <a:pt x="120084" y="10058"/>
                </a:lnTo>
                <a:lnTo>
                  <a:pt x="120084" y="2901"/>
                </a:lnTo>
                <a:lnTo>
                  <a:pt x="117187"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pic>
        <p:nvPicPr>
          <p:cNvPr id="1026" name="Picture 2" descr="https://detectivebookshop.ru/image/10121441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6095" y="2395980"/>
            <a:ext cx="2659616" cy="414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ПОХИЩЕНИЕ СОБАКИ</a:t>
            </a:r>
            <a:endParaRPr lang="ru-RU" sz="4400" dirty="0"/>
          </a:p>
        </p:txBody>
      </p:sp>
      <p:sp>
        <p:nvSpPr>
          <p:cNvPr id="7" name="Text Box 9"/>
          <p:cNvSpPr txBox="1">
            <a:spLocks noChangeArrowheads="1"/>
          </p:cNvSpPr>
          <p:nvPr/>
        </p:nvSpPr>
        <p:spPr bwMode="auto">
          <a:xfrm>
            <a:off x="638934" y="1539159"/>
            <a:ext cx="7155237"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buNone/>
            </a:pPr>
            <a:r>
              <a:rPr lang="ru-RU" sz="2800" dirty="0">
                <a:solidFill>
                  <a:srgbClr val="002060"/>
                </a:solidFill>
                <a:latin typeface="Arial" panose="020B0604020202020204" pitchFamily="34" charset="0"/>
                <a:cs typeface="Arial" panose="020B0604020202020204" pitchFamily="34" charset="0"/>
              </a:rPr>
              <a:t>При виде представления </a:t>
            </a:r>
            <a:r>
              <a:rPr lang="ru-RU" sz="2800" dirty="0" err="1">
                <a:solidFill>
                  <a:srgbClr val="002060"/>
                </a:solidFill>
                <a:latin typeface="Arial" panose="020B0604020202020204" pitchFamily="34" charset="0"/>
                <a:cs typeface="Arial" panose="020B0604020202020204" pitchFamily="34" charset="0"/>
              </a:rPr>
              <a:t>Трилли</a:t>
            </a:r>
            <a:r>
              <a:rPr lang="ru-RU" sz="2800" dirty="0">
                <a:solidFill>
                  <a:srgbClr val="002060"/>
                </a:solidFill>
                <a:latin typeface="Arial" panose="020B0604020202020204" pitchFamily="34" charset="0"/>
                <a:cs typeface="Arial" panose="020B0604020202020204" pitchFamily="34" charset="0"/>
              </a:rPr>
              <a:t> (так звали богатого мальчика) успокоился, а когда артисты собрались уходить, неожиданно заорал, что хочет эту собаку себе. Родители стали просить дедушку и Сережу продать собачку, но они отказались: ведь это был их друг. Тогда богатая барыня, разозлившись, не дала им ничего и велела прогнать со двора. Но на этом она не успокоилась и послала дворника выкрасть </a:t>
            </a:r>
            <a:r>
              <a:rPr lang="ru-RU" sz="2800" dirty="0" err="1">
                <a:solidFill>
                  <a:srgbClr val="002060"/>
                </a:solidFill>
                <a:latin typeface="Arial" panose="020B0604020202020204" pitchFamily="34" charset="0"/>
                <a:cs typeface="Arial" panose="020B0604020202020204" pitchFamily="34" charset="0"/>
              </a:rPr>
              <a:t>Арто</a:t>
            </a:r>
            <a:r>
              <a:rPr lang="ru-RU" sz="2800" dirty="0" smtClean="0">
                <a:solidFill>
                  <a:srgbClr val="002060"/>
                </a:solidFill>
                <a:latin typeface="Arial" panose="020B0604020202020204" pitchFamily="34" charset="0"/>
                <a:cs typeface="Arial" panose="020B0604020202020204" pitchFamily="34" charset="0"/>
              </a:rPr>
              <a:t>.</a:t>
            </a:r>
            <a:endParaRPr lang="ru-RU" sz="2800" i="1" dirty="0">
              <a:solidFill>
                <a:srgbClr val="002060"/>
              </a:solidFill>
              <a:latin typeface="Arial" panose="020B0604020202020204" pitchFamily="34" charset="0"/>
              <a:cs typeface="Arial" panose="020B0604020202020204" pitchFamily="34" charset="0"/>
            </a:endParaRPr>
          </a:p>
        </p:txBody>
      </p:sp>
      <p:pic>
        <p:nvPicPr>
          <p:cNvPr id="8" name="Picture 2" descr="https://www.miloliza.com/images/Rasskaz/belyj-pude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681" y="1774216"/>
            <a:ext cx="3624567" cy="436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471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ПОХИЩЕНИЕ СОБАКИ</a:t>
            </a:r>
            <a:endParaRPr lang="ru-RU" sz="4400" dirty="0"/>
          </a:p>
        </p:txBody>
      </p:sp>
      <p:sp>
        <p:nvSpPr>
          <p:cNvPr id="8" name="Text Box 9"/>
          <p:cNvSpPr txBox="1">
            <a:spLocks noChangeArrowheads="1"/>
          </p:cNvSpPr>
          <p:nvPr/>
        </p:nvSpPr>
        <p:spPr bwMode="auto">
          <a:xfrm>
            <a:off x="635758" y="1856455"/>
            <a:ext cx="6737500" cy="353943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spcBef>
                <a:spcPct val="50000"/>
              </a:spcBef>
            </a:pPr>
            <a:r>
              <a:rPr lang="ru-RU" sz="2800" dirty="0">
                <a:solidFill>
                  <a:srgbClr val="002060"/>
                </a:solidFill>
                <a:latin typeface="Arial" panose="020B0604020202020204" pitchFamily="34" charset="0"/>
                <a:cs typeface="Arial" panose="020B0604020202020204" pitchFamily="34" charset="0"/>
              </a:rPr>
              <a:t>Дворник забрал собаку, пока дедушка и мальчик спали. Утром их горю не было предела. Они везде искали своего любимца, но </a:t>
            </a:r>
            <a:r>
              <a:rPr lang="ru-RU" sz="2800" dirty="0" err="1">
                <a:solidFill>
                  <a:srgbClr val="002060"/>
                </a:solidFill>
                <a:latin typeface="Arial" panose="020B0604020202020204" pitchFamily="34" charset="0"/>
                <a:cs typeface="Arial" panose="020B0604020202020204" pitchFamily="34" charset="0"/>
              </a:rPr>
              <a:t>Артоши</a:t>
            </a:r>
            <a:r>
              <a:rPr lang="ru-RU" sz="2800" dirty="0">
                <a:solidFill>
                  <a:srgbClr val="002060"/>
                </a:solidFill>
                <a:latin typeface="Arial" panose="020B0604020202020204" pitchFamily="34" charset="0"/>
                <a:cs typeface="Arial" panose="020B0604020202020204" pitchFamily="34" charset="0"/>
              </a:rPr>
              <a:t> нигде не было. На следующую ночь Сережа перебрался через забор той самой дачи, пытаясь найти место, где держали собаку</a:t>
            </a:r>
            <a:r>
              <a:rPr lang="ru-RU" sz="2800"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13314" name="Picture 2" descr="https://na5.club/wp-content/auploads/953697/belyy_pudel_ar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516" y="1856455"/>
            <a:ext cx="4182985" cy="366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68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 y="428701"/>
            <a:ext cx="12192000" cy="528562"/>
          </a:xfrm>
        </p:spPr>
        <p:txBody>
          <a:bodyPr>
            <a:noAutofit/>
          </a:bodyPr>
          <a:lstStyle/>
          <a:p>
            <a:pPr algn="ctr"/>
            <a:r>
              <a:rPr lang="ru-RU" sz="4400" dirty="0" smtClean="0"/>
              <a:t>СПАСЕНИЕ И РАЗВЯЗКА</a:t>
            </a:r>
            <a:endParaRPr lang="ru-RU" sz="4400" dirty="0"/>
          </a:p>
        </p:txBody>
      </p:sp>
      <p:sp>
        <p:nvSpPr>
          <p:cNvPr id="7" name="Text Box 9"/>
          <p:cNvSpPr txBox="1">
            <a:spLocks noChangeArrowheads="1"/>
          </p:cNvSpPr>
          <p:nvPr/>
        </p:nvSpPr>
        <p:spPr bwMode="auto">
          <a:xfrm>
            <a:off x="638629" y="1799770"/>
            <a:ext cx="6328228" cy="378565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spcBef>
                <a:spcPct val="50000"/>
              </a:spcBef>
            </a:pPr>
            <a:r>
              <a:rPr lang="ru-RU" sz="2400" dirty="0">
                <a:solidFill>
                  <a:srgbClr val="002060"/>
                </a:solidFill>
                <a:latin typeface="Arial" panose="020B0604020202020204" pitchFamily="34" charset="0"/>
                <a:cs typeface="Arial" panose="020B0604020202020204" pitchFamily="34" charset="0"/>
              </a:rPr>
              <a:t>Он понимал, что в дом такие люди </a:t>
            </a:r>
            <a:r>
              <a:rPr lang="ru-RU" sz="2400" dirty="0" err="1">
                <a:solidFill>
                  <a:srgbClr val="002060"/>
                </a:solidFill>
                <a:latin typeface="Arial" panose="020B0604020202020204" pitchFamily="34" charset="0"/>
                <a:cs typeface="Arial" panose="020B0604020202020204" pitchFamily="34" charset="0"/>
              </a:rPr>
              <a:t>Арто</a:t>
            </a:r>
            <a:r>
              <a:rPr lang="ru-RU" sz="2400" dirty="0">
                <a:solidFill>
                  <a:srgbClr val="002060"/>
                </a:solidFill>
                <a:latin typeface="Arial" panose="020B0604020202020204" pitchFamily="34" charset="0"/>
                <a:cs typeface="Arial" panose="020B0604020202020204" pitchFamily="34" charset="0"/>
              </a:rPr>
              <a:t> не пустят, и искал его во дворе. Вдруг послышался «тонкий, словно стонущий визг», и мальчик позвал его. Услышав знакомый и родной голос, пес перегрыз веревку и прибежал к своему маленькому хозяину. Когда они убегали, то слышали, что за ними гонятся, и припустили что есть духу. От погони удалось уйти, и друзья снова были вместе</a:t>
            </a:r>
            <a:r>
              <a:rPr lang="ru-RU" sz="2400" dirty="0" smtClean="0">
                <a:solidFill>
                  <a:srgbClr val="002060"/>
                </a:solidFill>
                <a:latin typeface="Arial" panose="020B0604020202020204" pitchFamily="34" charset="0"/>
                <a:cs typeface="Arial" panose="020B0604020202020204" pitchFamily="34" charset="0"/>
              </a:rPr>
              <a:t>.</a:t>
            </a:r>
            <a:endParaRPr lang="ru-RU" altLang="ru-RU" sz="2400" dirty="0">
              <a:solidFill>
                <a:srgbClr val="002060"/>
              </a:solidFill>
              <a:latin typeface="Arial" panose="020B0604020202020204" pitchFamily="34" charset="0"/>
              <a:cs typeface="Arial" panose="020B0604020202020204" pitchFamily="34" charset="0"/>
            </a:endParaRPr>
          </a:p>
        </p:txBody>
      </p:sp>
      <p:pic>
        <p:nvPicPr>
          <p:cNvPr id="8194" name="Picture 2" descr="https://www.miloliza.com/images/Rasskaz/belyj-pude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600" y="1407884"/>
            <a:ext cx="4735286" cy="464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18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МАРТЫН ЛОДЫЖКИН</a:t>
            </a:r>
            <a:endParaRPr lang="ru-RU" sz="4400" dirty="0"/>
          </a:p>
        </p:txBody>
      </p:sp>
      <p:sp>
        <p:nvSpPr>
          <p:cNvPr id="8" name="Text Box 9"/>
          <p:cNvSpPr txBox="1">
            <a:spLocks noChangeArrowheads="1"/>
          </p:cNvSpPr>
          <p:nvPr/>
        </p:nvSpPr>
        <p:spPr bwMode="auto">
          <a:xfrm>
            <a:off x="401282" y="1631000"/>
            <a:ext cx="7770261"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400" b="1" dirty="0" smtClean="0">
                <a:solidFill>
                  <a:srgbClr val="002060"/>
                </a:solidFill>
                <a:latin typeface="Arial" panose="020B0604020202020204" pitchFamily="34" charset="0"/>
                <a:cs typeface="Arial" panose="020B0604020202020204" pitchFamily="34" charset="0"/>
              </a:rPr>
              <a:t>Мартын </a:t>
            </a:r>
            <a:r>
              <a:rPr lang="ru-RU" sz="2400" b="1" dirty="0" err="1" smtClean="0">
                <a:solidFill>
                  <a:srgbClr val="002060"/>
                </a:solidFill>
                <a:latin typeface="Arial" panose="020B0604020202020204" pitchFamily="34" charset="0"/>
                <a:cs typeface="Arial" panose="020B0604020202020204" pitchFamily="34" charset="0"/>
              </a:rPr>
              <a:t>Лодыжкин</a:t>
            </a:r>
            <a:r>
              <a:rPr lang="ru-RU" sz="2400" b="1" dirty="0" smtClean="0">
                <a:solidFill>
                  <a:srgbClr val="002060"/>
                </a:solidFill>
                <a:latin typeface="Arial" panose="020B0604020202020204" pitchFamily="34" charset="0"/>
                <a:cs typeface="Arial" panose="020B0604020202020204" pitchFamily="34" charset="0"/>
              </a:rPr>
              <a:t> </a:t>
            </a:r>
            <a:r>
              <a:rPr lang="ru-RU" sz="2400" dirty="0">
                <a:solidFill>
                  <a:srgbClr val="002060"/>
                </a:solidFill>
                <a:latin typeface="Arial" panose="020B0604020202020204" pitchFamily="34" charset="0"/>
                <a:cs typeface="Arial" panose="020B0604020202020204" pitchFamily="34" charset="0"/>
              </a:rPr>
              <a:t>– главный персонаж рассказа </a:t>
            </a:r>
            <a:r>
              <a:rPr lang="ru-RU" sz="2400" dirty="0" err="1" smtClean="0">
                <a:solidFill>
                  <a:srgbClr val="002060"/>
                </a:solidFill>
                <a:latin typeface="Arial" panose="020B0604020202020204" pitchFamily="34" charset="0"/>
                <a:cs typeface="Arial" panose="020B0604020202020204" pitchFamily="34" charset="0"/>
              </a:rPr>
              <a:t>А.И.Куприна</a:t>
            </a:r>
            <a:r>
              <a:rPr lang="ru-RU" sz="2400" dirty="0">
                <a:solidFill>
                  <a:srgbClr val="002060"/>
                </a:solidFill>
                <a:latin typeface="Arial" panose="020B0604020202020204" pitchFamily="34" charset="0"/>
                <a:cs typeface="Arial" panose="020B0604020202020204" pitchFamily="34" charset="0"/>
              </a:rPr>
              <a:t> «Белый пудель»; пожилой и бедный </a:t>
            </a:r>
            <a:r>
              <a:rPr lang="ru-RU" sz="2400" dirty="0" smtClean="0">
                <a:solidFill>
                  <a:srgbClr val="002060"/>
                </a:solidFill>
                <a:latin typeface="Arial" panose="020B0604020202020204" pitchFamily="34" charset="0"/>
                <a:cs typeface="Arial" panose="020B0604020202020204" pitchFamily="34" charset="0"/>
              </a:rPr>
              <a:t>шарманщик, </a:t>
            </a:r>
            <a:r>
              <a:rPr lang="ru-RU" sz="2400" dirty="0">
                <a:solidFill>
                  <a:srgbClr val="002060"/>
                </a:solidFill>
                <a:latin typeface="Arial" panose="020B0604020202020204" pitchFamily="34" charset="0"/>
                <a:cs typeface="Arial" panose="020B0604020202020204" pitchFamily="34" charset="0"/>
              </a:rPr>
              <a:t>который вынужден зарабатывать себе на жизнь, гастролируя по небольшим селениям. Вместе с ним гастролирует его верный друг – белый пудель </a:t>
            </a:r>
            <a:r>
              <a:rPr lang="ru-RU" sz="2400" dirty="0" err="1">
                <a:solidFill>
                  <a:srgbClr val="002060"/>
                </a:solidFill>
                <a:latin typeface="Arial" panose="020B0604020202020204" pitchFamily="34" charset="0"/>
                <a:cs typeface="Arial" panose="020B0604020202020204" pitchFamily="34" charset="0"/>
              </a:rPr>
              <a:t>Арто</a:t>
            </a:r>
            <a:r>
              <a:rPr lang="ru-RU" sz="2400" dirty="0">
                <a:solidFill>
                  <a:srgbClr val="002060"/>
                </a:solidFill>
                <a:latin typeface="Arial" panose="020B0604020202020204" pitchFamily="34" charset="0"/>
                <a:cs typeface="Arial" panose="020B0604020202020204" pitchFamily="34" charset="0"/>
              </a:rPr>
              <a:t> и двенадцатилетний сирота Сережа, которого шарманщик забрал у какого-то забулдыги и научил премудростям выступлений. Автор показывает, что </a:t>
            </a:r>
            <a:r>
              <a:rPr lang="ru-RU" sz="2400" dirty="0" err="1">
                <a:solidFill>
                  <a:srgbClr val="002060"/>
                </a:solidFill>
                <a:latin typeface="Arial" panose="020B0604020202020204" pitchFamily="34" charset="0"/>
                <a:cs typeface="Arial" panose="020B0604020202020204" pitchFamily="34" charset="0"/>
              </a:rPr>
              <a:t>Лодыжкин</a:t>
            </a:r>
            <a:r>
              <a:rPr lang="ru-RU" sz="2400" dirty="0">
                <a:solidFill>
                  <a:srgbClr val="002060"/>
                </a:solidFill>
                <a:latin typeface="Arial" panose="020B0604020202020204" pitchFamily="34" charset="0"/>
                <a:cs typeface="Arial" panose="020B0604020202020204" pitchFamily="34" charset="0"/>
              </a:rPr>
              <a:t> по натуре человек добрый, открытый и отзывчивый. Это бескорыстный труженик, который умеет ценить настоящую дружбу</a:t>
            </a:r>
            <a:r>
              <a:rPr lang="ru-RU" sz="2400" dirty="0" smtClean="0">
                <a:solidFill>
                  <a:srgbClr val="002060"/>
                </a:solidFill>
                <a:latin typeface="Arial" panose="020B0604020202020204" pitchFamily="34" charset="0"/>
                <a:cs typeface="Arial" panose="020B0604020202020204" pitchFamily="34" charset="0"/>
              </a:rPr>
              <a:t>.</a:t>
            </a:r>
            <a:endParaRPr lang="ru-RU" sz="2400" dirty="0">
              <a:solidFill>
                <a:srgbClr val="002060"/>
              </a:solidFill>
              <a:latin typeface="Arial" panose="020B0604020202020204" pitchFamily="34" charset="0"/>
              <a:cs typeface="Arial" panose="020B0604020202020204" pitchFamily="34" charset="0"/>
            </a:endParaRPr>
          </a:p>
        </p:txBody>
      </p:sp>
      <p:pic>
        <p:nvPicPr>
          <p:cNvPr id="11268" name="Picture 4" descr="http://s020.radikal.ru/i707/1606/6d/1a4df96050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257" y="1856455"/>
            <a:ext cx="3455026" cy="39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74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СЕРЁЖА</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500" y="1374515"/>
            <a:ext cx="8072814" cy="4893647"/>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400" b="1" dirty="0">
                <a:solidFill>
                  <a:srgbClr val="002060"/>
                </a:solidFill>
                <a:latin typeface="Arial" panose="020B0604020202020204" pitchFamily="34" charset="0"/>
                <a:cs typeface="Arial" panose="020B0604020202020204" pitchFamily="34" charset="0"/>
              </a:rPr>
              <a:t>Серёжа</a:t>
            </a:r>
            <a:r>
              <a:rPr lang="ru-RU" sz="2400" dirty="0">
                <a:solidFill>
                  <a:srgbClr val="002060"/>
                </a:solidFill>
                <a:latin typeface="Arial" panose="020B0604020202020204" pitchFamily="34" charset="0"/>
                <a:cs typeface="Arial" panose="020B0604020202020204" pitchFamily="34" charset="0"/>
              </a:rPr>
              <a:t> – один из главных героев рассказа </a:t>
            </a:r>
          </a:p>
          <a:p>
            <a:pPr algn="ctr"/>
            <a:r>
              <a:rPr lang="ru-RU" sz="2400" dirty="0" err="1" smtClean="0">
                <a:solidFill>
                  <a:srgbClr val="002060"/>
                </a:solidFill>
                <a:latin typeface="Arial" panose="020B0604020202020204" pitchFamily="34" charset="0"/>
                <a:cs typeface="Arial" panose="020B0604020202020204" pitchFamily="34" charset="0"/>
              </a:rPr>
              <a:t>А.И.Куприна</a:t>
            </a:r>
            <a:r>
              <a:rPr lang="ru-RU" sz="2400" dirty="0">
                <a:solidFill>
                  <a:srgbClr val="002060"/>
                </a:solidFill>
                <a:latin typeface="Arial" panose="020B0604020202020204" pitchFamily="34" charset="0"/>
                <a:cs typeface="Arial" panose="020B0604020202020204" pitchFamily="34" charset="0"/>
              </a:rPr>
              <a:t> «Белый пудель»; двенадцатилетний </a:t>
            </a:r>
            <a:r>
              <a:rPr lang="ru-RU" sz="2400" dirty="0" smtClean="0">
                <a:solidFill>
                  <a:srgbClr val="002060"/>
                </a:solidFill>
                <a:latin typeface="Arial" panose="020B0604020202020204" pitchFamily="34" charset="0"/>
                <a:cs typeface="Arial" panose="020B0604020202020204" pitchFamily="34" charset="0"/>
              </a:rPr>
              <a:t>мальчик-сирота; </a:t>
            </a:r>
            <a:r>
              <a:rPr lang="ru-RU" sz="2400" dirty="0">
                <a:solidFill>
                  <a:srgbClr val="002060"/>
                </a:solidFill>
                <a:latin typeface="Arial" panose="020B0604020202020204" pitchFamily="34" charset="0"/>
                <a:cs typeface="Arial" panose="020B0604020202020204" pitchFamily="34" charset="0"/>
              </a:rPr>
              <a:t>верный товарищ </a:t>
            </a:r>
            <a:r>
              <a:rPr lang="ru-RU" sz="2400" dirty="0" err="1">
                <a:solidFill>
                  <a:srgbClr val="002060"/>
                </a:solidFill>
                <a:latin typeface="Arial" panose="020B0604020202020204" pitchFamily="34" charset="0"/>
                <a:cs typeface="Arial" panose="020B0604020202020204" pitchFamily="34" charset="0"/>
              </a:rPr>
              <a:t>Лодыжкина</a:t>
            </a:r>
            <a:r>
              <a:rPr lang="ru-RU" sz="2400" dirty="0">
                <a:solidFill>
                  <a:srgbClr val="002060"/>
                </a:solidFill>
                <a:latin typeface="Arial" panose="020B0604020202020204" pitchFamily="34" charset="0"/>
                <a:cs typeface="Arial" panose="020B0604020202020204" pitchFamily="34" charset="0"/>
              </a:rPr>
              <a:t> и пуделя </a:t>
            </a:r>
            <a:r>
              <a:rPr lang="ru-RU" sz="2400" dirty="0" err="1">
                <a:solidFill>
                  <a:srgbClr val="002060"/>
                </a:solidFill>
                <a:latin typeface="Arial" panose="020B0604020202020204" pitchFamily="34" charset="0"/>
                <a:cs typeface="Arial" panose="020B0604020202020204" pitchFamily="34" charset="0"/>
              </a:rPr>
              <a:t>Арто</a:t>
            </a:r>
            <a:r>
              <a:rPr lang="ru-RU" sz="2400" dirty="0">
                <a:solidFill>
                  <a:srgbClr val="002060"/>
                </a:solidFill>
                <a:latin typeface="Arial" panose="020B0604020202020204" pitchFamily="34" charset="0"/>
                <a:cs typeface="Arial" panose="020B0604020202020204" pitchFamily="34" charset="0"/>
              </a:rPr>
              <a:t>. Персонаж Серёжи не случайно показан в этом рассказе. Автор противопоставляет его другому мальчику, который хоть и младше него, но уже и</a:t>
            </a:r>
            <a:r>
              <a:rPr lang="ru-RU" sz="2400" dirty="0" smtClean="0">
                <a:solidFill>
                  <a:srgbClr val="002060"/>
                </a:solidFill>
                <a:latin typeface="Arial" panose="020B0604020202020204" pitchFamily="34" charset="0"/>
                <a:cs typeface="Arial" panose="020B0604020202020204" pitchFamily="34" charset="0"/>
              </a:rPr>
              <a:t>збалован </a:t>
            </a:r>
            <a:r>
              <a:rPr lang="ru-RU" sz="2400" dirty="0">
                <a:solidFill>
                  <a:srgbClr val="002060"/>
                </a:solidFill>
                <a:latin typeface="Arial" panose="020B0604020202020204" pitchFamily="34" charset="0"/>
                <a:cs typeface="Arial" panose="020B0604020202020204" pitchFamily="34" charset="0"/>
              </a:rPr>
              <a:t>всеми жизненными благами, а потому не умеет ценить то, что имеет. Антипод героя – мальчик по имени </a:t>
            </a:r>
            <a:r>
              <a:rPr lang="ru-RU" sz="2400" dirty="0" err="1">
                <a:solidFill>
                  <a:srgbClr val="002060"/>
                </a:solidFill>
                <a:latin typeface="Arial" panose="020B0604020202020204" pitchFamily="34" charset="0"/>
                <a:cs typeface="Arial" panose="020B0604020202020204" pitchFamily="34" charset="0"/>
              </a:rPr>
              <a:t>Трилли</a:t>
            </a:r>
            <a:r>
              <a:rPr lang="ru-RU" sz="2400" dirty="0">
                <a:solidFill>
                  <a:srgbClr val="002060"/>
                </a:solidFill>
                <a:latin typeface="Arial" panose="020B0604020202020204" pitchFamily="34" charset="0"/>
                <a:cs typeface="Arial" panose="020B0604020202020204" pitchFamily="34" charset="0"/>
              </a:rPr>
              <a:t>, которого заласкали родители и прислуга.</a:t>
            </a:r>
          </a:p>
          <a:p>
            <a:pPr algn="ctr"/>
            <a:r>
              <a:rPr lang="ru-RU" sz="2400" dirty="0">
                <a:solidFill>
                  <a:srgbClr val="002060"/>
                </a:solidFill>
                <a:latin typeface="Arial" panose="020B0604020202020204" pitchFamily="34" charset="0"/>
                <a:cs typeface="Arial" panose="020B0604020202020204" pitchFamily="34" charset="0"/>
              </a:rPr>
              <a:t>Всего этого с детства был лишен Сережа, поэтому он знает цену куску хлеба и трепетно относиться к своему другу и благодетелю шарманщику </a:t>
            </a:r>
            <a:r>
              <a:rPr lang="ru-RU" sz="2400" dirty="0" err="1">
                <a:solidFill>
                  <a:srgbClr val="002060"/>
                </a:solidFill>
                <a:latin typeface="Arial" panose="020B0604020202020204" pitchFamily="34" charset="0"/>
                <a:cs typeface="Arial" panose="020B0604020202020204" pitchFamily="34" charset="0"/>
              </a:rPr>
              <a:t>Лодыжкину</a:t>
            </a:r>
            <a:r>
              <a:rPr lang="ru-RU" sz="2400" dirty="0">
                <a:solidFill>
                  <a:srgbClr val="002060"/>
                </a:solidFill>
                <a:latin typeface="Arial" panose="020B0604020202020204" pitchFamily="34" charset="0"/>
                <a:cs typeface="Arial" panose="020B0604020202020204" pitchFamily="34" charset="0"/>
              </a:rPr>
              <a:t>. </a:t>
            </a:r>
          </a:p>
        </p:txBody>
      </p:sp>
      <p:pic>
        <p:nvPicPr>
          <p:cNvPr id="18434" name="Picture 2" descr="https://www.kino-teatr.ru/acter/album/28539/1275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7457" y="1726250"/>
            <a:ext cx="3220043" cy="389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26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ПУДЕЛЬ АРТО</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500" y="1611085"/>
            <a:ext cx="7463214"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buNone/>
            </a:pPr>
            <a:r>
              <a:rPr lang="ru-RU" sz="2400" b="1" dirty="0">
                <a:solidFill>
                  <a:srgbClr val="002060"/>
                </a:solidFill>
                <a:latin typeface="Arial" panose="020B0604020202020204" pitchFamily="34" charset="0"/>
                <a:cs typeface="Arial" panose="020B0604020202020204" pitchFamily="34" charset="0"/>
              </a:rPr>
              <a:t>Пудель </a:t>
            </a:r>
            <a:r>
              <a:rPr lang="ru-RU" sz="2400" b="1" dirty="0" err="1">
                <a:solidFill>
                  <a:srgbClr val="002060"/>
                </a:solidFill>
                <a:latin typeface="Arial" panose="020B0604020202020204" pitchFamily="34" charset="0"/>
                <a:cs typeface="Arial" panose="020B0604020202020204" pitchFamily="34" charset="0"/>
              </a:rPr>
              <a:t>Арто</a:t>
            </a:r>
            <a:r>
              <a:rPr lang="ru-RU" sz="2400" b="1" dirty="0">
                <a:solidFill>
                  <a:srgbClr val="002060"/>
                </a:solidFill>
                <a:latin typeface="Arial" panose="020B0604020202020204" pitchFamily="34" charset="0"/>
                <a:cs typeface="Arial" panose="020B0604020202020204" pitchFamily="34" charset="0"/>
              </a:rPr>
              <a:t> </a:t>
            </a:r>
            <a:r>
              <a:rPr lang="ru-RU" sz="2400" dirty="0">
                <a:solidFill>
                  <a:srgbClr val="002060"/>
                </a:solidFill>
                <a:latin typeface="Arial" panose="020B0604020202020204" pitchFamily="34" charset="0"/>
                <a:cs typeface="Arial" panose="020B0604020202020204" pitchFamily="34" charset="0"/>
              </a:rPr>
              <a:t>– главный герой рассказа </a:t>
            </a:r>
            <a:r>
              <a:rPr lang="ru-RU" sz="2400" dirty="0" smtClean="0">
                <a:solidFill>
                  <a:srgbClr val="002060"/>
                </a:solidFill>
                <a:latin typeface="Arial" panose="020B0604020202020204" pitchFamily="34" charset="0"/>
                <a:cs typeface="Arial" panose="020B0604020202020204" pitchFamily="34" charset="0"/>
              </a:rPr>
              <a:t>                </a:t>
            </a:r>
          </a:p>
          <a:p>
            <a:pPr algn="ctr">
              <a:buNone/>
            </a:pPr>
            <a:r>
              <a:rPr lang="ru-RU" sz="2400" dirty="0" err="1" smtClean="0">
                <a:solidFill>
                  <a:srgbClr val="002060"/>
                </a:solidFill>
                <a:latin typeface="Arial" panose="020B0604020202020204" pitchFamily="34" charset="0"/>
                <a:cs typeface="Arial" panose="020B0604020202020204" pitchFamily="34" charset="0"/>
              </a:rPr>
              <a:t>А.И.Куприна</a:t>
            </a:r>
            <a:r>
              <a:rPr lang="ru-RU" sz="2400" dirty="0">
                <a:solidFill>
                  <a:srgbClr val="002060"/>
                </a:solidFill>
                <a:latin typeface="Arial" panose="020B0604020202020204" pitchFamily="34" charset="0"/>
                <a:cs typeface="Arial" panose="020B0604020202020204" pitchFamily="34" charset="0"/>
              </a:rPr>
              <a:t> «Белый пудель»; озорная собака, гастролирующая вместе с дедом </a:t>
            </a:r>
            <a:r>
              <a:rPr lang="ru-RU" sz="2400" dirty="0" err="1">
                <a:solidFill>
                  <a:srgbClr val="002060"/>
                </a:solidFill>
                <a:latin typeface="Arial" panose="020B0604020202020204" pitchFamily="34" charset="0"/>
                <a:cs typeface="Arial" panose="020B0604020202020204" pitchFamily="34" charset="0"/>
              </a:rPr>
              <a:t>Лодыжкиным</a:t>
            </a:r>
            <a:r>
              <a:rPr lang="ru-RU" sz="2400" dirty="0">
                <a:solidFill>
                  <a:srgbClr val="002060"/>
                </a:solidFill>
                <a:latin typeface="Arial" panose="020B0604020202020204" pitchFamily="34" charset="0"/>
                <a:cs typeface="Arial" panose="020B0604020202020204" pitchFamily="34" charset="0"/>
              </a:rPr>
              <a:t> и Сережей. Всем известно, что пудель – это порода декоративной собаки, которой свойственны такие качества, как преданность, доброта, ум и обучаемость. Помимо этого, </a:t>
            </a:r>
            <a:r>
              <a:rPr lang="ru-RU" sz="2400" dirty="0" err="1">
                <a:solidFill>
                  <a:srgbClr val="002060"/>
                </a:solidFill>
                <a:latin typeface="Arial" panose="020B0604020202020204" pitchFamily="34" charset="0"/>
                <a:cs typeface="Arial" panose="020B0604020202020204" pitchFamily="34" charset="0"/>
              </a:rPr>
              <a:t>Арто</a:t>
            </a:r>
            <a:r>
              <a:rPr lang="ru-RU" sz="2400" dirty="0">
                <a:solidFill>
                  <a:srgbClr val="002060"/>
                </a:solidFill>
                <a:latin typeface="Arial" panose="020B0604020202020204" pitchFamily="34" charset="0"/>
                <a:cs typeface="Arial" panose="020B0604020202020204" pitchFamily="34" charset="0"/>
              </a:rPr>
              <a:t> – великолепный друг и верный коллега. Путешествуя по побережью Крыма вместе с хозяином-шарманщиком и двенадцатилетним Сережей, он демонстрирует зрителям всякие веселые трюки.</a:t>
            </a:r>
          </a:p>
        </p:txBody>
      </p:sp>
      <p:pic>
        <p:nvPicPr>
          <p:cNvPr id="6" name="Рисунок 5"/>
          <p:cNvPicPr>
            <a:picLocks noChangeAspect="1"/>
          </p:cNvPicPr>
          <p:nvPr/>
        </p:nvPicPr>
        <p:blipFill>
          <a:blip r:embed="rId3"/>
          <a:stretch>
            <a:fillRect/>
          </a:stretch>
        </p:blipFill>
        <p:spPr>
          <a:xfrm>
            <a:off x="8026401" y="1611085"/>
            <a:ext cx="3791100" cy="4136572"/>
          </a:xfrm>
          <a:prstGeom prst="rect">
            <a:avLst/>
          </a:prstGeom>
        </p:spPr>
      </p:pic>
    </p:spTree>
    <p:extLst>
      <p:ext uri="{BB962C8B-B14F-4D97-AF65-F5344CB8AC3E}">
        <p14:creationId xmlns:p14="http://schemas.microsoft.com/office/powerpoint/2010/main" val="3796925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ГЛАВНЫЕ ГЕРОИ</a:t>
            </a:r>
            <a:endParaRPr lang="ru-RU" sz="4400" dirty="0"/>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718576" y="2278743"/>
            <a:ext cx="5465248" cy="2677656"/>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800" dirty="0">
                <a:solidFill>
                  <a:srgbClr val="002060"/>
                </a:solidFill>
                <a:latin typeface="Arial"/>
              </a:rPr>
              <a:t>Главные герои обижены судьбой, их объединила жизнь и повела нелёгкими дорогами бродячих цирковых артистов. Но они достойны не только </a:t>
            </a:r>
            <a:r>
              <a:rPr lang="ru-RU" sz="2800" dirty="0" smtClean="0">
                <a:solidFill>
                  <a:srgbClr val="002060"/>
                </a:solidFill>
                <a:latin typeface="Arial"/>
              </a:rPr>
              <a:t>сочувствия, но и уважения.</a:t>
            </a:r>
            <a:endParaRPr lang="ru-RU" sz="2800" dirty="0">
              <a:solidFill>
                <a:srgbClr val="002060"/>
              </a:solidFill>
            </a:endParaRPr>
          </a:p>
        </p:txBody>
      </p:sp>
      <p:pic>
        <p:nvPicPr>
          <p:cNvPr id="9" name="Picture 5" descr="Детский портал: мультфильмы, кино, аудиосказки, игрушки - Б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42" y="1610410"/>
            <a:ext cx="4628305" cy="421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18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БАРЫНЯ</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500" y="1378857"/>
            <a:ext cx="7535785" cy="4893647"/>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buNone/>
            </a:pPr>
            <a:r>
              <a:rPr lang="ru-RU" sz="2400" b="1" dirty="0">
                <a:solidFill>
                  <a:srgbClr val="002060"/>
                </a:solidFill>
                <a:latin typeface="Arial" panose="020B0604020202020204" pitchFamily="34" charset="0"/>
                <a:cs typeface="Arial" panose="020B0604020202020204" pitchFamily="34" charset="0"/>
              </a:rPr>
              <a:t>Барыня</a:t>
            </a:r>
            <a:r>
              <a:rPr lang="ru-RU" sz="2400" dirty="0">
                <a:solidFill>
                  <a:srgbClr val="002060"/>
                </a:solidFill>
                <a:latin typeface="Arial" panose="020B0604020202020204" pitchFamily="34" charset="0"/>
                <a:cs typeface="Arial" panose="020B0604020202020204" pitchFamily="34" charset="0"/>
              </a:rPr>
              <a:t> – второстепенный персонаж в рассказе </a:t>
            </a:r>
            <a:endParaRPr lang="ru-RU" sz="2400" dirty="0" smtClean="0">
              <a:solidFill>
                <a:srgbClr val="002060"/>
              </a:solidFill>
              <a:latin typeface="Arial" panose="020B0604020202020204" pitchFamily="34" charset="0"/>
              <a:cs typeface="Arial" panose="020B0604020202020204" pitchFamily="34" charset="0"/>
            </a:endParaRPr>
          </a:p>
          <a:p>
            <a:pPr algn="ctr">
              <a:buNone/>
            </a:pPr>
            <a:r>
              <a:rPr lang="ru-RU" sz="2400" dirty="0" err="1" smtClean="0">
                <a:solidFill>
                  <a:srgbClr val="002060"/>
                </a:solidFill>
                <a:latin typeface="Arial" panose="020B0604020202020204" pitchFamily="34" charset="0"/>
                <a:cs typeface="Arial" panose="020B0604020202020204" pitchFamily="34" charset="0"/>
              </a:rPr>
              <a:t>А.И.Куприна</a:t>
            </a:r>
            <a:r>
              <a:rPr lang="ru-RU" sz="2400" dirty="0">
                <a:solidFill>
                  <a:srgbClr val="002060"/>
                </a:solidFill>
                <a:latin typeface="Arial" panose="020B0604020202020204" pitchFamily="34" charset="0"/>
                <a:cs typeface="Arial" panose="020B0604020202020204" pitchFamily="34" charset="0"/>
              </a:rPr>
              <a:t> «Белый пудель»; богатая помещица, проводящая лето на своей даче в Крыму; мать капризного и своенравного мальчика </a:t>
            </a:r>
            <a:r>
              <a:rPr lang="ru-RU" sz="2400" dirty="0" err="1">
                <a:solidFill>
                  <a:srgbClr val="002060"/>
                </a:solidFill>
                <a:latin typeface="Arial" panose="020B0604020202020204" pitchFamily="34" charset="0"/>
                <a:cs typeface="Arial" panose="020B0604020202020204" pitchFamily="34" charset="0"/>
              </a:rPr>
              <a:t>Трилли</a:t>
            </a:r>
            <a:r>
              <a:rPr lang="ru-RU" sz="2400" dirty="0">
                <a:solidFill>
                  <a:srgbClr val="002060"/>
                </a:solidFill>
                <a:latin typeface="Arial" panose="020B0604020202020204" pitchFamily="34" charset="0"/>
                <a:cs typeface="Arial" panose="020B0604020202020204" pitchFamily="34" charset="0"/>
              </a:rPr>
              <a:t>. По натуре эта женщина </a:t>
            </a:r>
            <a:r>
              <a:rPr lang="ru-RU" sz="2400" dirty="0" smtClean="0">
                <a:solidFill>
                  <a:srgbClr val="002060"/>
                </a:solidFill>
                <a:latin typeface="Arial" panose="020B0604020202020204" pitchFamily="34" charset="0"/>
                <a:cs typeface="Arial" panose="020B0604020202020204" pitchFamily="34" charset="0"/>
              </a:rPr>
              <a:t>бездушная </a:t>
            </a:r>
            <a:r>
              <a:rPr lang="ru-RU" sz="2400" dirty="0">
                <a:solidFill>
                  <a:srgbClr val="002060"/>
                </a:solidFill>
                <a:latin typeface="Arial" panose="020B0604020202020204" pitchFamily="34" charset="0"/>
                <a:cs typeface="Arial" panose="020B0604020202020204" pitchFamily="34" charset="0"/>
              </a:rPr>
              <a:t>и </a:t>
            </a:r>
            <a:r>
              <a:rPr lang="ru-RU" sz="2400" dirty="0" smtClean="0">
                <a:solidFill>
                  <a:srgbClr val="002060"/>
                </a:solidFill>
                <a:latin typeface="Arial" panose="020B0604020202020204" pitchFamily="34" charset="0"/>
                <a:cs typeface="Arial" panose="020B0604020202020204" pitchFamily="34" charset="0"/>
              </a:rPr>
              <a:t>недобрая. </a:t>
            </a:r>
            <a:r>
              <a:rPr lang="ru-RU" sz="2400" dirty="0">
                <a:solidFill>
                  <a:srgbClr val="002060"/>
                </a:solidFill>
                <a:latin typeface="Arial" panose="020B0604020202020204" pitchFamily="34" charset="0"/>
                <a:cs typeface="Arial" panose="020B0604020202020204" pitchFamily="34" charset="0"/>
              </a:rPr>
              <a:t>Примечательно то, что она с сыном и целой вереницей слуг живут на даче под названием «Дружба», но сами и понятия не имеют, что это такое. Ради своего избалованного сына она готова купить и продать все, что угодно. Сама перед ним на цыпочках ходит лишь бы мальчик был всем доволен. От того </a:t>
            </a:r>
            <a:r>
              <a:rPr lang="ru-RU" sz="2400" dirty="0" err="1">
                <a:solidFill>
                  <a:srgbClr val="002060"/>
                </a:solidFill>
                <a:latin typeface="Arial" panose="020B0604020202020204" pitchFamily="34" charset="0"/>
                <a:cs typeface="Arial" panose="020B0604020202020204" pitchFamily="34" charset="0"/>
              </a:rPr>
              <a:t>Трилли</a:t>
            </a:r>
            <a:r>
              <a:rPr lang="ru-RU" sz="2400" dirty="0">
                <a:solidFill>
                  <a:srgbClr val="002060"/>
                </a:solidFill>
                <a:latin typeface="Arial" panose="020B0604020202020204" pitchFamily="34" charset="0"/>
                <a:cs typeface="Arial" panose="020B0604020202020204" pitchFamily="34" charset="0"/>
              </a:rPr>
              <a:t> растет таким эгоистичным и жестоким.</a:t>
            </a:r>
          </a:p>
        </p:txBody>
      </p:sp>
      <p:pic>
        <p:nvPicPr>
          <p:cNvPr id="6148" name="Picture 4" descr="https://www.kino-teatr.ru/acter/album/14853/127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126" y="1771387"/>
            <a:ext cx="3539903" cy="39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41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ТРИЛЛИ</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500" y="1390692"/>
            <a:ext cx="7665913"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buNone/>
            </a:pPr>
            <a:r>
              <a:rPr lang="ru-RU" sz="2400" b="1" dirty="0" err="1">
                <a:solidFill>
                  <a:srgbClr val="002060"/>
                </a:solidFill>
                <a:latin typeface="Arial" panose="020B0604020202020204" pitchFamily="34" charset="0"/>
                <a:cs typeface="Arial" panose="020B0604020202020204" pitchFamily="34" charset="0"/>
              </a:rPr>
              <a:t>Трилли</a:t>
            </a:r>
            <a:r>
              <a:rPr lang="ru-RU" sz="2400" dirty="0">
                <a:solidFill>
                  <a:srgbClr val="002060"/>
                </a:solidFill>
                <a:latin typeface="Arial" panose="020B0604020202020204" pitchFamily="34" charset="0"/>
                <a:cs typeface="Arial" panose="020B0604020202020204" pitchFamily="34" charset="0"/>
              </a:rPr>
              <a:t> – второстепенный персонаж рассказа Александра Куприна «Белый пудель»; разбалованный мальчик лет восьми; представитель богатого сословия. </a:t>
            </a:r>
            <a:r>
              <a:rPr lang="ru-RU" sz="2400" dirty="0" err="1">
                <a:solidFill>
                  <a:srgbClr val="002060"/>
                </a:solidFill>
                <a:latin typeface="Arial" panose="020B0604020202020204" pitchFamily="34" charset="0"/>
                <a:cs typeface="Arial" panose="020B0604020202020204" pitchFamily="34" charset="0"/>
              </a:rPr>
              <a:t>Трилли</a:t>
            </a:r>
            <a:r>
              <a:rPr lang="ru-RU" sz="2400" dirty="0">
                <a:solidFill>
                  <a:srgbClr val="002060"/>
                </a:solidFill>
                <a:latin typeface="Arial" panose="020B0604020202020204" pitchFamily="34" charset="0"/>
                <a:cs typeface="Arial" panose="020B0604020202020204" pitchFamily="34" charset="0"/>
              </a:rPr>
              <a:t> живет на роскошной даче на юге Крыма. Его окружение составляют его мать – богатая и бездушная барыня, а также целый полк из прислуги – дворник, кухарка, нянька и т.д. Полное имя героя – Николай Аполлонович. Все перед ним ходят на цыпочках и вмиг выполняют любые капризы. Даже мама </a:t>
            </a:r>
            <a:r>
              <a:rPr lang="ru-RU" sz="2400" dirty="0" err="1">
                <a:solidFill>
                  <a:srgbClr val="002060"/>
                </a:solidFill>
                <a:latin typeface="Arial" panose="020B0604020202020204" pitchFamily="34" charset="0"/>
                <a:cs typeface="Arial" panose="020B0604020202020204" pitchFamily="34" charset="0"/>
              </a:rPr>
              <a:t>Трилли</a:t>
            </a:r>
            <a:r>
              <a:rPr lang="ru-RU" sz="2400" dirty="0">
                <a:solidFill>
                  <a:srgbClr val="002060"/>
                </a:solidFill>
                <a:latin typeface="Arial" panose="020B0604020202020204" pitchFamily="34" charset="0"/>
                <a:cs typeface="Arial" panose="020B0604020202020204" pitchFamily="34" charset="0"/>
              </a:rPr>
              <a:t> готова стоять перед ним на коленях, лишь бы он не </a:t>
            </a:r>
            <a:r>
              <a:rPr lang="ru-RU" sz="2400" dirty="0" err="1">
                <a:solidFill>
                  <a:srgbClr val="002060"/>
                </a:solidFill>
                <a:latin typeface="Arial" panose="020B0604020202020204" pitchFamily="34" charset="0"/>
                <a:cs typeface="Arial" panose="020B0604020202020204" pitchFamily="34" charset="0"/>
              </a:rPr>
              <a:t>истерил</a:t>
            </a:r>
            <a:r>
              <a:rPr lang="ru-RU" sz="2400" dirty="0">
                <a:solidFill>
                  <a:srgbClr val="002060"/>
                </a:solidFill>
                <a:latin typeface="Arial" panose="020B0604020202020204" pitchFamily="34" charset="0"/>
                <a:cs typeface="Arial" panose="020B0604020202020204" pitchFamily="34" charset="0"/>
              </a:rPr>
              <a:t> и во время принимал микстуру.</a:t>
            </a:r>
          </a:p>
        </p:txBody>
      </p:sp>
      <p:pic>
        <p:nvPicPr>
          <p:cNvPr id="4100" name="Picture 4" descr="https://im0-tub-com.yandex.net/i?id=a28c29488faac3ee19352b25674fcecc&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965" y="1871306"/>
            <a:ext cx="3345322" cy="317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02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ДВОРНИК</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500" y="1378857"/>
            <a:ext cx="7463214" cy="4893647"/>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buNone/>
            </a:pPr>
            <a:r>
              <a:rPr lang="ru-RU" sz="2400" b="1" dirty="0">
                <a:solidFill>
                  <a:srgbClr val="002060"/>
                </a:solidFill>
                <a:latin typeface="Arial" panose="020B0604020202020204" pitchFamily="34" charset="0"/>
                <a:cs typeface="Arial" panose="020B0604020202020204" pitchFamily="34" charset="0"/>
              </a:rPr>
              <a:t>Дворник</a:t>
            </a:r>
            <a:r>
              <a:rPr lang="ru-RU" sz="2400" dirty="0">
                <a:solidFill>
                  <a:srgbClr val="002060"/>
                </a:solidFill>
                <a:latin typeface="Arial" panose="020B0604020202020204" pitchFamily="34" charset="0"/>
                <a:cs typeface="Arial" panose="020B0604020202020204" pitchFamily="34" charset="0"/>
              </a:rPr>
              <a:t> – персонаж рассказа «Белый пудель»; дворник, работающий на даче «Дружба»; человек, заманивший собаку Мартына </a:t>
            </a:r>
            <a:r>
              <a:rPr lang="ru-RU" sz="2400" dirty="0" err="1">
                <a:solidFill>
                  <a:srgbClr val="002060"/>
                </a:solidFill>
                <a:latin typeface="Arial" panose="020B0604020202020204" pitchFamily="34" charset="0"/>
                <a:cs typeface="Arial" panose="020B0604020202020204" pitchFamily="34" charset="0"/>
              </a:rPr>
              <a:t>Лодыжкина</a:t>
            </a:r>
            <a:r>
              <a:rPr lang="ru-RU" sz="2400" dirty="0">
                <a:solidFill>
                  <a:srgbClr val="002060"/>
                </a:solidFill>
                <a:latin typeface="Arial" panose="020B0604020202020204" pitchFamily="34" charset="0"/>
                <a:cs typeface="Arial" panose="020B0604020202020204" pitchFamily="34" charset="0"/>
              </a:rPr>
              <a:t>. По сути, это человек подневольный, так как он подчиняется приказам своей барыни, но даже это не оправдывает его подлый поступок. Он украл белого пуделя у бедного шарманщика, зная, что тот очень дорожит своей собакой и считает ее лучшим другом. Он прекрасно знал, что </a:t>
            </a:r>
            <a:r>
              <a:rPr lang="ru-RU" sz="2400" dirty="0" err="1">
                <a:solidFill>
                  <a:srgbClr val="002060"/>
                </a:solidFill>
                <a:latin typeface="Arial" panose="020B0604020202020204" pitchFamily="34" charset="0"/>
                <a:cs typeface="Arial" panose="020B0604020202020204" pitchFamily="34" charset="0"/>
              </a:rPr>
              <a:t>Лодыжкин</a:t>
            </a:r>
            <a:r>
              <a:rPr lang="ru-RU" sz="2400" dirty="0">
                <a:solidFill>
                  <a:srgbClr val="002060"/>
                </a:solidFill>
                <a:latin typeface="Arial" panose="020B0604020202020204" pitchFamily="34" charset="0"/>
                <a:cs typeface="Arial" panose="020B0604020202020204" pitchFamily="34" charset="0"/>
              </a:rPr>
              <a:t> ни за какие деньги не продал бы </a:t>
            </a:r>
            <a:r>
              <a:rPr lang="ru-RU" sz="2400" dirty="0" err="1">
                <a:solidFill>
                  <a:srgbClr val="002060"/>
                </a:solidFill>
                <a:latin typeface="Arial" panose="020B0604020202020204" pitchFamily="34" charset="0"/>
                <a:cs typeface="Arial" panose="020B0604020202020204" pitchFamily="34" charset="0"/>
              </a:rPr>
              <a:t>Арто</a:t>
            </a:r>
            <a:r>
              <a:rPr lang="ru-RU" sz="2400" dirty="0">
                <a:solidFill>
                  <a:srgbClr val="002060"/>
                </a:solidFill>
                <a:latin typeface="Arial" panose="020B0604020202020204" pitchFamily="34" charset="0"/>
                <a:cs typeface="Arial" panose="020B0604020202020204" pitchFamily="34" charset="0"/>
              </a:rPr>
              <a:t>. Несмотря на это, он заманил собаку колбасой и выкрал ее, чтобы выслужиться перед хозяйкой и ее разбалованным сыном.</a:t>
            </a:r>
          </a:p>
        </p:txBody>
      </p:sp>
      <p:pic>
        <p:nvPicPr>
          <p:cNvPr id="17412" name="Picture 4" descr="https://www.kino-teatr.ru/acter/album/179/520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619" y="1925414"/>
            <a:ext cx="3894796" cy="408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31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Text Box 9"/>
          <p:cNvSpPr txBox="1">
            <a:spLocks noChangeArrowheads="1"/>
          </p:cNvSpPr>
          <p:nvPr/>
        </p:nvSpPr>
        <p:spPr bwMode="auto">
          <a:xfrm>
            <a:off x="1332854" y="2336800"/>
            <a:ext cx="5866232" cy="181588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800" dirty="0" err="1" smtClean="0">
                <a:solidFill>
                  <a:srgbClr val="002060"/>
                </a:solidFill>
                <a:latin typeface="Arial" panose="020B0604020202020204" pitchFamily="34" charset="0"/>
                <a:cs typeface="Arial" panose="020B0604020202020204" pitchFamily="34" charset="0"/>
              </a:rPr>
              <a:t>А.И.Куприн</a:t>
            </a:r>
            <a:r>
              <a:rPr lang="ru-RU" sz="2800" dirty="0" smtClean="0">
                <a:solidFill>
                  <a:srgbClr val="002060"/>
                </a:solidFill>
                <a:latin typeface="Arial" panose="020B0604020202020204" pitchFamily="34" charset="0"/>
                <a:cs typeface="Arial" panose="020B0604020202020204" pitchFamily="34" charset="0"/>
              </a:rPr>
              <a:t>  </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автор многочисленных произведений. Большой интерес писатель проявлял и к юным читателям.</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2085" y="1698171"/>
            <a:ext cx="3728606" cy="4637315"/>
          </a:xfrm>
          <a:prstGeom prst="rect">
            <a:avLst/>
          </a:prstGeom>
          <a:ln>
            <a:noFill/>
          </a:ln>
          <a:effectLst>
            <a:softEdge rad="112500"/>
          </a:effectLst>
        </p:spPr>
      </p:pic>
    </p:spTree>
    <p:extLst>
      <p:ext uri="{BB962C8B-B14F-4D97-AF65-F5344CB8AC3E}">
        <p14:creationId xmlns:p14="http://schemas.microsoft.com/office/powerpoint/2010/main" val="83659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000" dirty="0" smtClean="0"/>
              <a:t>РОЛЬ КОНТРАСТА В ИЗОБРАЖЕНИИ ГЕРОЕВ</a:t>
            </a:r>
            <a:endParaRPr lang="ru-RU" sz="40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498" y="1405543"/>
            <a:ext cx="7448701"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800" dirty="0" smtClean="0">
                <a:solidFill>
                  <a:srgbClr val="002060"/>
                </a:solidFill>
                <a:latin typeface="Arial" panose="020B0604020202020204" pitchFamily="34" charset="0"/>
                <a:cs typeface="Arial" panose="020B0604020202020204" pitchFamily="34" charset="0"/>
              </a:rPr>
              <a:t>Рассказ </a:t>
            </a:r>
            <a:r>
              <a:rPr lang="ru-RU" sz="2800" dirty="0">
                <a:solidFill>
                  <a:srgbClr val="002060"/>
                </a:solidFill>
                <a:latin typeface="Arial" panose="020B0604020202020204" pitchFamily="34" charset="0"/>
                <a:cs typeface="Arial" panose="020B0604020202020204" pitchFamily="34" charset="0"/>
              </a:rPr>
              <a:t>полностью </a:t>
            </a:r>
            <a:r>
              <a:rPr lang="ru-RU" sz="2800" dirty="0" smtClean="0">
                <a:solidFill>
                  <a:srgbClr val="002060"/>
                </a:solidFill>
                <a:latin typeface="Arial" panose="020B0604020202020204" pitchFamily="34" charset="0"/>
                <a:cs typeface="Arial" panose="020B0604020202020204" pitchFamily="34" charset="0"/>
              </a:rPr>
              <a:t>построен на </a:t>
            </a:r>
            <a:r>
              <a:rPr lang="ru-RU" sz="2800" dirty="0">
                <a:solidFill>
                  <a:srgbClr val="002060"/>
                </a:solidFill>
                <a:latin typeface="Arial" panose="020B0604020202020204" pitchFamily="34" charset="0"/>
                <a:cs typeface="Arial" panose="020B0604020202020204" pitchFamily="34" charset="0"/>
              </a:rPr>
              <a:t>контрасте, противопоставлении резко выраженных черт характера, качеств и свойств личности и даже картин природы. В центре повествования — конфликт между богатой барыней и труппой бродячих артистов. Для первой пудель </a:t>
            </a:r>
            <a:r>
              <a:rPr lang="ru-RU" sz="2800" dirty="0" err="1">
                <a:solidFill>
                  <a:srgbClr val="002060"/>
                </a:solidFill>
                <a:latin typeface="Arial" panose="020B0604020202020204" pitchFamily="34" charset="0"/>
                <a:cs typeface="Arial" panose="020B0604020202020204" pitchFamily="34" charset="0"/>
              </a:rPr>
              <a:t>Арто</a:t>
            </a:r>
            <a:r>
              <a:rPr lang="ru-RU" sz="2800" dirty="0">
                <a:solidFill>
                  <a:srgbClr val="002060"/>
                </a:solidFill>
                <a:latin typeface="Arial" panose="020B0604020202020204" pitchFamily="34" charset="0"/>
                <a:cs typeface="Arial" panose="020B0604020202020204" pitchFamily="34" charset="0"/>
              </a:rPr>
              <a:t> является просто вещью, которую можно купить. Для </a:t>
            </a:r>
            <a:r>
              <a:rPr lang="ru-RU" sz="2800" dirty="0" err="1">
                <a:solidFill>
                  <a:srgbClr val="002060"/>
                </a:solidFill>
                <a:latin typeface="Arial" panose="020B0604020202020204" pitchFamily="34" charset="0"/>
                <a:cs typeface="Arial" panose="020B0604020202020204" pitchFamily="34" charset="0"/>
              </a:rPr>
              <a:t>Лодыжкина</a:t>
            </a:r>
            <a:r>
              <a:rPr lang="ru-RU" sz="2800" dirty="0">
                <a:solidFill>
                  <a:srgbClr val="002060"/>
                </a:solidFill>
                <a:latin typeface="Arial" panose="020B0604020202020204" pitchFamily="34" charset="0"/>
                <a:cs typeface="Arial" panose="020B0604020202020204" pitchFamily="34" charset="0"/>
              </a:rPr>
              <a:t> и Сергея — это друг, ради спасения которого мальчик готов рисковать жизнью</a:t>
            </a:r>
            <a:r>
              <a:rPr lang="ru-RU" sz="2800" dirty="0" smtClean="0">
                <a:solidFill>
                  <a:srgbClr val="002060"/>
                </a:solidFill>
                <a:latin typeface="Arial" panose="020B0604020202020204" pitchFamily="34" charset="0"/>
                <a:cs typeface="Arial" panose="020B0604020202020204" pitchFamily="34" charset="0"/>
              </a:rPr>
              <a:t>.</a:t>
            </a:r>
            <a:endParaRPr lang="ru-RU" sz="2800" b="1" dirty="0">
              <a:solidFill>
                <a:srgbClr val="002060"/>
              </a:solidFill>
              <a:latin typeface="Arial" panose="020B0604020202020204" pitchFamily="34" charset="0"/>
              <a:cs typeface="Arial" panose="020B0604020202020204" pitchFamily="34" charset="0"/>
            </a:endParaRPr>
          </a:p>
        </p:txBody>
      </p:sp>
      <p:pic>
        <p:nvPicPr>
          <p:cNvPr id="9" name="Picture 2" descr="https://www.miloliza.com/images/Rasskaz/belyj-pudel-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414" y="1487124"/>
            <a:ext cx="3385976"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38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ОТРЫВОК ИЗ РАССКАЗА</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502" y="1405543"/>
            <a:ext cx="5126412"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lvl="0"/>
            <a:r>
              <a:rPr lang="ru-RU" sz="2800" b="1" dirty="0">
                <a:solidFill>
                  <a:srgbClr val="FF0000"/>
                </a:solidFill>
              </a:rPr>
              <a:t> </a:t>
            </a:r>
            <a:r>
              <a:rPr lang="ru-RU" sz="2800" dirty="0">
                <a:solidFill>
                  <a:srgbClr val="002060"/>
                </a:solidFill>
                <a:latin typeface="Arial" panose="020B0604020202020204" pitchFamily="34" charset="0"/>
                <a:cs typeface="Arial" panose="020B0604020202020204" pitchFamily="34" charset="0"/>
              </a:rPr>
              <a:t>Собаками, барыня, не торгую-с, – сказал он холодно и с достоинством. – А этот </a:t>
            </a:r>
            <a:r>
              <a:rPr lang="ru-RU" sz="2800" dirty="0" smtClean="0">
                <a:solidFill>
                  <a:srgbClr val="002060"/>
                </a:solidFill>
                <a:latin typeface="Arial" panose="020B0604020202020204" pitchFamily="34" charset="0"/>
                <a:cs typeface="Arial" panose="020B0604020202020204" pitchFamily="34" charset="0"/>
              </a:rPr>
              <a:t>пес</a:t>
            </a:r>
            <a:r>
              <a:rPr lang="ru-RU" sz="2800" dirty="0">
                <a:solidFill>
                  <a:srgbClr val="002060"/>
                </a:solidFill>
                <a:latin typeface="Arial" panose="020B0604020202020204" pitchFamily="34" charset="0"/>
                <a:cs typeface="Arial" panose="020B0604020202020204" pitchFamily="34" charset="0"/>
              </a:rPr>
              <a:t>, сударыня, можно сказать, нас двоих, – он показал большим пальцем через плечо на Сергея, – нас двоих кормит, поит и одевает. И никак этого невозможно, что, например, продать..</a:t>
            </a:r>
          </a:p>
        </p:txBody>
      </p:sp>
      <p:pic>
        <p:nvPicPr>
          <p:cNvPr id="10" name="Picture 24" descr="F:\А И Куприн\рисунки\Untitle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895" y="4850926"/>
            <a:ext cx="263185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p:nvSpPr>
        <p:spPr bwMode="auto">
          <a:xfrm>
            <a:off x="5892800" y="1405543"/>
            <a:ext cx="5924701" cy="181588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buClr>
                <a:srgbClr val="F07F09"/>
              </a:buClr>
            </a:pPr>
            <a:r>
              <a:rPr lang="ru-RU" sz="2800" dirty="0">
                <a:solidFill>
                  <a:srgbClr val="002060"/>
                </a:solidFill>
                <a:latin typeface="Arial" panose="020B0604020202020204" pitchFamily="34" charset="0"/>
                <a:cs typeface="Arial" panose="020B0604020202020204" pitchFamily="34" charset="0"/>
              </a:rPr>
              <a:t>Позже дворник нашел труппу у моря и повторил предложение, и снова получил отказ — «не все продается, что покупается». </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085" y="3483447"/>
            <a:ext cx="407998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132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 y="428701"/>
            <a:ext cx="12192000" cy="528562"/>
          </a:xfrm>
        </p:spPr>
        <p:txBody>
          <a:bodyPr>
            <a:noAutofit/>
          </a:bodyPr>
          <a:lstStyle/>
          <a:p>
            <a:pPr algn="ctr"/>
            <a:r>
              <a:rPr lang="ru-RU" sz="4200" dirty="0" smtClean="0"/>
              <a:t>КОМПОЗИЦИЯ</a:t>
            </a:r>
            <a:endParaRPr lang="ru-RU" sz="4200" dirty="0"/>
          </a:p>
        </p:txBody>
      </p:sp>
      <p:sp>
        <p:nvSpPr>
          <p:cNvPr id="7" name="Text Box 9"/>
          <p:cNvSpPr txBox="1">
            <a:spLocks noChangeArrowheads="1"/>
          </p:cNvSpPr>
          <p:nvPr/>
        </p:nvSpPr>
        <p:spPr bwMode="auto">
          <a:xfrm>
            <a:off x="711199" y="1465944"/>
            <a:ext cx="6720115"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3200" dirty="0" err="1" smtClean="0">
                <a:solidFill>
                  <a:srgbClr val="002060"/>
                </a:solidFill>
                <a:latin typeface="Arial" panose="020B0604020202020204" pitchFamily="34" charset="0"/>
                <a:cs typeface="Arial" panose="020B0604020202020204" pitchFamily="34" charset="0"/>
              </a:rPr>
              <a:t>А.И.Куприн</a:t>
            </a:r>
            <a:r>
              <a:rPr lang="ru-RU" sz="3200" dirty="0" smtClean="0">
                <a:solidFill>
                  <a:srgbClr val="002060"/>
                </a:solidFill>
                <a:latin typeface="Arial" panose="020B0604020202020204" pitchFamily="34" charset="0"/>
                <a:cs typeface="Arial" panose="020B0604020202020204" pitchFamily="34" charset="0"/>
              </a:rPr>
              <a:t> </a:t>
            </a:r>
            <a:r>
              <a:rPr lang="ru-RU" sz="3200" dirty="0">
                <a:solidFill>
                  <a:srgbClr val="002060"/>
                </a:solidFill>
                <a:latin typeface="Arial" panose="020B0604020202020204" pitchFamily="34" charset="0"/>
                <a:cs typeface="Arial" panose="020B0604020202020204" pitchFamily="34" charset="0"/>
              </a:rPr>
              <a:t>очень грамотно и без затей выстраивает композицию рассказа. События происходят в течение короткого времени, все подчинено главной цели – на примере истории с пуделем показать, что </a:t>
            </a:r>
            <a:r>
              <a:rPr lang="ru-RU" sz="3200" b="1" dirty="0">
                <a:solidFill>
                  <a:srgbClr val="002060"/>
                </a:solidFill>
                <a:latin typeface="Arial" panose="020B0604020202020204" pitchFamily="34" charset="0"/>
                <a:cs typeface="Arial" panose="020B0604020202020204" pitchFamily="34" charset="0"/>
              </a:rPr>
              <a:t>верность и дружба </a:t>
            </a:r>
            <a:r>
              <a:rPr lang="ru-RU" sz="3200" dirty="0">
                <a:solidFill>
                  <a:srgbClr val="002060"/>
                </a:solidFill>
                <a:latin typeface="Arial" panose="020B0604020202020204" pitchFamily="34" charset="0"/>
                <a:cs typeface="Arial" panose="020B0604020202020204" pitchFamily="34" charset="0"/>
              </a:rPr>
              <a:t>– главные богатства в жизни человека.</a:t>
            </a:r>
          </a:p>
        </p:txBody>
      </p:sp>
      <p:pic>
        <p:nvPicPr>
          <p:cNvPr id="14338" name="Picture 2" descr="https://b4.icdn.ru/w/windkitten/1/64272571YaW.jpg"/>
          <p:cNvPicPr>
            <a:picLocks noChangeAspect="1" noChangeArrowheads="1"/>
          </p:cNvPicPr>
          <p:nvPr/>
        </p:nvPicPr>
        <p:blipFill rotWithShape="1">
          <a:blip r:embed="rId3">
            <a:extLst>
              <a:ext uri="{28A0092B-C50C-407E-A947-70E740481C1C}">
                <a14:useLocalDpi xmlns:a14="http://schemas.microsoft.com/office/drawing/2010/main" val="0"/>
              </a:ext>
            </a:extLst>
          </a:blip>
          <a:srcRect l="4965" t="6001" r="6634" b="8420"/>
          <a:stretch/>
        </p:blipFill>
        <p:spPr bwMode="auto">
          <a:xfrm>
            <a:off x="7970144" y="1465944"/>
            <a:ext cx="3604997" cy="48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05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РОЛЬ ПЕЙЗАЖА В РАССКАЗЕ</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499" y="1630999"/>
            <a:ext cx="5721501"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buFont typeface="Wingdings" pitchFamily="2" charset="2"/>
              <a:buNone/>
            </a:pPr>
            <a:r>
              <a:rPr lang="ru-RU" sz="2800" dirty="0">
                <a:solidFill>
                  <a:srgbClr val="002060"/>
                </a:solidFill>
                <a:latin typeface="Arial" panose="020B0604020202020204" pitchFamily="34" charset="0"/>
                <a:cs typeface="Arial" panose="020B0604020202020204" pitchFamily="34" charset="0"/>
              </a:rPr>
              <a:t>Природа для </a:t>
            </a:r>
            <a:r>
              <a:rPr lang="ru-RU" sz="2800" dirty="0" err="1" smtClean="0">
                <a:solidFill>
                  <a:srgbClr val="002060"/>
                </a:solidFill>
                <a:latin typeface="Arial" panose="020B0604020202020204" pitchFamily="34" charset="0"/>
                <a:cs typeface="Arial" panose="020B0604020202020204" pitchFamily="34" charset="0"/>
              </a:rPr>
              <a:t>А.И.Куприна</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является воплощением красоты и естественности. В пейзажных описаниях писатель передает свое представление о добре, красоте, гармонии жизни. Южная природа в рассказе восхищает своей роскошью, экзотической красотой впервые попавшего в Крым героя рассказа.</a:t>
            </a:r>
          </a:p>
        </p:txBody>
      </p:sp>
      <p:pic>
        <p:nvPicPr>
          <p:cNvPr id="10" name="Picture 4" descr="88796480_3">
            <a:extLst>
              <a:ext uri="{FF2B5EF4-FFF2-40B4-BE49-F238E27FC236}">
                <a16:creationId xmlns:a16="http://schemas.microsoft.com/office/drawing/2014/main" xmlns="" id="{62E4CF08-B81B-43B9-8662-0D1D46BAB08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4589" y="1630999"/>
            <a:ext cx="5362913" cy="43497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74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ОСНОВНАЯ ИДЕЯ РАССКАЗА</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718575" y="1973943"/>
            <a:ext cx="6146682" cy="3046988"/>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3200" dirty="0" err="1" smtClean="0">
                <a:solidFill>
                  <a:srgbClr val="002060"/>
                </a:solidFill>
                <a:latin typeface="Arial" panose="020B0604020202020204" pitchFamily="34" charset="0"/>
                <a:cs typeface="Arial" panose="020B0604020202020204" pitchFamily="34" charset="0"/>
              </a:rPr>
              <a:t>А.И.Куприн</a:t>
            </a:r>
            <a:r>
              <a:rPr lang="ru-RU" sz="3200" dirty="0" smtClean="0">
                <a:solidFill>
                  <a:srgbClr val="002060"/>
                </a:solidFill>
                <a:latin typeface="Arial" panose="020B0604020202020204" pitchFamily="34" charset="0"/>
                <a:cs typeface="Arial" panose="020B0604020202020204" pitchFamily="34" charset="0"/>
              </a:rPr>
              <a:t> </a:t>
            </a:r>
            <a:r>
              <a:rPr lang="ru-RU" sz="3200" dirty="0">
                <a:solidFill>
                  <a:srgbClr val="002060"/>
                </a:solidFill>
                <a:latin typeface="Arial" panose="020B0604020202020204" pitchFamily="34" charset="0"/>
                <a:cs typeface="Arial" panose="020B0604020202020204" pitchFamily="34" charset="0"/>
              </a:rPr>
              <a:t>учит читателей быть человечными, добрыми по отношению друг к другу и </a:t>
            </a:r>
            <a:r>
              <a:rPr lang="ru-RU" sz="3200" dirty="0" smtClean="0">
                <a:solidFill>
                  <a:srgbClr val="002060"/>
                </a:solidFill>
                <a:latin typeface="Arial" panose="020B0604020202020204" pitchFamily="34" charset="0"/>
                <a:cs typeface="Arial" panose="020B0604020202020204" pitchFamily="34" charset="0"/>
              </a:rPr>
              <a:t>к животным</a:t>
            </a:r>
            <a:r>
              <a:rPr lang="ru-RU" sz="3200" dirty="0">
                <a:solidFill>
                  <a:srgbClr val="002060"/>
                </a:solidFill>
                <a:latin typeface="Arial" panose="020B0604020202020204" pitchFamily="34" charset="0"/>
                <a:cs typeface="Arial" panose="020B0604020202020204" pitchFamily="34" charset="0"/>
              </a:rPr>
              <a:t>, в таком мире нет места черствости и бездушию людей. </a:t>
            </a:r>
          </a:p>
        </p:txBody>
      </p:sp>
      <p:pic>
        <p:nvPicPr>
          <p:cNvPr id="12290" name="Picture 2" descr="https://i.pinimg.com/originals/7e/7f/70/7e7f703cb97ca0a00fbe3a4ee3a385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028" y="1630999"/>
            <a:ext cx="4560359" cy="457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29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ВЫВОД</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1" name="Text Box 6"/>
          <p:cNvSpPr txBox="1">
            <a:spLocks noChangeArrowheads="1"/>
          </p:cNvSpPr>
          <p:nvPr/>
        </p:nvSpPr>
        <p:spPr bwMode="auto">
          <a:xfrm>
            <a:off x="374501" y="1583727"/>
            <a:ext cx="6244014" cy="4401205"/>
          </a:xfrm>
          <a:prstGeom prst="rect">
            <a:avLst/>
          </a:prstGeom>
          <a:solidFill>
            <a:schemeClr val="accent1">
              <a:lumMod val="20000"/>
              <a:lumOff val="80000"/>
            </a:schemeClr>
          </a:solidFill>
          <a:ln w="9525">
            <a:solidFill>
              <a:srgbClr val="CC0000"/>
            </a:solidFill>
            <a:miter lim="800000"/>
            <a:headEnd/>
            <a:tailEnd/>
          </a:ln>
          <a:effectLs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ru-RU" sz="2800" dirty="0" err="1" smtClean="0">
                <a:solidFill>
                  <a:srgbClr val="002060"/>
                </a:solidFill>
              </a:rPr>
              <a:t>А.И.Куприн</a:t>
            </a:r>
            <a:r>
              <a:rPr lang="ru-RU" sz="2800" dirty="0" smtClean="0">
                <a:solidFill>
                  <a:srgbClr val="002060"/>
                </a:solidFill>
              </a:rPr>
              <a:t> </a:t>
            </a:r>
            <a:r>
              <a:rPr lang="ru-RU" sz="2800" dirty="0">
                <a:solidFill>
                  <a:srgbClr val="002060"/>
                </a:solidFill>
              </a:rPr>
              <a:t>в рассказе показал, что преданность и дружба вовсе не нуждается в деньгах. Все зависит от состояния души человека. История заканчивается хорошо, а ведь могло быть совсем иначе. Автор </a:t>
            </a:r>
            <a:r>
              <a:rPr lang="ru-RU" sz="2800" dirty="0" smtClean="0">
                <a:solidFill>
                  <a:srgbClr val="002060"/>
                </a:solidFill>
              </a:rPr>
              <a:t>показал, что </a:t>
            </a:r>
            <a:r>
              <a:rPr lang="ru-RU" sz="2800" dirty="0">
                <a:solidFill>
                  <a:srgbClr val="002060"/>
                </a:solidFill>
              </a:rPr>
              <a:t>добро сильнее зла. Дети должны знать, что не все можно купить на свете. К таким вещам относятся любовь и дружба.</a:t>
            </a:r>
          </a:p>
        </p:txBody>
      </p:sp>
      <p:pic>
        <p:nvPicPr>
          <p:cNvPr id="19458" name="Picture 2" descr="http://i.mycdn.me/image?id=876251829716&amp;t=50&amp;plc=WEB&amp;tkn=*FX0XPaScc45fsM2K0uc2AzgFhg8&amp;fn=external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072" y="1855516"/>
            <a:ext cx="4880429"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66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838199" y="365126"/>
            <a:ext cx="10979301" cy="601526"/>
          </a:xfrm>
        </p:spPr>
        <p:txBody>
          <a:bodyPr>
            <a:noAutofit/>
          </a:bodyPr>
          <a:lstStyle/>
          <a:p>
            <a:pPr algn="ctr"/>
            <a:r>
              <a:rPr lang="ru-RU" sz="3600" dirty="0" smtClean="0"/>
              <a:t>ЗАДАНИЕ ДЛЯ САМОСТОЯТЕЛЬНОЙ РАБОТЫ</a:t>
            </a:r>
            <a:endParaRPr lang="ru-RU" sz="3600" dirty="0"/>
          </a:p>
        </p:txBody>
      </p:sp>
      <p:sp>
        <p:nvSpPr>
          <p:cNvPr id="9" name="Прямоугольник 8"/>
          <p:cNvSpPr/>
          <p:nvPr/>
        </p:nvSpPr>
        <p:spPr>
          <a:xfrm>
            <a:off x="464457" y="1498818"/>
            <a:ext cx="10895801" cy="2554545"/>
          </a:xfrm>
          <a:prstGeom prst="rect">
            <a:avLst/>
          </a:prstGeom>
        </p:spPr>
        <p:txBody>
          <a:bodyPr wrap="square">
            <a:spAutoFit/>
          </a:bodyPr>
          <a:lstStyle/>
          <a:p>
            <a:pPr marL="742950" indent="-742950">
              <a:buAutoNum type="arabicPeriod"/>
            </a:pPr>
            <a:r>
              <a:rPr lang="ru-RU" sz="4000" dirty="0" smtClean="0">
                <a:solidFill>
                  <a:srgbClr val="002060"/>
                </a:solidFill>
                <a:latin typeface="Arial" panose="020B0604020202020204" pitchFamily="34" charset="0"/>
                <a:cs typeface="Arial" panose="020B0604020202020204" pitchFamily="34" charset="0"/>
              </a:rPr>
              <a:t>Прочитать рассказ «Белый пудель».</a:t>
            </a:r>
          </a:p>
          <a:p>
            <a:pPr marL="742950" indent="-742950">
              <a:buAutoNum type="arabicPeriod"/>
            </a:pPr>
            <a:r>
              <a:rPr lang="ru-RU" sz="4000" dirty="0">
                <a:solidFill>
                  <a:srgbClr val="002060"/>
                </a:solidFill>
                <a:latin typeface="Arial" panose="020B0604020202020204" pitchFamily="34" charset="0"/>
                <a:cs typeface="Arial" panose="020B0604020202020204" pitchFamily="34" charset="0"/>
              </a:rPr>
              <a:t>Написать мини-сочинение «Чему учит читателей рассказ </a:t>
            </a:r>
            <a:r>
              <a:rPr lang="ru-RU" sz="4000" dirty="0" err="1" smtClean="0">
                <a:solidFill>
                  <a:srgbClr val="002060"/>
                </a:solidFill>
                <a:latin typeface="Arial" panose="020B0604020202020204" pitchFamily="34" charset="0"/>
                <a:cs typeface="Arial" panose="020B0604020202020204" pitchFamily="34" charset="0"/>
              </a:rPr>
              <a:t>А.И.Куприна</a:t>
            </a:r>
            <a:r>
              <a:rPr lang="ru-RU" sz="4000" dirty="0" smtClean="0">
                <a:solidFill>
                  <a:srgbClr val="002060"/>
                </a:solidFill>
                <a:latin typeface="Arial" panose="020B0604020202020204" pitchFamily="34" charset="0"/>
                <a:cs typeface="Arial" panose="020B0604020202020204" pitchFamily="34" charset="0"/>
              </a:rPr>
              <a:t> </a:t>
            </a:r>
            <a:r>
              <a:rPr lang="ru-RU" sz="4000" dirty="0">
                <a:solidFill>
                  <a:srgbClr val="002060"/>
                </a:solidFill>
                <a:latin typeface="Arial" panose="020B0604020202020204" pitchFamily="34" charset="0"/>
                <a:cs typeface="Arial" panose="020B0604020202020204" pitchFamily="34" charset="0"/>
              </a:rPr>
              <a:t>«Белый пудель»?</a:t>
            </a:r>
          </a:p>
        </p:txBody>
      </p:sp>
      <p:pic>
        <p:nvPicPr>
          <p:cNvPr id="7" name="Picture 2" descr="https://www.tspu.edu.ru/images2/history_news/news_iff/2018/september-november/%D0%9F%D0%B5%D1%80%D0%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315" y="3628347"/>
            <a:ext cx="3181500" cy="275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60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74170" y="480033"/>
            <a:ext cx="11785601" cy="528562"/>
          </a:xfrm>
        </p:spPr>
        <p:txBody>
          <a:bodyPr>
            <a:noAutofit/>
          </a:bodyPr>
          <a:lstStyle/>
          <a:p>
            <a:pPr algn="ctr"/>
            <a:r>
              <a:rPr lang="ru-RU" sz="4000" dirty="0" smtClean="0"/>
              <a:t>ОСОБЕННОСТЬ ТВОРЧЕСТВА </a:t>
            </a:r>
            <a:r>
              <a:rPr lang="ru-RU" sz="4000" dirty="0" smtClean="0"/>
              <a:t>А.И.КУПРИНА</a:t>
            </a:r>
            <a:endParaRPr lang="ru-RU" sz="4000" dirty="0"/>
          </a:p>
        </p:txBody>
      </p:sp>
      <p:sp>
        <p:nvSpPr>
          <p:cNvPr id="7" name="Text Box 9"/>
          <p:cNvSpPr txBox="1">
            <a:spLocks noChangeArrowheads="1"/>
          </p:cNvSpPr>
          <p:nvPr/>
        </p:nvSpPr>
        <p:spPr bwMode="auto">
          <a:xfrm>
            <a:off x="743919" y="1662257"/>
            <a:ext cx="5672379"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spcBef>
                <a:spcPct val="50000"/>
              </a:spcBef>
            </a:pPr>
            <a:r>
              <a:rPr lang="ru-RU" sz="2800" dirty="0">
                <a:solidFill>
                  <a:srgbClr val="002060"/>
                </a:solidFill>
                <a:latin typeface="Arial" panose="020B0604020202020204" pitchFamily="34" charset="0"/>
                <a:cs typeface="Arial" panose="020B0604020202020204" pitchFamily="34" charset="0"/>
              </a:rPr>
              <a:t>Одной из особенностей творчества </a:t>
            </a:r>
            <a:r>
              <a:rPr lang="ru-RU" sz="2800" dirty="0" err="1" smtClean="0">
                <a:solidFill>
                  <a:srgbClr val="002060"/>
                </a:solidFill>
                <a:latin typeface="Arial" panose="020B0604020202020204" pitchFamily="34" charset="0"/>
                <a:cs typeface="Arial" panose="020B0604020202020204" pitchFamily="34" charset="0"/>
              </a:rPr>
              <a:t>А.И.Куприна</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является умение вжиться в любую жизненную ситуацию, во внутренний мир своих персонажей, в самый скучный, на первый взгляд, пейзаж. Преданность, дружба и доброта раскрываются в рассказе «Белый пудель</a:t>
            </a:r>
            <a:r>
              <a:rPr lang="ru-RU" sz="2800"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7213600" y="1395405"/>
            <a:ext cx="4549438" cy="4290105"/>
          </a:xfrm>
          <a:prstGeom prst="rect">
            <a:avLst/>
          </a:prstGeom>
        </p:spPr>
      </p:pic>
    </p:spTree>
    <p:extLst>
      <p:ext uri="{BB962C8B-B14F-4D97-AF65-F5344CB8AC3E}">
        <p14:creationId xmlns:p14="http://schemas.microsoft.com/office/powerpoint/2010/main" val="81853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ИСТОРИЯ СОЗДАНИЯ</a:t>
            </a:r>
            <a:endParaRPr lang="ru-RU" sz="4400" dirty="0"/>
          </a:p>
        </p:txBody>
      </p:sp>
      <p:sp>
        <p:nvSpPr>
          <p:cNvPr id="8" name="Text Box 9"/>
          <p:cNvSpPr txBox="1">
            <a:spLocks noChangeArrowheads="1"/>
          </p:cNvSpPr>
          <p:nvPr/>
        </p:nvSpPr>
        <p:spPr bwMode="auto">
          <a:xfrm>
            <a:off x="598260" y="1405543"/>
            <a:ext cx="7355570"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800" dirty="0" err="1" smtClean="0">
                <a:solidFill>
                  <a:srgbClr val="002060"/>
                </a:solidFill>
                <a:latin typeface="Arial" panose="020B0604020202020204" pitchFamily="34" charset="0"/>
                <a:cs typeface="Arial" panose="020B0604020202020204" pitchFamily="34" charset="0"/>
              </a:rPr>
              <a:t>А.И.Куприн</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очень любил Крым, и почти каждый год он ездил туда с семьей. Когда они отдыхали в </a:t>
            </a:r>
            <a:r>
              <a:rPr lang="ru-RU" sz="2800" dirty="0" err="1">
                <a:solidFill>
                  <a:srgbClr val="002060"/>
                </a:solidFill>
                <a:latin typeface="Arial" panose="020B0604020202020204" pitchFamily="34" charset="0"/>
                <a:cs typeface="Arial" panose="020B0604020202020204" pitchFamily="34" charset="0"/>
              </a:rPr>
              <a:t>Мисхоре</a:t>
            </a:r>
            <a:r>
              <a:rPr lang="ru-RU" sz="2800" dirty="0">
                <a:solidFill>
                  <a:srgbClr val="002060"/>
                </a:solidFill>
                <a:latin typeface="Arial" panose="020B0604020202020204" pitchFamily="34" charset="0"/>
                <a:cs typeface="Arial" panose="020B0604020202020204" pitchFamily="34" charset="0"/>
              </a:rPr>
              <a:t>, к ним на дачу часто заходили бродячие артисты. Однажды появилась интересная компания: дед с шарманкой на плечах, подросток Сережа и дрессированный пудель. Как только слышался звук шарманки, с соседних дач сбегались зрители: наемные строители, маленькие ребятишки с няньками и родителями</a:t>
            </a:r>
            <a:r>
              <a:rPr lang="ru-RU" sz="2800" dirty="0" smtClean="0">
                <a:solidFill>
                  <a:srgbClr val="002060"/>
                </a:solidFill>
                <a:latin typeface="Arial" panose="020B0604020202020204" pitchFamily="34" charset="0"/>
                <a:cs typeface="Arial" panose="020B0604020202020204" pitchFamily="34" charset="0"/>
              </a:rPr>
              <a:t>.</a:t>
            </a:r>
            <a:endParaRPr lang="ru-RU" sz="2800" dirty="0">
              <a:solidFill>
                <a:srgbClr val="002060"/>
              </a:solidFill>
              <a:latin typeface="Arial" panose="020B0604020202020204" pitchFamily="34" charset="0"/>
              <a:cs typeface="Arial" panose="020B0604020202020204" pitchFamily="34" charset="0"/>
            </a:endParaRPr>
          </a:p>
        </p:txBody>
      </p:sp>
      <p:sp>
        <p:nvSpPr>
          <p:cNvPr id="3" name="AutoShape 2" descr="https://i007.fotocdn.net/s112/ecebd2a936d1562f/user_xl/252685556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352" y="1558993"/>
            <a:ext cx="3161709" cy="4525190"/>
          </a:xfrm>
          <a:prstGeom prst="rect">
            <a:avLst/>
          </a:prstGeom>
        </p:spPr>
      </p:pic>
    </p:spTree>
    <p:extLst>
      <p:ext uri="{BB962C8B-B14F-4D97-AF65-F5344CB8AC3E}">
        <p14:creationId xmlns:p14="http://schemas.microsoft.com/office/powerpoint/2010/main" val="227459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ИСТОРИЯ СОЗДАНИЯ</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4" name="Text Box 9"/>
          <p:cNvSpPr txBox="1">
            <a:spLocks noChangeArrowheads="1"/>
          </p:cNvSpPr>
          <p:nvPr/>
        </p:nvSpPr>
        <p:spPr bwMode="auto">
          <a:xfrm>
            <a:off x="836908" y="1590669"/>
            <a:ext cx="7349148"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После концерта старик получал заработанные ими деньги, а Александр Иванович звал труппу к столу. Они обычно отказывались садиться вместе со всеми и уходили со своими мисками на берег и там под деревьями трапезничали. Писатель пробовал разговориться с музыкантами, но старик был не очень разговорчивым, зато мальчик охотно делился впечатлениями об увиденном. Он рассказал </a:t>
            </a:r>
            <a:r>
              <a:rPr lang="ru-RU" sz="2400" dirty="0" err="1" smtClean="0">
                <a:solidFill>
                  <a:srgbClr val="002060"/>
                </a:solidFill>
                <a:latin typeface="Arial" panose="020B0604020202020204" pitchFamily="34" charset="0"/>
                <a:cs typeface="Arial" panose="020B0604020202020204" pitchFamily="34" charset="0"/>
              </a:rPr>
              <a:t>А.И.Куприну</a:t>
            </a:r>
            <a:r>
              <a:rPr lang="ru-RU" sz="2400" dirty="0">
                <a:solidFill>
                  <a:srgbClr val="002060"/>
                </a:solidFill>
                <a:latin typeface="Arial" panose="020B0604020202020204" pitchFamily="34" charset="0"/>
                <a:cs typeface="Arial" panose="020B0604020202020204" pitchFamily="34" charset="0"/>
              </a:rPr>
              <a:t>, как один раз его пригласили в настоящий цирк, где выступали акробаты. С тех пор он заболел цирком и тоже мечтал стать акробатом</a:t>
            </a:r>
            <a:r>
              <a:rPr lang="ru-RU" sz="2400" dirty="0" smtClean="0">
                <a:solidFill>
                  <a:srgbClr val="002060"/>
                </a:solidFill>
                <a:latin typeface="Arial" panose="020B0604020202020204" pitchFamily="34" charset="0"/>
                <a:cs typeface="Arial" panose="020B0604020202020204" pitchFamily="34" charset="0"/>
              </a:rPr>
              <a:t>.</a:t>
            </a:r>
            <a:endParaRPr lang="ru-RU" sz="2400" dirty="0">
              <a:solidFill>
                <a:srgbClr val="002060"/>
              </a:solidFill>
              <a:latin typeface="Arial" panose="020B0604020202020204" pitchFamily="34" charset="0"/>
              <a:cs typeface="Arial" panose="020B0604020202020204" pitchFamily="34" charset="0"/>
            </a:endParaRPr>
          </a:p>
        </p:txBody>
      </p:sp>
      <p:pic>
        <p:nvPicPr>
          <p:cNvPr id="20482" name="Picture 2" descr="https://mmedia.ozone.ru/multimedia/10164529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8572" y="1390600"/>
            <a:ext cx="3018972" cy="496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91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ИСТОРИЯ СОЗДАНИЯ</a:t>
            </a:r>
            <a:endParaRPr lang="ru-RU" sz="4400" dirty="0"/>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566058" y="1565244"/>
            <a:ext cx="6937828"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Еще он рассказал историю об одной богатой барыне, которая настоятельно требовала продать ей собаку для сына. Но они не могли расстаться со своим другом и побыстрее ушли из того города, </a:t>
            </a:r>
            <a:r>
              <a:rPr lang="ru-RU" sz="2400" dirty="0" smtClean="0">
                <a:solidFill>
                  <a:srgbClr val="002060"/>
                </a:solidFill>
                <a:latin typeface="Arial" panose="020B0604020202020204" pitchFamily="34" charset="0"/>
                <a:cs typeface="Arial" panose="020B0604020202020204" pitchFamily="34" charset="0"/>
              </a:rPr>
              <a:t>чтобы </a:t>
            </a:r>
            <a:r>
              <a:rPr lang="ru-RU" sz="2400" dirty="0">
                <a:solidFill>
                  <a:srgbClr val="002060"/>
                </a:solidFill>
                <a:latin typeface="Arial" panose="020B0604020202020204" pitchFamily="34" charset="0"/>
                <a:cs typeface="Arial" panose="020B0604020202020204" pitchFamily="34" charset="0"/>
              </a:rPr>
              <a:t>их не обвинили в воровстве или еще в чем-нибудь. Именно эта версия, основанная на реальных событиях, послужила сюжетом, по которому </a:t>
            </a:r>
            <a:r>
              <a:rPr lang="ru-RU" sz="2400" dirty="0" err="1" smtClean="0">
                <a:solidFill>
                  <a:srgbClr val="002060"/>
                </a:solidFill>
                <a:latin typeface="Arial" panose="020B0604020202020204" pitchFamily="34" charset="0"/>
                <a:cs typeface="Arial" panose="020B0604020202020204" pitchFamily="34" charset="0"/>
              </a:rPr>
              <a:t>А.И.Куприн</a:t>
            </a:r>
            <a:r>
              <a:rPr lang="ru-RU" sz="2400" dirty="0" smtClean="0">
                <a:solidFill>
                  <a:srgbClr val="002060"/>
                </a:solidFill>
                <a:latin typeface="Arial" panose="020B0604020202020204" pitchFamily="34" charset="0"/>
                <a:cs typeface="Arial" panose="020B0604020202020204" pitchFamily="34" charset="0"/>
              </a:rPr>
              <a:t> </a:t>
            </a:r>
            <a:r>
              <a:rPr lang="ru-RU" sz="2400" dirty="0">
                <a:solidFill>
                  <a:srgbClr val="002060"/>
                </a:solidFill>
                <a:latin typeface="Arial" panose="020B0604020202020204" pitchFamily="34" charset="0"/>
                <a:cs typeface="Arial" panose="020B0604020202020204" pitchFamily="34" charset="0"/>
              </a:rPr>
              <a:t>написал в 1903 году свой рассказ «Белый пудель», раскрыв в нем  </a:t>
            </a:r>
            <a:r>
              <a:rPr lang="ru-RU" sz="2400" dirty="0" smtClean="0">
                <a:solidFill>
                  <a:srgbClr val="002060"/>
                </a:solidFill>
                <a:latin typeface="Arial" panose="020B0604020202020204" pitchFamily="34" charset="0"/>
                <a:cs typeface="Arial" panose="020B0604020202020204" pitchFamily="34" charset="0"/>
              </a:rPr>
              <a:t>две важные </a:t>
            </a:r>
            <a:r>
              <a:rPr lang="ru-RU" sz="2400" dirty="0">
                <a:solidFill>
                  <a:srgbClr val="002060"/>
                </a:solidFill>
                <a:latin typeface="Arial" panose="020B0604020202020204" pitchFamily="34" charset="0"/>
                <a:cs typeface="Arial" panose="020B0604020202020204" pitchFamily="34" charset="0"/>
              </a:rPr>
              <a:t>темы: социальной несправедливости и любви к животным</a:t>
            </a:r>
            <a:r>
              <a:rPr lang="ru-RU" sz="2400" dirty="0" smtClean="0">
                <a:solidFill>
                  <a:srgbClr val="002060"/>
                </a:solidFill>
                <a:latin typeface="Arial" panose="020B0604020202020204" pitchFamily="34" charset="0"/>
                <a:cs typeface="Arial" panose="020B0604020202020204" pitchFamily="34" charset="0"/>
              </a:rPr>
              <a:t>.</a:t>
            </a:r>
            <a:endParaRPr lang="ru-RU" sz="2400" dirty="0">
              <a:solidFill>
                <a:srgbClr val="002060"/>
              </a:solidFill>
              <a:latin typeface="Arial" panose="020B0604020202020204" pitchFamily="34" charset="0"/>
              <a:cs typeface="Arial" panose="020B0604020202020204" pitchFamily="34" charset="0"/>
            </a:endParaRPr>
          </a:p>
        </p:txBody>
      </p:sp>
      <p:pic>
        <p:nvPicPr>
          <p:cNvPr id="8" name="Picture 2" descr="Белый пудель. Кинофильм - Шредель Владимир, Рошаль Марианн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414" y="1565243"/>
            <a:ext cx="31718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969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 y="410804"/>
            <a:ext cx="12192000" cy="387482"/>
          </a:xfrm>
        </p:spPr>
        <p:txBody>
          <a:bodyPr>
            <a:noAutofit/>
          </a:bodyPr>
          <a:lstStyle/>
          <a:p>
            <a:pPr algn="ctr"/>
            <a:r>
              <a:rPr lang="ru-RU" sz="4400" dirty="0" smtClean="0"/>
              <a:t>НАЧАЛО РАССКАЗА</a:t>
            </a:r>
            <a:endParaRPr lang="ru-RU" sz="4400" dirty="0"/>
          </a:p>
        </p:txBody>
      </p:sp>
      <p:sp>
        <p:nvSpPr>
          <p:cNvPr id="11" name="Text Box 9"/>
          <p:cNvSpPr txBox="1">
            <a:spLocks noChangeArrowheads="1"/>
          </p:cNvSpPr>
          <p:nvPr/>
        </p:nvSpPr>
        <p:spPr bwMode="auto">
          <a:xfrm>
            <a:off x="472169" y="1640114"/>
            <a:ext cx="8076745" cy="4154984"/>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spcBef>
                <a:spcPct val="50000"/>
              </a:spcBef>
            </a:pPr>
            <a:r>
              <a:rPr lang="ru-RU" sz="2400" dirty="0">
                <a:solidFill>
                  <a:srgbClr val="002060"/>
                </a:solidFill>
                <a:latin typeface="Arial" panose="020B0604020202020204" pitchFamily="34" charset="0"/>
                <a:cs typeface="Arial" panose="020B0604020202020204" pitchFamily="34" charset="0"/>
              </a:rPr>
              <a:t>Начало знакомит читателя с главными героями «Белого пуделя», бродячими артистами, которые бредут от одного дачного поселка к другому в поисках заработка. Впереди всех бежал небольшой белый пудель по кличке </a:t>
            </a:r>
            <a:r>
              <a:rPr lang="ru-RU" sz="2400" dirty="0" err="1">
                <a:solidFill>
                  <a:srgbClr val="002060"/>
                </a:solidFill>
                <a:latin typeface="Arial" panose="020B0604020202020204" pitchFamily="34" charset="0"/>
                <a:cs typeface="Arial" panose="020B0604020202020204" pitchFamily="34" charset="0"/>
              </a:rPr>
              <a:t>Арто</a:t>
            </a:r>
            <a:r>
              <a:rPr lang="ru-RU" sz="2400" dirty="0">
                <a:solidFill>
                  <a:srgbClr val="002060"/>
                </a:solidFill>
                <a:latin typeface="Arial" panose="020B0604020202020204" pitchFamily="34" charset="0"/>
                <a:cs typeface="Arial" panose="020B0604020202020204" pitchFamily="34" charset="0"/>
              </a:rPr>
              <a:t>, за ним шел двенадцатилетний мальчик Сергей с ковриком под мышкой и клеткой </a:t>
            </a:r>
            <a:r>
              <a:rPr lang="ru-RU" sz="2400" dirty="0" smtClean="0">
                <a:solidFill>
                  <a:srgbClr val="002060"/>
                </a:solidFill>
                <a:latin typeface="Arial" panose="020B0604020202020204" pitchFamily="34" charset="0"/>
                <a:cs typeface="Arial" panose="020B0604020202020204" pitchFamily="34" charset="0"/>
              </a:rPr>
              <a:t>с </a:t>
            </a:r>
            <a:r>
              <a:rPr lang="ru-RU" sz="2400" dirty="0">
                <a:solidFill>
                  <a:srgbClr val="002060"/>
                </a:solidFill>
                <a:latin typeface="Arial" panose="020B0604020202020204" pitchFamily="34" charset="0"/>
                <a:cs typeface="Arial" panose="020B0604020202020204" pitchFamily="34" charset="0"/>
              </a:rPr>
              <a:t>щеглом в руке. Позади них, едва передвигая уставшие ноги, плелся старик </a:t>
            </a:r>
            <a:r>
              <a:rPr lang="ru-RU" sz="2400" dirty="0" err="1">
                <a:solidFill>
                  <a:srgbClr val="002060"/>
                </a:solidFill>
                <a:latin typeface="Arial" panose="020B0604020202020204" pitchFamily="34" charset="0"/>
                <a:cs typeface="Arial" panose="020B0604020202020204" pitchFamily="34" charset="0"/>
              </a:rPr>
              <a:t>Лодыжкин</a:t>
            </a:r>
            <a:r>
              <a:rPr lang="ru-RU" sz="2400" dirty="0">
                <a:solidFill>
                  <a:srgbClr val="002060"/>
                </a:solidFill>
                <a:latin typeface="Arial" panose="020B0604020202020204" pitchFamily="34" charset="0"/>
                <a:cs typeface="Arial" panose="020B0604020202020204" pitchFamily="34" charset="0"/>
              </a:rPr>
              <a:t> со старой, давно потерявшей товарный вид шарманкой. Эти трое были как одно целое: их связывала работа, в отдельности они были никому не нужны, но нужны были друг другу</a:t>
            </a:r>
            <a:r>
              <a:rPr lang="ru-RU" sz="2400" dirty="0" smtClean="0">
                <a:solidFill>
                  <a:srgbClr val="002060"/>
                </a:solidFill>
                <a:latin typeface="Arial" panose="020B0604020202020204" pitchFamily="34" charset="0"/>
                <a:cs typeface="Arial" panose="020B0604020202020204" pitchFamily="34" charset="0"/>
              </a:rPr>
              <a:t>.</a:t>
            </a:r>
            <a:endParaRPr lang="ru-RU" altLang="ru-RU" sz="2400" dirty="0">
              <a:solidFill>
                <a:srgbClr val="002060"/>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057" y="1640114"/>
            <a:ext cx="3270003" cy="4023359"/>
          </a:xfrm>
          <a:prstGeom prst="rect">
            <a:avLst/>
          </a:prstGeom>
          <a:ln>
            <a:noFill/>
          </a:ln>
          <a:effectLst>
            <a:softEdge rad="112500"/>
          </a:effectLst>
        </p:spPr>
      </p:pic>
    </p:spTree>
    <p:extLst>
      <p:ext uri="{BB962C8B-B14F-4D97-AF65-F5344CB8AC3E}">
        <p14:creationId xmlns:p14="http://schemas.microsoft.com/office/powerpoint/2010/main" val="3114032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58401"/>
            <a:ext cx="10963672" cy="601526"/>
          </a:xfrm>
        </p:spPr>
        <p:txBody>
          <a:bodyPr>
            <a:noAutofit/>
          </a:bodyPr>
          <a:lstStyle/>
          <a:p>
            <a:pPr algn="ctr"/>
            <a:r>
              <a:rPr lang="ru-RU" sz="4400" dirty="0" smtClean="0"/>
              <a:t>ЗАВЯЗКА СЮЖЕТА</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827314" y="1625600"/>
            <a:ext cx="6226629"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spcBef>
                <a:spcPct val="50000"/>
              </a:spcBef>
            </a:pPr>
            <a:r>
              <a:rPr lang="ru-RU" sz="2800" dirty="0" err="1">
                <a:solidFill>
                  <a:srgbClr val="002060"/>
                </a:solidFill>
                <a:latin typeface="Arial" panose="020B0604020202020204" pitchFamily="34" charset="0"/>
                <a:cs typeface="Arial" panose="020B0604020202020204" pitchFamily="34" charset="0"/>
              </a:rPr>
              <a:t>Лодыжкину</a:t>
            </a:r>
            <a:r>
              <a:rPr lang="ru-RU" sz="2800" dirty="0">
                <a:solidFill>
                  <a:srgbClr val="002060"/>
                </a:solidFill>
                <a:latin typeface="Arial" panose="020B0604020202020204" pitchFamily="34" charset="0"/>
                <a:cs typeface="Arial" panose="020B0604020202020204" pitchFamily="34" charset="0"/>
              </a:rPr>
              <a:t> эти места были давно знакомы, и он шел, не обращая внимания на окружающую его природу. Сергею же, который был первый раз в Крыму, все было в новинку: и море, мелькавшее между диковинными деревьями; и заброшенный графский парк с его цветниками и яркими клумбами; и поющие в траве цикады</a:t>
            </a:r>
            <a:r>
              <a:rPr lang="ru-RU" sz="2800"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10244" name="Picture 4" descr="https://main-cdn.goods.ru/hlr-system/1721354/100023055184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552" y="1407231"/>
            <a:ext cx="3528432" cy="50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8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74171" y="443551"/>
            <a:ext cx="12017829" cy="601526"/>
          </a:xfrm>
        </p:spPr>
        <p:txBody>
          <a:bodyPr>
            <a:noAutofit/>
          </a:bodyPr>
          <a:lstStyle/>
          <a:p>
            <a:pPr algn="ctr"/>
            <a:r>
              <a:rPr lang="ru-RU" sz="4400" dirty="0" smtClean="0"/>
              <a:t>ЗАВЯЗКА СЮЖЕТА</a:t>
            </a:r>
            <a:endParaRPr lang="ru-RU" sz="4400" dirty="0"/>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420913" y="1349830"/>
            <a:ext cx="7286173" cy="4893647"/>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День стоял жаркий. Щедрое южное солнце раскалило землю, и она жгла босые ноги. То и дело встречались богатые дачи, но их хозяева чаще всего прогоняли бродячих артистов или обманывали несчастных, рассчитываясь ненастоящими деньгами. Правда, иногда все же платили, но так мало, что едва хватало на ночлег и скромный ужин. Однажды труппа артистов увидела дачу «Дружба», название предполагало удачу, и он подошли к балкону. Вначале на террасе появился орущий на все лады мальчик лет десяти. За ним бежала и старалась успокоить нянька</a:t>
            </a:r>
            <a:r>
              <a:rPr lang="ru-RU" sz="2400" dirty="0" smtClean="0">
                <a:solidFill>
                  <a:srgbClr val="002060"/>
                </a:solidFill>
                <a:latin typeface="Arial" panose="020B0604020202020204" pitchFamily="34" charset="0"/>
                <a:cs typeface="Arial" panose="020B0604020202020204" pitchFamily="34" charset="0"/>
              </a:rPr>
              <a:t>.</a:t>
            </a:r>
          </a:p>
        </p:txBody>
      </p:sp>
      <p:pic>
        <p:nvPicPr>
          <p:cNvPr id="9218" name="Picture 2" descr="https://img.labirint.ru/rcimg/de58dde81740d1c671663bd5472bc11c/1920x1080/comments_pic/0930/06lab1vkh1248509716.jpg?12485097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760" y="1349830"/>
            <a:ext cx="3715509" cy="492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602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11148</TotalTime>
  <Words>1244</Words>
  <Application>Microsoft Office PowerPoint</Application>
  <PresentationFormat>Широкоэкранный</PresentationFormat>
  <Paragraphs>140</Paragraphs>
  <Slides>26</Slides>
  <Notes>25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Calibri Light</vt:lpstr>
      <vt:lpstr>Wingdings</vt:lpstr>
      <vt:lpstr>Тема Office</vt:lpstr>
      <vt:lpstr>Презентация PowerPoint</vt:lpstr>
      <vt:lpstr>Презентация PowerPoint</vt:lpstr>
      <vt:lpstr>ОСОБЕННОСТЬ ТВОРЧЕСТВА А.И.КУПРИНА</vt:lpstr>
      <vt:lpstr>ИСТОРИЯ СОЗДАНИЯ</vt:lpstr>
      <vt:lpstr>ИСТОРИЯ СОЗДАНИЯ</vt:lpstr>
      <vt:lpstr>ИСТОРИЯ СОЗДАНИЯ</vt:lpstr>
      <vt:lpstr>НАЧАЛО РАССКАЗА</vt:lpstr>
      <vt:lpstr>ЗАВЯЗКА СЮЖЕТА</vt:lpstr>
      <vt:lpstr>ЗАВЯЗКА СЮЖЕТА</vt:lpstr>
      <vt:lpstr>ПОХИЩЕНИЕ СОБАКИ</vt:lpstr>
      <vt:lpstr>ПОХИЩЕНИЕ СОБАКИ</vt:lpstr>
      <vt:lpstr>СПАСЕНИЕ И РАЗВЯЗКА</vt:lpstr>
      <vt:lpstr>МАРТЫН ЛОДЫЖКИН</vt:lpstr>
      <vt:lpstr>СЕРЁЖА</vt:lpstr>
      <vt:lpstr>ПУДЕЛЬ АРТО</vt:lpstr>
      <vt:lpstr>ГЛАВНЫЕ ГЕРОИ</vt:lpstr>
      <vt:lpstr>БАРЫНЯ</vt:lpstr>
      <vt:lpstr>ТРИЛЛИ</vt:lpstr>
      <vt:lpstr>ДВОРНИК</vt:lpstr>
      <vt:lpstr>РОЛЬ КОНТРАСТА В ИЗОБРАЖЕНИИ ГЕРОЕВ</vt:lpstr>
      <vt:lpstr>ОТРЫВОК ИЗ РАССКАЗА</vt:lpstr>
      <vt:lpstr>КОМПОЗИЦИЯ</vt:lpstr>
      <vt:lpstr>РОЛЬ ПЕЙЗАЖА В РАССКАЗЕ</vt:lpstr>
      <vt:lpstr>ОСНОВНАЯ ИДЕЯ РАССКАЗА</vt:lpstr>
      <vt:lpstr>ВЫВОД</vt:lpstr>
      <vt:lpstr>ЗАДАНИЕ ДЛЯ САМОСТОЯТЕЛЬНОЙ РАБОТЫ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ТСБ-1</cp:lastModifiedBy>
  <cp:revision>451</cp:revision>
  <dcterms:created xsi:type="dcterms:W3CDTF">2020-09-22T15:24:01Z</dcterms:created>
  <dcterms:modified xsi:type="dcterms:W3CDTF">2021-03-25T06:05:37Z</dcterms:modified>
</cp:coreProperties>
</file>