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75" r:id="rId2"/>
    <p:sldId id="277" r:id="rId3"/>
    <p:sldId id="267" r:id="rId4"/>
    <p:sldId id="266" r:id="rId5"/>
    <p:sldId id="268" r:id="rId6"/>
    <p:sldId id="270" r:id="rId7"/>
    <p:sldId id="271" r:id="rId8"/>
    <p:sldId id="276" r:id="rId9"/>
    <p:sldId id="284" r:id="rId10"/>
    <p:sldId id="283" r:id="rId11"/>
    <p:sldId id="280" r:id="rId12"/>
    <p:sldId id="281" r:id="rId13"/>
    <p:sldId id="282" r:id="rId14"/>
    <p:sldId id="273" r:id="rId15"/>
  </p:sldIdLst>
  <p:sldSz cx="11879263" cy="7199313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390" userDrawn="1">
          <p15:clr>
            <a:srgbClr val="A4A3A4"/>
          </p15:clr>
        </p15:guide>
        <p15:guide id="2" pos="44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606" y="-750"/>
      </p:cViewPr>
      <p:guideLst>
        <p:guide orient="horz" pos="6390"/>
        <p:guide pos="44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92942-44E5-45BA-88CB-BA06D15C028B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78013" y="242888"/>
            <a:ext cx="20097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C75C6-8BF3-4ED2-9A08-6B380FE060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476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C75C6-8BF3-4ED2-9A08-6B380FE0607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90945" y="2231786"/>
            <a:ext cx="10097374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81890" y="4031615"/>
            <a:ext cx="831548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640" y="227247"/>
            <a:ext cx="10639984" cy="650050"/>
          </a:xfrm>
        </p:spPr>
        <p:txBody>
          <a:bodyPr lIns="0" tIns="0" rIns="0" bIns="0"/>
          <a:lstStyle>
            <a:lvl1pPr>
              <a:defRPr sz="4224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5597" y="2403960"/>
            <a:ext cx="10168069" cy="380425"/>
          </a:xfrm>
        </p:spPr>
        <p:txBody>
          <a:bodyPr lIns="0" tIns="0" rIns="0" bIns="0"/>
          <a:lstStyle>
            <a:lvl1pPr>
              <a:defRPr sz="2472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640" y="227247"/>
            <a:ext cx="10639984" cy="650050"/>
          </a:xfrm>
        </p:spPr>
        <p:txBody>
          <a:bodyPr lIns="0" tIns="0" rIns="0" bIns="0"/>
          <a:lstStyle>
            <a:lvl1pPr>
              <a:defRPr sz="4224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93964" y="1655842"/>
            <a:ext cx="516747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17822" y="1655842"/>
            <a:ext cx="516747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640" y="227247"/>
            <a:ext cx="10639984" cy="650050"/>
          </a:xfrm>
        </p:spPr>
        <p:txBody>
          <a:bodyPr lIns="0" tIns="0" rIns="0" bIns="0"/>
          <a:lstStyle>
            <a:lvl1pPr>
              <a:defRPr sz="4224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948" y="293895"/>
            <a:ext cx="10097375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90945" y="1466528"/>
            <a:ext cx="3243039" cy="3577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318112" y="1466528"/>
            <a:ext cx="3243039" cy="3577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745279" y="1466528"/>
            <a:ext cx="3243039" cy="3577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90945" y="5228445"/>
            <a:ext cx="3243039" cy="100657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616" indent="-152616">
              <a:buFont typeface="Arial" panose="020B0604020202020204" pitchFamily="34" charset="0"/>
              <a:buChar char="•"/>
              <a:defRPr sz="1400"/>
            </a:lvl2pPr>
            <a:lvl3pPr marL="305232" indent="-152616">
              <a:defRPr sz="1400"/>
            </a:lvl3pPr>
            <a:lvl4pPr marL="534155" indent="-228924">
              <a:defRPr sz="1400"/>
            </a:lvl4pPr>
            <a:lvl5pPr marL="763079" indent="-22892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18112" y="5228445"/>
            <a:ext cx="3243039" cy="100657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616" indent="-152616">
              <a:buFont typeface="Arial" panose="020B0604020202020204" pitchFamily="34" charset="0"/>
              <a:buChar char="•"/>
              <a:defRPr sz="1400"/>
            </a:lvl2pPr>
            <a:lvl3pPr marL="305232" indent="-152616">
              <a:defRPr sz="1400"/>
            </a:lvl3pPr>
            <a:lvl4pPr marL="534155" indent="-228924">
              <a:defRPr sz="1400"/>
            </a:lvl4pPr>
            <a:lvl5pPr marL="763079" indent="-22892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745279" y="5228445"/>
            <a:ext cx="3243039" cy="100657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616" indent="-152616">
              <a:buFont typeface="Arial" panose="020B0604020202020204" pitchFamily="34" charset="0"/>
              <a:buChar char="•"/>
              <a:defRPr sz="1400"/>
            </a:lvl2pPr>
            <a:lvl3pPr marL="305232" indent="-152616">
              <a:defRPr sz="1400"/>
            </a:lvl3pPr>
            <a:lvl4pPr marL="534155" indent="-228924">
              <a:defRPr sz="1400"/>
            </a:lvl4pPr>
            <a:lvl5pPr marL="763079" indent="-22892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90948" y="979910"/>
            <a:ext cx="10097375" cy="42662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3486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995717" cy="3693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976708" y="0"/>
            <a:ext cx="1995717" cy="3693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953419" y="0"/>
            <a:ext cx="1995717" cy="3693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930129" y="0"/>
            <a:ext cx="1995717" cy="3693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883546" y="0"/>
            <a:ext cx="1995717" cy="3693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06838" y="0"/>
            <a:ext cx="1995717" cy="3693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95029"/>
            <a:ext cx="1995717" cy="3693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976708" y="1795029"/>
            <a:ext cx="1995717" cy="3693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953419" y="1795029"/>
            <a:ext cx="1995717" cy="3693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5930129" y="1795029"/>
            <a:ext cx="1995717" cy="3693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9883546" y="1795029"/>
            <a:ext cx="1995717" cy="3693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7906838" y="1795029"/>
            <a:ext cx="1995717" cy="3693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90058"/>
            <a:ext cx="1995717" cy="3693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976708" y="3590058"/>
            <a:ext cx="1995717" cy="3693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953419" y="3590058"/>
            <a:ext cx="1995717" cy="3693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5930129" y="3590058"/>
            <a:ext cx="1995717" cy="3693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9883546" y="3590058"/>
            <a:ext cx="1995717" cy="3693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7906838" y="3590058"/>
            <a:ext cx="1995717" cy="3693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385087"/>
            <a:ext cx="1995717" cy="3693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976708" y="5385087"/>
            <a:ext cx="1995717" cy="3693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953419" y="5385087"/>
            <a:ext cx="1995717" cy="3693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5930129" y="5385087"/>
            <a:ext cx="1995717" cy="3693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883546" y="5385087"/>
            <a:ext cx="1995717" cy="3693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7906838" y="5385087"/>
            <a:ext cx="1995717" cy="36933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834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7711" y="1189590"/>
            <a:ext cx="11642463" cy="587779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17" name="bg object 17"/>
          <p:cNvSpPr/>
          <p:nvPr/>
        </p:nvSpPr>
        <p:spPr>
          <a:xfrm>
            <a:off x="137728" y="157890"/>
            <a:ext cx="11642463" cy="95239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640" y="227247"/>
            <a:ext cx="10639984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5597" y="2403960"/>
            <a:ext cx="1016806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38950" y="6695360"/>
            <a:ext cx="3801364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93963" y="6695360"/>
            <a:ext cx="2732230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53070" y="6695360"/>
            <a:ext cx="2732230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41969">
        <a:defRPr>
          <a:latin typeface="+mn-lt"/>
          <a:ea typeface="+mn-ea"/>
          <a:cs typeface="+mn-cs"/>
        </a:defRPr>
      </a:lvl2pPr>
      <a:lvl3pPr marL="1883938">
        <a:defRPr>
          <a:latin typeface="+mn-lt"/>
          <a:ea typeface="+mn-ea"/>
          <a:cs typeface="+mn-cs"/>
        </a:defRPr>
      </a:lvl3pPr>
      <a:lvl4pPr marL="2825907">
        <a:defRPr>
          <a:latin typeface="+mn-lt"/>
          <a:ea typeface="+mn-ea"/>
          <a:cs typeface="+mn-cs"/>
        </a:defRPr>
      </a:lvl4pPr>
      <a:lvl5pPr marL="3767877">
        <a:defRPr>
          <a:latin typeface="+mn-lt"/>
          <a:ea typeface="+mn-ea"/>
          <a:cs typeface="+mn-cs"/>
        </a:defRPr>
      </a:lvl5pPr>
      <a:lvl6pPr marL="4709846">
        <a:defRPr>
          <a:latin typeface="+mn-lt"/>
          <a:ea typeface="+mn-ea"/>
          <a:cs typeface="+mn-cs"/>
        </a:defRPr>
      </a:lvl6pPr>
      <a:lvl7pPr marL="5651815">
        <a:defRPr>
          <a:latin typeface="+mn-lt"/>
          <a:ea typeface="+mn-ea"/>
          <a:cs typeface="+mn-cs"/>
        </a:defRPr>
      </a:lvl7pPr>
      <a:lvl8pPr marL="6593784">
        <a:defRPr>
          <a:latin typeface="+mn-lt"/>
          <a:ea typeface="+mn-ea"/>
          <a:cs typeface="+mn-cs"/>
        </a:defRPr>
      </a:lvl8pPr>
      <a:lvl9pPr marL="753575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41969">
        <a:defRPr>
          <a:latin typeface="+mn-lt"/>
          <a:ea typeface="+mn-ea"/>
          <a:cs typeface="+mn-cs"/>
        </a:defRPr>
      </a:lvl2pPr>
      <a:lvl3pPr marL="1883938">
        <a:defRPr>
          <a:latin typeface="+mn-lt"/>
          <a:ea typeface="+mn-ea"/>
          <a:cs typeface="+mn-cs"/>
        </a:defRPr>
      </a:lvl3pPr>
      <a:lvl4pPr marL="2825907">
        <a:defRPr>
          <a:latin typeface="+mn-lt"/>
          <a:ea typeface="+mn-ea"/>
          <a:cs typeface="+mn-cs"/>
        </a:defRPr>
      </a:lvl4pPr>
      <a:lvl5pPr marL="3767877">
        <a:defRPr>
          <a:latin typeface="+mn-lt"/>
          <a:ea typeface="+mn-ea"/>
          <a:cs typeface="+mn-cs"/>
        </a:defRPr>
      </a:lvl5pPr>
      <a:lvl6pPr marL="4709846">
        <a:defRPr>
          <a:latin typeface="+mn-lt"/>
          <a:ea typeface="+mn-ea"/>
          <a:cs typeface="+mn-cs"/>
        </a:defRPr>
      </a:lvl6pPr>
      <a:lvl7pPr marL="5651815">
        <a:defRPr>
          <a:latin typeface="+mn-lt"/>
          <a:ea typeface="+mn-ea"/>
          <a:cs typeface="+mn-cs"/>
        </a:defRPr>
      </a:lvl7pPr>
      <a:lvl8pPr marL="6593784">
        <a:defRPr>
          <a:latin typeface="+mn-lt"/>
          <a:ea typeface="+mn-ea"/>
          <a:cs typeface="+mn-cs"/>
        </a:defRPr>
      </a:lvl8pPr>
      <a:lvl9pPr marL="7535753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181" y="3409"/>
            <a:ext cx="11863136" cy="226545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964190" y="2834530"/>
            <a:ext cx="5138381" cy="3274337"/>
          </a:xfrm>
          <a:prstGeom prst="rect">
            <a:avLst/>
          </a:prstGeom>
        </p:spPr>
        <p:txBody>
          <a:bodyPr vert="horz" wrap="square" lIns="0" tIns="29570" rIns="0" bIns="0" rtlCol="0">
            <a:spAutoFit/>
          </a:bodyPr>
          <a:lstStyle/>
          <a:p>
            <a:pPr marL="38979">
              <a:lnSpc>
                <a:spcPts val="4138"/>
              </a:lnSpc>
              <a:spcBef>
                <a:spcPts val="233"/>
              </a:spcBef>
            </a:pPr>
            <a:r>
              <a:rPr sz="3700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3700" dirty="0">
              <a:latin typeface="Arial"/>
              <a:cs typeface="Arial"/>
            </a:endParaRPr>
          </a:p>
          <a:p>
            <a:pPr marL="26882">
              <a:lnSpc>
                <a:spcPts val="5917"/>
              </a:lnSpc>
            </a:pPr>
            <a:r>
              <a:rPr lang="en-US" sz="4400" b="1" spc="11" dirty="0" err="1" smtClean="0">
                <a:solidFill>
                  <a:srgbClr val="2365C7"/>
                </a:solidFill>
                <a:latin typeface="Arial"/>
                <a:cs typeface="Arial"/>
              </a:rPr>
              <a:t>Tarixiy</a:t>
            </a:r>
            <a:r>
              <a:rPr lang="en-US" sz="4400" b="1" spc="1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400" b="1" spc="11" dirty="0" err="1" smtClean="0">
                <a:solidFill>
                  <a:srgbClr val="2365C7"/>
                </a:solidFill>
                <a:latin typeface="Arial"/>
                <a:cs typeface="Arial"/>
              </a:rPr>
              <a:t>manbalar</a:t>
            </a:r>
            <a:endParaRPr sz="4400" dirty="0">
              <a:latin typeface="Arial"/>
              <a:cs typeface="Arial"/>
            </a:endParaRPr>
          </a:p>
          <a:p>
            <a:pPr marL="68547">
              <a:lnSpc>
                <a:spcPts val="4297"/>
              </a:lnSpc>
              <a:spcBef>
                <a:spcPts val="2603"/>
              </a:spcBef>
            </a:pPr>
            <a:r>
              <a:rPr sz="3700" i="1" dirty="0">
                <a:solidFill>
                  <a:srgbClr val="373435"/>
                </a:solidFill>
                <a:latin typeface="Arial"/>
                <a:cs typeface="Arial"/>
              </a:rPr>
              <a:t>O‘qituvchi:</a:t>
            </a:r>
            <a:endParaRPr sz="3700" i="1" dirty="0">
              <a:latin typeface="Arial"/>
              <a:cs typeface="Arial"/>
            </a:endParaRPr>
          </a:p>
          <a:p>
            <a:pPr marL="68547">
              <a:lnSpc>
                <a:spcPts val="4157"/>
              </a:lnSpc>
            </a:pPr>
            <a:r>
              <a:rPr lang="en-US" sz="3700" i="1" spc="11" dirty="0" err="1" smtClean="0">
                <a:solidFill>
                  <a:srgbClr val="373435"/>
                </a:solidFill>
                <a:latin typeface="Arial"/>
                <a:cs typeface="Arial"/>
              </a:rPr>
              <a:t>Xasanova</a:t>
            </a:r>
            <a:r>
              <a:rPr lang="en-US" sz="3700" i="1" spc="11" dirty="0" smtClean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r>
              <a:rPr lang="en-US" sz="3700" i="1" spc="11" dirty="0" err="1" smtClean="0">
                <a:solidFill>
                  <a:srgbClr val="373435"/>
                </a:solidFill>
                <a:latin typeface="Arial"/>
                <a:cs typeface="Arial"/>
              </a:rPr>
              <a:t>Bibis</a:t>
            </a:r>
            <a:r>
              <a:rPr lang="uz-Cyrl-UZ" sz="3700" i="1" spc="11" dirty="0" smtClean="0">
                <a:solidFill>
                  <a:srgbClr val="373435"/>
                </a:solidFill>
                <a:latin typeface="Arial"/>
                <a:cs typeface="Arial"/>
              </a:rPr>
              <a:t>а</a:t>
            </a:r>
            <a:r>
              <a:rPr lang="en-US" sz="3700" i="1" spc="11" dirty="0" err="1" smtClean="0">
                <a:solidFill>
                  <a:srgbClr val="373435"/>
                </a:solidFill>
                <a:latin typeface="Arial"/>
                <a:cs typeface="Arial"/>
              </a:rPr>
              <a:t>ra</a:t>
            </a:r>
            <a:endParaRPr lang="en-US" sz="3700" i="1" spc="11" dirty="0" smtClean="0">
              <a:solidFill>
                <a:srgbClr val="373435"/>
              </a:solidFill>
              <a:latin typeface="Arial"/>
              <a:cs typeface="Arial"/>
            </a:endParaRPr>
          </a:p>
          <a:p>
            <a:pPr marL="68547">
              <a:lnSpc>
                <a:spcPts val="4157"/>
              </a:lnSpc>
            </a:pPr>
            <a:endParaRPr lang="en-US" sz="3700" i="1" spc="11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03825" y="2776032"/>
            <a:ext cx="708833" cy="151030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903825" y="4658986"/>
            <a:ext cx="708833" cy="151030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">
            <a:extLst>
              <a:ext uri="{FF2B5EF4-FFF2-40B4-BE49-F238E27FC236}">
                <a16:creationId xmlns="" xmlns:a16="http://schemas.microsoft.com/office/drawing/2014/main" id="{173C2D9C-C6BD-4DDA-B358-531897F817D9}"/>
              </a:ext>
            </a:extLst>
          </p:cNvPr>
          <p:cNvSpPr txBox="1">
            <a:spLocks/>
          </p:cNvSpPr>
          <p:nvPr/>
        </p:nvSpPr>
        <p:spPr>
          <a:xfrm>
            <a:off x="1750882" y="636317"/>
            <a:ext cx="7482493" cy="1016146"/>
          </a:xfrm>
          <a:prstGeom prst="rect">
            <a:avLst/>
          </a:prstGeom>
        </p:spPr>
        <p:txBody>
          <a:bodyPr vert="horz" wrap="square" lIns="0" tIns="30959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923" defTabSz="1938437">
              <a:spcBef>
                <a:spcPts val="242"/>
              </a:spcBef>
              <a:defRPr/>
            </a:pPr>
            <a:r>
              <a:rPr lang="en-US" sz="6400" kern="0" spc="-64" dirty="0" smtClean="0">
                <a:solidFill>
                  <a:sysClr val="window" lastClr="FFFFFF"/>
                </a:solidFill>
              </a:rPr>
              <a:t> </a:t>
            </a:r>
            <a:r>
              <a:rPr lang="en-US" sz="6400" kern="0" spc="11" dirty="0" err="1" smtClean="0">
                <a:solidFill>
                  <a:sysClr val="window" lastClr="FFFFFF"/>
                </a:solidFill>
              </a:rPr>
              <a:t>Tarixdan</a:t>
            </a:r>
            <a:r>
              <a:rPr lang="en-US" sz="6400" kern="0" spc="11" dirty="0" smtClean="0">
                <a:solidFill>
                  <a:sysClr val="window" lastClr="FFFFFF"/>
                </a:solidFill>
              </a:rPr>
              <a:t> </a:t>
            </a:r>
            <a:r>
              <a:rPr lang="en-US" sz="6400" kern="0" spc="11" dirty="0" err="1" smtClean="0">
                <a:solidFill>
                  <a:sysClr val="window" lastClr="FFFFFF"/>
                </a:solidFill>
              </a:rPr>
              <a:t>hikoyalar</a:t>
            </a:r>
            <a:endParaRPr lang="en-US" sz="6400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="" xmlns:a16="http://schemas.microsoft.com/office/drawing/2014/main" id="{5B75B315-3F99-4F20-AE24-482E239D9233}"/>
              </a:ext>
            </a:extLst>
          </p:cNvPr>
          <p:cNvSpPr/>
          <p:nvPr/>
        </p:nvSpPr>
        <p:spPr>
          <a:xfrm>
            <a:off x="680278" y="690203"/>
            <a:ext cx="839536" cy="814111"/>
          </a:xfrm>
          <a:custGeom>
            <a:avLst/>
            <a:gdLst/>
            <a:ahLst/>
            <a:cxnLst/>
            <a:rect l="l" t="t" r="r" b="b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8437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="" xmlns:a16="http://schemas.microsoft.com/office/drawing/2014/main" id="{83775CBE-21CF-425D-ABFB-41180DA5A377}"/>
              </a:ext>
            </a:extLst>
          </p:cNvPr>
          <p:cNvSpPr/>
          <p:nvPr/>
        </p:nvSpPr>
        <p:spPr>
          <a:xfrm>
            <a:off x="1351647" y="1157297"/>
            <a:ext cx="28814" cy="150970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8437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="" xmlns:a16="http://schemas.microsoft.com/office/drawing/2014/main" id="{B178D85C-EB66-41A7-A3BD-6CA192A25BC2}"/>
              </a:ext>
            </a:extLst>
          </p:cNvPr>
          <p:cNvSpPr/>
          <p:nvPr/>
        </p:nvSpPr>
        <p:spPr>
          <a:xfrm>
            <a:off x="1351647" y="1338108"/>
            <a:ext cx="28814" cy="105820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8437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="" xmlns:a16="http://schemas.microsoft.com/office/drawing/2014/main" id="{B1AC9C4C-06A4-42C7-B853-E49E57991666}"/>
              </a:ext>
            </a:extLst>
          </p:cNvPr>
          <p:cNvSpPr/>
          <p:nvPr/>
        </p:nvSpPr>
        <p:spPr>
          <a:xfrm>
            <a:off x="820148" y="1157297"/>
            <a:ext cx="28814" cy="150970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8437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="" xmlns:a16="http://schemas.microsoft.com/office/drawing/2014/main" id="{AA74AE73-2CC7-4164-A38A-9C32CF275CE9}"/>
              </a:ext>
            </a:extLst>
          </p:cNvPr>
          <p:cNvSpPr/>
          <p:nvPr/>
        </p:nvSpPr>
        <p:spPr>
          <a:xfrm>
            <a:off x="820148" y="1338108"/>
            <a:ext cx="28814" cy="105820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8437"/>
            <a:endParaRPr sz="3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Picture 2" descr="Датирование трудов Кирика Новгородца | Тайнам Нет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3007" y="2628624"/>
            <a:ext cx="4848432" cy="363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8023" y="705732"/>
            <a:ext cx="187166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9579545" y="1019475"/>
            <a:ext cx="1648618" cy="449041"/>
          </a:xfrm>
          <a:prstGeom prst="rect">
            <a:avLst/>
          </a:prstGeom>
        </p:spPr>
        <p:txBody>
          <a:bodyPr vert="horz" wrap="square" lIns="0" tIns="17978" rIns="0" bIns="0" rtlCol="0">
            <a:spAutoFit/>
          </a:bodyPr>
          <a:lstStyle/>
          <a:p>
            <a:pPr defTabSz="653107">
              <a:spcBef>
                <a:spcPts val="142"/>
              </a:spcBef>
            </a:pPr>
            <a:r>
              <a:rPr lang="en-US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2800" b="1" spc="1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r>
              <a:rPr lang="uz-Latn-UZ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uz-Latn-UZ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uz-Latn-UZ" sz="2800" dirty="0">
              <a:solidFill>
                <a:srgbClr val="57565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72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1" y="0"/>
            <a:ext cx="11879263" cy="136740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BILASIZMI !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259" y="2483532"/>
            <a:ext cx="3295993" cy="21655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9751" y="4511913"/>
            <a:ext cx="3376927" cy="1800200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5939630" y="3098279"/>
            <a:ext cx="492238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Bular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kimlar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619640" y="5183832"/>
            <a:ext cx="4995954" cy="9361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belgilar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3260" y="1367408"/>
            <a:ext cx="110024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z-Latn-UZ" sz="4000" b="1" dirty="0">
                <a:latin typeface="Arial" panose="020B0604020202020204" pitchFamily="34" charset="0"/>
                <a:cs typeface="Arial" panose="020B0604020202020204" pitchFamily="34" charset="0"/>
              </a:rPr>
              <a:t>Hozir ham rasmli yozuvlardan foydalanamizmi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73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5615" y="4319736"/>
            <a:ext cx="4032447" cy="21788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1485" y="1779311"/>
            <a:ext cx="4176464" cy="19731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8878" y="1806387"/>
            <a:ext cx="3528392" cy="19602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47" y="4336548"/>
            <a:ext cx="3745187" cy="23047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023" y="215280"/>
            <a:ext cx="11090926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71264"/>
            <a:ext cx="11879263" cy="8640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dirty="0"/>
              <a:t> </a:t>
            </a:r>
            <a:r>
              <a:rPr lang="uz-Latn-U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INSONNING OLAMNI BILISHGA INTILISHI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810455" y="2207540"/>
            <a:ext cx="1202432" cy="11167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dirty="0" smtClean="0"/>
              <a:t>XXI-</a:t>
            </a:r>
          </a:p>
          <a:p>
            <a:pPr algn="ctr"/>
            <a:r>
              <a:rPr lang="uz-Latn-UZ" dirty="0" smtClean="0"/>
              <a:t>asr</a:t>
            </a:r>
            <a:endParaRPr lang="ru-RU" dirty="0"/>
          </a:p>
        </p:txBody>
      </p:sp>
      <p:sp>
        <p:nvSpPr>
          <p:cNvPr id="10" name="Правильный пятиугольник 9"/>
          <p:cNvSpPr/>
          <p:nvPr/>
        </p:nvSpPr>
        <p:spPr>
          <a:xfrm>
            <a:off x="301304" y="2015726"/>
            <a:ext cx="1296144" cy="120219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 smtClean="0"/>
              <a:t>Davr</a:t>
            </a:r>
            <a:endParaRPr lang="ru-RU" sz="2400" dirty="0"/>
          </a:p>
        </p:txBody>
      </p:sp>
      <p:sp>
        <p:nvSpPr>
          <p:cNvPr id="11" name="7-конечная звезда 10"/>
          <p:cNvSpPr/>
          <p:nvPr/>
        </p:nvSpPr>
        <p:spPr>
          <a:xfrm>
            <a:off x="10188103" y="5111824"/>
            <a:ext cx="1513862" cy="1152128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/>
              <a:t>yutuq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82541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463" y="1454914"/>
            <a:ext cx="3600400" cy="23872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039" y="1511424"/>
            <a:ext cx="3077027" cy="2304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039" y="4427445"/>
            <a:ext cx="3024087" cy="20755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2388" y="4517975"/>
            <a:ext cx="3371779" cy="21060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71264"/>
            <a:ext cx="11879263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Zamonaviy yozma manbalar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8459911" y="1490725"/>
            <a:ext cx="2664296" cy="216024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dirty="0" smtClean="0"/>
              <a:t>Inson</a:t>
            </a:r>
            <a:endParaRPr lang="ru-RU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3923407" y="4397301"/>
            <a:ext cx="3024336" cy="194421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z-Latn-UZ" dirty="0" smtClean="0"/>
              <a:t>tafakkuri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741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0"/>
            <a:ext cx="11879263" cy="12954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5775" b="1" dirty="0" smtClean="0">
                <a:latin typeface="Arial" pitchFamily="34" charset="0"/>
                <a:cs typeface="Arial" pitchFamily="34" charset="0"/>
              </a:rPr>
              <a:t> Bilganlaringizni takrorlang</a:t>
            </a:r>
            <a:r>
              <a:rPr lang="en-US" sz="5775" b="1" dirty="0">
                <a:latin typeface="Arial" pitchFamily="34" charset="0"/>
                <a:cs typeface="Arial" pitchFamily="34" charset="0"/>
              </a:rPr>
              <a:t>!</a:t>
            </a:r>
            <a:endParaRPr lang="ru-RU" sz="5775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8471245"/>
              </p:ext>
            </p:extLst>
          </p:nvPr>
        </p:nvGraphicFramePr>
        <p:xfrm>
          <a:off x="295816" y="1520356"/>
          <a:ext cx="11287631" cy="5280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58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518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2020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latin typeface="Arial" pitchFamily="34" charset="0"/>
                          <a:cs typeface="Arial" pitchFamily="34" charset="0"/>
                        </a:rPr>
                        <a:t>Vatan</a:t>
                      </a:r>
                      <a:r>
                        <a:rPr lang="en-US" sz="36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Arial" pitchFamily="34" charset="0"/>
                          <a:cs typeface="Arial" pitchFamily="34" charset="0"/>
                        </a:rPr>
                        <a:t>ta’rifi</a:t>
                      </a:r>
                      <a:r>
                        <a:rPr lang="uz-Latn-UZ" sz="36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8601" marR="188601" marT="94301" marB="9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3600" b="1" dirty="0" smtClean="0">
                          <a:latin typeface="Arial" pitchFamily="34" charset="0"/>
                          <a:cs typeface="Arial" pitchFamily="34" charset="0"/>
                        </a:rPr>
                        <a:t>“</a:t>
                      </a:r>
                      <a:r>
                        <a:rPr lang="en-US" sz="3600" b="1" dirty="0" err="1" smtClean="0">
                          <a:latin typeface="Arial" pitchFamily="34" charset="0"/>
                          <a:cs typeface="Arial" pitchFamily="34" charset="0"/>
                        </a:rPr>
                        <a:t>Vatan</a:t>
                      </a:r>
                      <a:r>
                        <a:rPr lang="uz-Cyrl-UZ" sz="3600" b="1" dirty="0" smtClean="0">
                          <a:latin typeface="Arial" pitchFamily="34" charset="0"/>
                          <a:cs typeface="Arial" pitchFamily="34" charset="0"/>
                        </a:rPr>
                        <a:t>”</a:t>
                      </a:r>
                      <a:r>
                        <a:rPr lang="en-US" sz="3600" b="1" dirty="0" err="1" smtClean="0">
                          <a:latin typeface="Arial" pitchFamily="34" charset="0"/>
                          <a:cs typeface="Arial" pitchFamily="34" charset="0"/>
                        </a:rPr>
                        <a:t>arabcha</a:t>
                      </a:r>
                      <a:r>
                        <a:rPr lang="en-US" sz="36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Arial" pitchFamily="34" charset="0"/>
                          <a:cs typeface="Arial" pitchFamily="34" charset="0"/>
                        </a:rPr>
                        <a:t>so‘z</a:t>
                      </a:r>
                      <a:r>
                        <a:rPr lang="en-US" sz="36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Arial" pitchFamily="34" charset="0"/>
                          <a:cs typeface="Arial" pitchFamily="34" charset="0"/>
                        </a:rPr>
                        <a:t>bo‘lib</a:t>
                      </a:r>
                      <a:r>
                        <a:rPr lang="en-US" sz="3600" b="1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3600" b="1" dirty="0" err="1" smtClean="0">
                          <a:latin typeface="Arial" pitchFamily="34" charset="0"/>
                          <a:cs typeface="Arial" pitchFamily="34" charset="0"/>
                        </a:rPr>
                        <a:t>ona</a:t>
                      </a:r>
                      <a:r>
                        <a:rPr lang="en-US" sz="3600" b="1" dirty="0" smtClean="0">
                          <a:latin typeface="Arial" pitchFamily="34" charset="0"/>
                          <a:cs typeface="Arial" pitchFamily="34" charset="0"/>
                        </a:rPr>
                        <a:t> yurt </a:t>
                      </a:r>
                      <a:r>
                        <a:rPr lang="en-US" sz="3600" b="1" dirty="0" err="1" smtClean="0">
                          <a:latin typeface="Arial" pitchFamily="34" charset="0"/>
                          <a:cs typeface="Arial" pitchFamily="34" charset="0"/>
                        </a:rPr>
                        <a:t>degan</a:t>
                      </a:r>
                      <a:r>
                        <a:rPr lang="en-US" sz="36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Arial" pitchFamily="34" charset="0"/>
                          <a:cs typeface="Arial" pitchFamily="34" charset="0"/>
                        </a:rPr>
                        <a:t>ma’noni</a:t>
                      </a:r>
                      <a:r>
                        <a:rPr lang="en-US" sz="36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Arial" pitchFamily="34" charset="0"/>
                          <a:cs typeface="Arial" pitchFamily="34" charset="0"/>
                        </a:rPr>
                        <a:t>anglatadi</a:t>
                      </a:r>
                      <a:r>
                        <a:rPr lang="en-US" sz="3600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8601" marR="188601" marT="94301" marB="9430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20209">
                <a:tc>
                  <a:txBody>
                    <a:bodyPr/>
                    <a:lstStyle/>
                    <a:p>
                      <a:pPr algn="ctr"/>
                      <a:r>
                        <a:rPr lang="uz-Latn-UZ" sz="3600" b="1" dirty="0" smtClean="0">
                          <a:latin typeface="Arial" pitchFamily="34" charset="0"/>
                          <a:cs typeface="Arial" pitchFamily="34" charset="0"/>
                        </a:rPr>
                        <a:t>Xamsa 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8601" marR="188601" marT="94301" marB="9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700" b="1" dirty="0" smtClean="0">
                          <a:latin typeface="Arial" pitchFamily="34" charset="0"/>
                          <a:cs typeface="Arial" pitchFamily="34" charset="0"/>
                        </a:rPr>
                        <a:t>Alisher</a:t>
                      </a:r>
                      <a:r>
                        <a:rPr lang="uz-Latn-UZ" sz="3700" b="1" baseline="0" dirty="0" smtClean="0">
                          <a:latin typeface="Arial" pitchFamily="34" charset="0"/>
                          <a:cs typeface="Arial" pitchFamily="34" charset="0"/>
                        </a:rPr>
                        <a:t> Navoiy</a:t>
                      </a:r>
                      <a:endParaRPr lang="ru-RU" sz="3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8601" marR="188601" marT="94301" marB="94301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20209">
                <a:tc>
                  <a:txBody>
                    <a:bodyPr/>
                    <a:lstStyle/>
                    <a:p>
                      <a:pPr algn="ctr"/>
                      <a:r>
                        <a:rPr lang="uz-Latn-UZ" sz="3600" b="1" dirty="0" smtClean="0">
                          <a:latin typeface="Arial" pitchFamily="34" charset="0"/>
                          <a:cs typeface="Arial" pitchFamily="34" charset="0"/>
                        </a:rPr>
                        <a:t> Shoh</a:t>
                      </a:r>
                      <a:r>
                        <a:rPr lang="uz-Latn-UZ" sz="3600" b="1" baseline="0" dirty="0" smtClean="0">
                          <a:latin typeface="Arial" pitchFamily="34" charset="0"/>
                          <a:cs typeface="Arial" pitchFamily="34" charset="0"/>
                        </a:rPr>
                        <a:t> va olim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8601" marR="188601" marT="94301" marB="9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700" b="1" dirty="0" smtClean="0">
                          <a:latin typeface="Arial" pitchFamily="34" charset="0"/>
                          <a:cs typeface="Arial" pitchFamily="34" charset="0"/>
                        </a:rPr>
                        <a:t>Mirzo</a:t>
                      </a:r>
                      <a:r>
                        <a:rPr lang="uz-Latn-UZ" sz="3700" b="1" baseline="0" dirty="0" smtClean="0">
                          <a:latin typeface="Arial" pitchFamily="34" charset="0"/>
                          <a:cs typeface="Arial" pitchFamily="34" charset="0"/>
                        </a:rPr>
                        <a:t> Ulug‘bek</a:t>
                      </a:r>
                      <a:endParaRPr lang="ru-RU" sz="3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8601" marR="188601" marT="94301" marB="94301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20209">
                <a:tc>
                  <a:txBody>
                    <a:bodyPr/>
                    <a:lstStyle/>
                    <a:p>
                      <a:pPr algn="ctr"/>
                      <a:r>
                        <a:rPr lang="uz-Latn-UZ" sz="3600" b="1" dirty="0" smtClean="0">
                          <a:latin typeface="Arial" pitchFamily="34" charset="0"/>
                          <a:cs typeface="Arial" pitchFamily="34" charset="0"/>
                        </a:rPr>
                        <a:t>Oq</a:t>
                      </a:r>
                      <a:r>
                        <a:rPr lang="uz-Latn-UZ" sz="3600" b="1" baseline="0" dirty="0" smtClean="0">
                          <a:latin typeface="Arial" pitchFamily="34" charset="0"/>
                          <a:cs typeface="Arial" pitchFamily="34" charset="0"/>
                        </a:rPr>
                        <a:t> kabutar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8601" marR="188601" marT="94301" marB="9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700" b="1" dirty="0" smtClean="0">
                          <a:latin typeface="Arial" pitchFamily="34" charset="0"/>
                          <a:cs typeface="Arial" pitchFamily="34" charset="0"/>
                        </a:rPr>
                        <a:t>Tinchlik ramzi</a:t>
                      </a:r>
                      <a:endParaRPr lang="ru-RU" sz="3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8601" marR="188601" marT="94301" marB="94301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8769101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1879263" cy="13898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449" y="18256"/>
            <a:ext cx="11879263" cy="677108"/>
          </a:xfrm>
        </p:spPr>
        <p:txBody>
          <a:bodyPr/>
          <a:lstStyle/>
          <a:p>
            <a:pPr algn="ctr"/>
            <a:r>
              <a:rPr lang="en-US" sz="4400" dirty="0" err="1" smtClean="0"/>
              <a:t>Mustaqil</a:t>
            </a:r>
            <a:r>
              <a:rPr lang="en-US" sz="4400" dirty="0" smtClean="0"/>
              <a:t> </a:t>
            </a:r>
            <a:r>
              <a:rPr lang="en-US" sz="4400" dirty="0" err="1" smtClean="0"/>
              <a:t>bajarish</a:t>
            </a:r>
            <a:r>
              <a:rPr lang="en-US" sz="4400" dirty="0" smtClean="0"/>
              <a:t> </a:t>
            </a:r>
            <a:r>
              <a:rPr lang="en-US" sz="4400" dirty="0" err="1" smtClean="0"/>
              <a:t>uchun</a:t>
            </a:r>
            <a:r>
              <a:rPr lang="en-US" sz="4400" dirty="0" smtClean="0"/>
              <a:t> </a:t>
            </a:r>
            <a:r>
              <a:rPr lang="en-US" sz="4400" dirty="0" err="1" smtClean="0"/>
              <a:t>topshiriq</a:t>
            </a:r>
            <a:r>
              <a:rPr lang="en-US" sz="4400" dirty="0"/>
              <a:t>: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3967" y="3575050"/>
            <a:ext cx="1962539" cy="26641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5022" y="3653754"/>
            <a:ext cx="2880320" cy="26574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063" y="3523332"/>
            <a:ext cx="2145572" cy="2760910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1547143" y="2519536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075535" y="2447528"/>
            <a:ext cx="914400" cy="914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9612039" y="2519536"/>
            <a:ext cx="914400" cy="914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1891" y="1751364"/>
            <a:ext cx="1850504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dirty="0" smtClean="0"/>
              <a:t>Bu kim?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211439" y="1943471"/>
            <a:ext cx="2232248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dirty="0" smtClean="0"/>
              <a:t>Qaerda?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8531919" y="1943471"/>
            <a:ext cx="2304256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dirty="0" smtClean="0"/>
              <a:t>Bu nima?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849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1879263" cy="13470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dirty="0" smtClean="0"/>
              <a:t>   </a:t>
            </a:r>
            <a:r>
              <a:rPr lang="uz-Latn-UZ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O‘tilgan mavzuni takrorla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9640" y="2087488"/>
            <a:ext cx="107739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1.Tarix fani nimani o‘rgatadi</a:t>
            </a:r>
            <a:r>
              <a:rPr lang="uz-Latn-UZ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z-Latn-UZ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Vatan </a:t>
            </a:r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so‘ziga ta’rif bering.</a:t>
            </a:r>
            <a:b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Latn-UZ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Darslikdan </a:t>
            </a:r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foydalanish tartibi.</a:t>
            </a:r>
            <a:b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9951" y="4895800"/>
            <a:ext cx="2573664" cy="194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969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1879263" cy="13898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639" y="279429"/>
            <a:ext cx="10639983" cy="830997"/>
          </a:xfrm>
        </p:spPr>
        <p:txBody>
          <a:bodyPr/>
          <a:lstStyle/>
          <a:p>
            <a:pPr algn="ctr"/>
            <a:r>
              <a:rPr lang="uz-Latn-UZ" sz="5400" dirty="0" smtClean="0"/>
              <a:t>Tarix fani haqida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7031" y="1923256"/>
            <a:ext cx="11125199" cy="5137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5475">
              <a:lnSpc>
                <a:spcPct val="106000"/>
              </a:lnSpc>
              <a:spcAft>
                <a:spcPts val="1648"/>
              </a:spcAft>
              <a:buFont typeface="Arial" panose="020B0604020202020204" pitchFamily="34" charset="0"/>
              <a:buChar char="•"/>
            </a:pPr>
            <a:r>
              <a:rPr lang="uz-Cyrl-UZ" sz="494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uz-Latn-UZ" sz="494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Tarix</a:t>
            </a:r>
            <a:r>
              <a:rPr lang="uz-Cyrl-UZ" sz="494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uz-Latn-UZ" sz="494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arabcha so‘z bo‘lib,</a:t>
            </a:r>
            <a:r>
              <a:rPr lang="uz-Cyrl-UZ" sz="494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uz-Latn-UZ" sz="494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o‘tmish</a:t>
            </a:r>
            <a:r>
              <a:rPr lang="uz-Cyrl-UZ" sz="494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uz-Latn-UZ" sz="494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     </a:t>
            </a:r>
            <a:r>
              <a:rPr lang="uz-Cyrl-UZ" sz="494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uz-Latn-UZ" sz="494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o‘tgan voqealar haqida hikoya</a:t>
            </a:r>
            <a:r>
              <a:rPr lang="uz-Cyrl-UZ" sz="494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uz-Latn-UZ" sz="494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degan ma’nolarni anglatadi. </a:t>
            </a:r>
            <a:endParaRPr lang="ru-RU" sz="4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625475" algn="just">
              <a:lnSpc>
                <a:spcPct val="106000"/>
              </a:lnSpc>
              <a:spcAft>
                <a:spcPts val="1648"/>
              </a:spcAft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z-Latn-UZ" sz="4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Tarixiy manba-</a:t>
            </a:r>
            <a:r>
              <a:rPr lang="uz-Latn-UZ" sz="494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tarixdan ma’lumot beruvchi</a:t>
            </a:r>
            <a:r>
              <a:rPr lang="uz-Cyrl-UZ" sz="494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z-Latn-UZ" sz="494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barcha tarixiy narsalar, yozib qoldirilgan </a:t>
            </a:r>
            <a:r>
              <a:rPr lang="en-US" sz="494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uz-Latn-UZ" sz="494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ujjatlar va kitoblardir. </a:t>
            </a:r>
            <a:endParaRPr lang="ru-RU" sz="7852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52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1879263" cy="13898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9639" y="306293"/>
            <a:ext cx="10639983" cy="923330"/>
          </a:xfrm>
        </p:spPr>
        <p:txBody>
          <a:bodyPr/>
          <a:lstStyle/>
          <a:p>
            <a:pPr algn="ctr"/>
            <a:r>
              <a:rPr lang="en-US" sz="6000" dirty="0" err="1"/>
              <a:t>Tarixiy</a:t>
            </a:r>
            <a:r>
              <a:rPr lang="en-US" sz="6000" dirty="0"/>
              <a:t> </a:t>
            </a:r>
            <a:r>
              <a:rPr lang="en-US" sz="6000" dirty="0" err="1"/>
              <a:t>manbalarning</a:t>
            </a:r>
            <a:r>
              <a:rPr lang="en-US" sz="6000" dirty="0"/>
              <a:t> </a:t>
            </a:r>
            <a:r>
              <a:rPr lang="en-US" sz="6000" dirty="0" err="1"/>
              <a:t>turlari</a:t>
            </a:r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8031" y="1715721"/>
            <a:ext cx="10501591" cy="4231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lnSpc>
                <a:spcPct val="106000"/>
              </a:lnSpc>
              <a:spcAft>
                <a:spcPts val="1648"/>
              </a:spcAft>
              <a:buFont typeface="Wingdings" panose="05000000000000000000" pitchFamily="2" charset="2"/>
              <a:buChar char="Ø"/>
            </a:pPr>
            <a:r>
              <a:rPr lang="en-US" sz="5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Moddiy</a:t>
            </a:r>
            <a:r>
              <a:rPr lang="en-US" sz="5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manba</a:t>
            </a:r>
            <a:endParaRPr lang="uz-Latn-UZ" sz="5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indent="-685800">
              <a:lnSpc>
                <a:spcPct val="106000"/>
              </a:lnSpc>
              <a:spcAft>
                <a:spcPts val="1648"/>
              </a:spcAft>
              <a:buFont typeface="Wingdings" panose="05000000000000000000" pitchFamily="2" charset="2"/>
              <a:buChar char="Ø"/>
            </a:pPr>
            <a:r>
              <a:rPr lang="uz-Latn-UZ" sz="5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(ashyoviy)</a:t>
            </a:r>
            <a:endParaRPr lang="uz-Latn-UZ" sz="5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indent="-685800">
              <a:lnSpc>
                <a:spcPct val="106000"/>
              </a:lnSpc>
              <a:spcAft>
                <a:spcPts val="1648"/>
              </a:spcAft>
              <a:buFont typeface="Wingdings" panose="05000000000000000000" pitchFamily="2" charset="2"/>
              <a:buChar char="Ø"/>
            </a:pPr>
            <a:r>
              <a:rPr lang="en-US" sz="5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Yozma</a:t>
            </a:r>
            <a:r>
              <a:rPr lang="en-US" sz="5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manba</a:t>
            </a:r>
            <a:endParaRPr lang="uz-Latn-UZ" sz="5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indent="-685800">
              <a:lnSpc>
                <a:spcPct val="106000"/>
              </a:lnSpc>
              <a:spcAft>
                <a:spcPts val="1648"/>
              </a:spcAft>
              <a:buFont typeface="Wingdings" panose="05000000000000000000" pitchFamily="2" charset="2"/>
              <a:buChar char="Ø"/>
            </a:pPr>
            <a:r>
              <a:rPr lang="uz-Latn-UZ" sz="5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(turli bitiklar)</a:t>
            </a:r>
            <a:endParaRPr lang="ru-RU" sz="8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5515" y="4528350"/>
            <a:ext cx="4396967" cy="24173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828"/>
          <a:stretch/>
        </p:blipFill>
        <p:spPr>
          <a:xfrm>
            <a:off x="7225515" y="1670830"/>
            <a:ext cx="4357718" cy="270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84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1879263" cy="13898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640" y="233263"/>
            <a:ext cx="10639983" cy="923330"/>
          </a:xfrm>
        </p:spPr>
        <p:txBody>
          <a:bodyPr/>
          <a:lstStyle/>
          <a:p>
            <a:pPr algn="ctr"/>
            <a:r>
              <a:rPr lang="uz-Latn-UZ" sz="6000" dirty="0" smtClean="0"/>
              <a:t>Moddiy manbalar</a:t>
            </a:r>
            <a:endParaRPr lang="ru-RU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2231" y="2618312"/>
            <a:ext cx="3445825" cy="25815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431" y="1770856"/>
            <a:ext cx="2977213" cy="2209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4" y="4381405"/>
            <a:ext cx="2963039" cy="23424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4083" y="4371084"/>
            <a:ext cx="3537857" cy="23527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4083" y="1623119"/>
            <a:ext cx="3537857" cy="221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522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1879263" cy="13898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638" y="301213"/>
            <a:ext cx="10639983" cy="923330"/>
          </a:xfrm>
        </p:spPr>
        <p:txBody>
          <a:bodyPr/>
          <a:lstStyle/>
          <a:p>
            <a:pPr algn="ctr"/>
            <a:r>
              <a:rPr lang="uz-Latn-UZ" sz="6000" dirty="0" smtClean="0"/>
              <a:t>Moddiy manbalar</a:t>
            </a:r>
            <a:endParaRPr lang="ru-RU" sz="6000" dirty="0"/>
          </a:p>
        </p:txBody>
      </p:sp>
      <p:pic>
        <p:nvPicPr>
          <p:cNvPr id="3076" name="Picture 4" descr="Как строились египетские пирамиды? Есть ответ! | ED-STAR.RU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831" y="1466919"/>
            <a:ext cx="8048469" cy="503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Гифка пирамида египет гиф картинка, скачать анимированный gif на GIF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1222" y="3828256"/>
            <a:ext cx="3012492" cy="225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то на самом деле построил египетские пирамиды? | Вечные вопросы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1222" y="1672790"/>
            <a:ext cx="3012492" cy="200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175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1879263" cy="13898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135"/>
            <a:ext cx="11730831" cy="830997"/>
          </a:xfrm>
        </p:spPr>
        <p:txBody>
          <a:bodyPr/>
          <a:lstStyle/>
          <a:p>
            <a:pPr algn="ctr"/>
            <a:r>
              <a:rPr lang="en-US" sz="5400" dirty="0" err="1" smtClean="0"/>
              <a:t>Yozma</a:t>
            </a:r>
            <a:r>
              <a:rPr lang="uz-Latn-UZ" sz="5400" dirty="0" smtClean="0"/>
              <a:t> manbalar</a:t>
            </a:r>
            <a:endParaRPr lang="ru-RU" sz="5400" b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172" y="1715720"/>
            <a:ext cx="10888070" cy="14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5475" algn="just">
              <a:lnSpc>
                <a:spcPct val="106000"/>
              </a:lnSpc>
              <a:spcAft>
                <a:spcPts val="1648"/>
              </a:spcAft>
              <a:buFont typeface="Arial" panose="020B0604020202020204" pitchFamily="34" charset="0"/>
              <a:buChar char="•"/>
            </a:pPr>
            <a:r>
              <a:rPr lang="en-US" sz="4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Yozma</a:t>
            </a:r>
            <a:r>
              <a:rPr lang="en-US" sz="4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manbalar</a:t>
            </a:r>
            <a:r>
              <a:rPr lang="en-US" sz="4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tarixiy</a:t>
            </a:r>
            <a:r>
              <a:rPr lang="en-US" sz="4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manbalarning</a:t>
            </a:r>
            <a:r>
              <a:rPr lang="en-US" sz="4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asosiy</a:t>
            </a:r>
            <a:r>
              <a:rPr lang="en-US" sz="4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turidir</a:t>
            </a:r>
            <a:endParaRPr lang="ru-RU" sz="4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219" y="3528218"/>
            <a:ext cx="2857500" cy="1600200"/>
          </a:xfrm>
          <a:prstGeom prst="rect">
            <a:avLst/>
          </a:prstGeom>
          <a:noFill/>
        </p:spPr>
      </p:pic>
      <p:pic>
        <p:nvPicPr>
          <p:cNvPr id="1027" name="Picture 3" descr="C:\Users\user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2309" y="3599656"/>
            <a:ext cx="2990850" cy="1524000"/>
          </a:xfrm>
          <a:prstGeom prst="rect">
            <a:avLst/>
          </a:prstGeom>
          <a:noFill/>
        </p:spPr>
      </p:pic>
      <p:pic>
        <p:nvPicPr>
          <p:cNvPr id="1028" name="Picture 4" descr="C:\Users\user\Desktop\Без названия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97151" y="3242466"/>
            <a:ext cx="2143125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235500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1879263" cy="1242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Yozma</a:t>
            </a:r>
            <a:r>
              <a:rPr lang="uz-Latn-UZ" sz="6000" b="1" dirty="0" smtClean="0">
                <a:latin typeface="Arial" pitchFamily="34" charset="0"/>
                <a:cs typeface="Arial" pitchFamily="34" charset="0"/>
              </a:rPr>
              <a:t> manbalar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user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2837" y="1670830"/>
            <a:ext cx="2466975" cy="1857375"/>
          </a:xfrm>
          <a:prstGeom prst="rect">
            <a:avLst/>
          </a:prstGeom>
          <a:noFill/>
        </p:spPr>
      </p:pic>
      <p:pic>
        <p:nvPicPr>
          <p:cNvPr id="2052" name="Picture 4" descr="C:\Users\user\Desktop\Без названия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657" y="4314036"/>
            <a:ext cx="2514600" cy="1819275"/>
          </a:xfrm>
          <a:prstGeom prst="rect">
            <a:avLst/>
          </a:prstGeom>
          <a:noFill/>
        </p:spPr>
      </p:pic>
      <p:pic>
        <p:nvPicPr>
          <p:cNvPr id="2053" name="Picture 5" descr="C:\Users\user\Desktop\Без назван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029" y="1670830"/>
            <a:ext cx="2809875" cy="1628775"/>
          </a:xfrm>
          <a:prstGeom prst="rect">
            <a:avLst/>
          </a:prstGeom>
          <a:noFill/>
        </p:spPr>
      </p:pic>
      <p:pic>
        <p:nvPicPr>
          <p:cNvPr id="2054" name="Picture 6" descr="C:\Users\user\Desktop\Без названия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39433" y="2885276"/>
            <a:ext cx="2619375" cy="17430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39257" y="1469449"/>
            <a:ext cx="5148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Latn-U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Noyob topilmalar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7374" y="4314036"/>
            <a:ext cx="2762250" cy="197166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" y="0"/>
            <a:ext cx="11879263" cy="87729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O‘ZINGIZNI  SINANG!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399" y="1439416"/>
            <a:ext cx="7704856" cy="60769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z-Latn-U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Moddiy manba-bu ...  .</a:t>
            </a:r>
          </a:p>
          <a:p>
            <a:endParaRPr lang="uz-Latn-UZ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Yozma manba-bu ...  .</a:t>
            </a:r>
          </a:p>
          <a:p>
            <a:endParaRPr lang="uz-Latn-UZ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Arxiv-bu ...  .</a:t>
            </a:r>
          </a:p>
          <a:p>
            <a:endParaRPr lang="uz-Latn-UZ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Tarixiy hujjatlar-bu ...  .</a:t>
            </a:r>
          </a:p>
          <a:p>
            <a:endParaRPr lang="uz-Latn-UZ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640" y="1439416"/>
            <a:ext cx="2401724" cy="299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301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</TotalTime>
  <Words>198</Words>
  <Application>Microsoft Office PowerPoint</Application>
  <PresentationFormat>Произвольный</PresentationFormat>
  <Paragraphs>58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Tarix fani haqida</vt:lpstr>
      <vt:lpstr>Tarixiy manbalarning turlari</vt:lpstr>
      <vt:lpstr>Moddiy manbalar</vt:lpstr>
      <vt:lpstr>Moddiy manbalar</vt:lpstr>
      <vt:lpstr>Yozma manbalar</vt:lpstr>
      <vt:lpstr>Слайд 8</vt:lpstr>
      <vt:lpstr>Слайд 9</vt:lpstr>
      <vt:lpstr>Слайд 10</vt:lpstr>
      <vt:lpstr>Слайд 11</vt:lpstr>
      <vt:lpstr>Слайд 12</vt:lpstr>
      <vt:lpstr>Слайд 13</vt:lpstr>
      <vt:lpstr>Mustaqil bajarish uchun topshiriq: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Karol_1996</dc:creator>
  <cp:lastModifiedBy>user</cp:lastModifiedBy>
  <cp:revision>136</cp:revision>
  <dcterms:created xsi:type="dcterms:W3CDTF">2020-04-13T08:06:06Z</dcterms:created>
  <dcterms:modified xsi:type="dcterms:W3CDTF">2021-03-29T12:25:51Z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