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7" r:id="rId2"/>
    <p:sldId id="279" r:id="rId3"/>
    <p:sldId id="276" r:id="rId4"/>
    <p:sldId id="270" r:id="rId5"/>
    <p:sldId id="275" r:id="rId6"/>
    <p:sldId id="280" r:id="rId7"/>
    <p:sldId id="266" r:id="rId8"/>
    <p:sldId id="278" r:id="rId9"/>
    <p:sldId id="271" r:id="rId10"/>
    <p:sldId id="272" r:id="rId11"/>
    <p:sldId id="273" r:id="rId12"/>
    <p:sldId id="281" r:id="rId13"/>
    <p:sldId id="267" r:id="rId14"/>
    <p:sldId id="282" r:id="rId15"/>
    <p:sldId id="283" r:id="rId16"/>
    <p:sldId id="269" r:id="rId17"/>
  </p:sldIdLst>
  <p:sldSz cx="11879263" cy="7199313"/>
  <p:notesSz cx="5765800" cy="3244850"/>
  <p:defaultTextStyle>
    <a:defPPr>
      <a:defRPr lang="ru-RU"/>
    </a:defPPr>
    <a:lvl1pPr marL="0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7826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5650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3477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1301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39127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6951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4778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2602" algn="l" defTabSz="1935650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444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F417A-F821-47A9-A3A2-54C000DC56F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406400"/>
            <a:ext cx="18034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90DB-77F4-4D7D-876F-DA3C0E7D21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4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08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12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13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17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21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25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29" algn="l" defTabSz="9142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1200" y="406400"/>
            <a:ext cx="1803400" cy="1093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337C1E09-F474-4C6F-BB48-44572F27372C}" type="slidenum">
              <a:rPr lang="en-US" altLang="ru-RU" sz="1200" smtClean="0">
                <a:latin typeface="Calibri" panose="020F0502020204030204" pitchFamily="34" charset="0"/>
              </a:rPr>
              <a:pPr/>
              <a:t>1</a:t>
            </a:fld>
            <a:endParaRPr lang="en-US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1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1200" y="406400"/>
            <a:ext cx="1803400" cy="1093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fld id="{CCF278D6-E585-4C56-AA1D-6C92A5FBE9F5}" type="slidenum">
              <a:rPr lang="ru-RU" altLang="ru-RU" sz="1200">
                <a:latin typeface="Calibri" panose="020F0502020204030204" pitchFamily="34" charset="0"/>
              </a:rPr>
              <a:pPr/>
              <a:t>5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57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81200" y="406400"/>
            <a:ext cx="18034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90DB-77F4-4D7D-876F-DA3C0E7D21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54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7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646331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9" y="2403961"/>
            <a:ext cx="10168069" cy="384721"/>
          </a:xfrm>
        </p:spPr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646331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6" y="1655843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4" y="1655843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646331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76710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53422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930129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883547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6840" y="1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976710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953422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930129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9883547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906840" y="1795029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976710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953422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930129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9883547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906840" y="3590060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976710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953422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30129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83547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7906840" y="5385088"/>
            <a:ext cx="1995717" cy="369294"/>
          </a:xfrm>
        </p:spPr>
        <p:txBody>
          <a:bodyPr lIns="182842" tIns="91421" rIns="182842" bIns="91421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6327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3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17" name="bg object 17"/>
          <p:cNvSpPr/>
          <p:nvPr/>
        </p:nvSpPr>
        <p:spPr>
          <a:xfrm>
            <a:off x="137730" y="157892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9" y="2403961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1"/>
            <a:ext cx="380136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1"/>
            <a:ext cx="273223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1"/>
            <a:ext cx="273223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771">
        <a:defRPr>
          <a:latin typeface="+mn-lt"/>
          <a:ea typeface="+mn-ea"/>
          <a:cs typeface="+mn-cs"/>
        </a:defRPr>
      </a:lvl2pPr>
      <a:lvl3pPr marL="1883542">
        <a:defRPr>
          <a:latin typeface="+mn-lt"/>
          <a:ea typeface="+mn-ea"/>
          <a:cs typeface="+mn-cs"/>
        </a:defRPr>
      </a:lvl3pPr>
      <a:lvl4pPr marL="2825310">
        <a:defRPr>
          <a:latin typeface="+mn-lt"/>
          <a:ea typeface="+mn-ea"/>
          <a:cs typeface="+mn-cs"/>
        </a:defRPr>
      </a:lvl4pPr>
      <a:lvl5pPr marL="3767083">
        <a:defRPr>
          <a:latin typeface="+mn-lt"/>
          <a:ea typeface="+mn-ea"/>
          <a:cs typeface="+mn-cs"/>
        </a:defRPr>
      </a:lvl5pPr>
      <a:lvl6pPr marL="4708852">
        <a:defRPr>
          <a:latin typeface="+mn-lt"/>
          <a:ea typeface="+mn-ea"/>
          <a:cs typeface="+mn-cs"/>
        </a:defRPr>
      </a:lvl6pPr>
      <a:lvl7pPr marL="5650623">
        <a:defRPr>
          <a:latin typeface="+mn-lt"/>
          <a:ea typeface="+mn-ea"/>
          <a:cs typeface="+mn-cs"/>
        </a:defRPr>
      </a:lvl7pPr>
      <a:lvl8pPr marL="6592394">
        <a:defRPr>
          <a:latin typeface="+mn-lt"/>
          <a:ea typeface="+mn-ea"/>
          <a:cs typeface="+mn-cs"/>
        </a:defRPr>
      </a:lvl8pPr>
      <a:lvl9pPr marL="75341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771">
        <a:defRPr>
          <a:latin typeface="+mn-lt"/>
          <a:ea typeface="+mn-ea"/>
          <a:cs typeface="+mn-cs"/>
        </a:defRPr>
      </a:lvl2pPr>
      <a:lvl3pPr marL="1883542">
        <a:defRPr>
          <a:latin typeface="+mn-lt"/>
          <a:ea typeface="+mn-ea"/>
          <a:cs typeface="+mn-cs"/>
        </a:defRPr>
      </a:lvl3pPr>
      <a:lvl4pPr marL="2825310">
        <a:defRPr>
          <a:latin typeface="+mn-lt"/>
          <a:ea typeface="+mn-ea"/>
          <a:cs typeface="+mn-cs"/>
        </a:defRPr>
      </a:lvl4pPr>
      <a:lvl5pPr marL="3767083">
        <a:defRPr>
          <a:latin typeface="+mn-lt"/>
          <a:ea typeface="+mn-ea"/>
          <a:cs typeface="+mn-cs"/>
        </a:defRPr>
      </a:lvl5pPr>
      <a:lvl6pPr marL="4708852">
        <a:defRPr>
          <a:latin typeface="+mn-lt"/>
          <a:ea typeface="+mn-ea"/>
          <a:cs typeface="+mn-cs"/>
        </a:defRPr>
      </a:lvl6pPr>
      <a:lvl7pPr marL="5650623">
        <a:defRPr>
          <a:latin typeface="+mn-lt"/>
          <a:ea typeface="+mn-ea"/>
          <a:cs typeface="+mn-cs"/>
        </a:defRPr>
      </a:lvl7pPr>
      <a:lvl8pPr marL="6592394">
        <a:defRPr>
          <a:latin typeface="+mn-lt"/>
          <a:ea typeface="+mn-ea"/>
          <a:cs typeface="+mn-cs"/>
        </a:defRPr>
      </a:lvl8pPr>
      <a:lvl9pPr marL="753416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" y="0"/>
            <a:ext cx="11908731" cy="18827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51369">
              <a:defRPr/>
            </a:pPr>
            <a:endParaRPr sz="2300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419115" y="2664838"/>
            <a:ext cx="661414" cy="15061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1151369">
              <a:defRPr/>
            </a:pPr>
            <a:endParaRPr sz="2300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728030" y="647851"/>
            <a:ext cx="1702650" cy="12082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151369">
              <a:defRPr/>
            </a:pPr>
            <a:endParaRPr sz="2300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728030" y="647851"/>
            <a:ext cx="1702650" cy="12082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151369">
              <a:defRPr/>
            </a:pPr>
            <a:endParaRPr sz="23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731305" y="935992"/>
            <a:ext cx="1673182" cy="616779"/>
          </a:xfrm>
          <a:prstGeom prst="rect">
            <a:avLst/>
          </a:prstGeom>
        </p:spPr>
        <p:txBody>
          <a:bodyPr lIns="0" tIns="31694" rIns="0" bIns="0">
            <a:spAutoFit/>
          </a:bodyPr>
          <a:lstStyle/>
          <a:p>
            <a:pPr algn="ctr" defTabSz="1151369">
              <a:spcBef>
                <a:spcPts val="250"/>
              </a:spcBef>
              <a:defRPr/>
            </a:pPr>
            <a:r>
              <a:rPr lang="uz-Latn-UZ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b="1" spc="2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889289" y="935992"/>
            <a:ext cx="7334494" cy="783536"/>
          </a:xfrm>
          <a:prstGeom prst="rect">
            <a:avLst/>
          </a:prstGeom>
        </p:spPr>
        <p:txBody>
          <a:bodyPr lIns="0" tIns="2919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391" algn="ctr" defTabSz="1828132">
              <a:spcBef>
                <a:spcPts val="229"/>
              </a:spcBef>
              <a:defRPr/>
            </a:pPr>
            <a:r>
              <a:rPr lang="uz-Latn-UZ" sz="4900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9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62472" name="object 11"/>
          <p:cNvSpPr>
            <a:spLocks/>
          </p:cNvSpPr>
          <p:nvPr/>
        </p:nvSpPr>
        <p:spPr bwMode="auto">
          <a:xfrm>
            <a:off x="1083805" y="1214309"/>
            <a:ext cx="121150" cy="350353"/>
          </a:xfrm>
          <a:custGeom>
            <a:avLst/>
            <a:gdLst>
              <a:gd name="T0" fmla="*/ 45436 w 61595"/>
              <a:gd name="T1" fmla="*/ 0 h 174625"/>
              <a:gd name="T2" fmla="*/ 27765 w 61595"/>
              <a:gd name="T3" fmla="*/ 2110 h 174625"/>
              <a:gd name="T4" fmla="*/ 13322 w 61595"/>
              <a:gd name="T5" fmla="*/ 7860 h 174625"/>
              <a:gd name="T6" fmla="*/ 3577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3576 w 61595"/>
              <a:gd name="T13" fmla="*/ 157936 h 174625"/>
              <a:gd name="T14" fmla="*/ 13316 w 61595"/>
              <a:gd name="T15" fmla="*/ 166467 h 174625"/>
              <a:gd name="T16" fmla="*/ 27762 w 61595"/>
              <a:gd name="T17" fmla="*/ 172224 h 174625"/>
              <a:gd name="T18" fmla="*/ 45436 w 61595"/>
              <a:gd name="T19" fmla="*/ 174336 h 174625"/>
              <a:gd name="T20" fmla="*/ 63103 w 61595"/>
              <a:gd name="T21" fmla="*/ 172224 h 174625"/>
              <a:gd name="T22" fmla="*/ 77543 w 61595"/>
              <a:gd name="T23" fmla="*/ 166467 h 174625"/>
              <a:gd name="T24" fmla="*/ 87288 w 61595"/>
              <a:gd name="T25" fmla="*/ 157936 h 174625"/>
              <a:gd name="T26" fmla="*/ 87836 w 61595"/>
              <a:gd name="T27" fmla="*/ 156347 h 174625"/>
              <a:gd name="T28" fmla="*/ 37180 w 61595"/>
              <a:gd name="T29" fmla="*/ 156347 h 174625"/>
              <a:gd name="T30" fmla="*/ 30460 w 61595"/>
              <a:gd name="T31" fmla="*/ 152383 h 174625"/>
              <a:gd name="T32" fmla="*/ 30460 w 61595"/>
              <a:gd name="T33" fmla="*/ 21941 h 174625"/>
              <a:gd name="T34" fmla="*/ 37180 w 61595"/>
              <a:gd name="T35" fmla="*/ 17984 h 174625"/>
              <a:gd name="T36" fmla="*/ 87839 w 61595"/>
              <a:gd name="T37" fmla="*/ 17984 h 174625"/>
              <a:gd name="T38" fmla="*/ 87288 w 61595"/>
              <a:gd name="T39" fmla="*/ 16382 h 174625"/>
              <a:gd name="T40" fmla="*/ 77543 w 61595"/>
              <a:gd name="T41" fmla="*/ 7860 h 174625"/>
              <a:gd name="T42" fmla="*/ 63103 w 61595"/>
              <a:gd name="T43" fmla="*/ 2110 h 174625"/>
              <a:gd name="T44" fmla="*/ 45436 w 61595"/>
              <a:gd name="T45" fmla="*/ 0 h 174625"/>
              <a:gd name="T46" fmla="*/ 87839 w 61595"/>
              <a:gd name="T47" fmla="*/ 17984 h 174625"/>
              <a:gd name="T48" fmla="*/ 53684 w 61595"/>
              <a:gd name="T49" fmla="*/ 17984 h 174625"/>
              <a:gd name="T50" fmla="*/ 60407 w 61595"/>
              <a:gd name="T51" fmla="*/ 21941 h 174625"/>
              <a:gd name="T52" fmla="*/ 60407 w 61595"/>
              <a:gd name="T53" fmla="*/ 152383 h 174625"/>
              <a:gd name="T54" fmla="*/ 53684 w 61595"/>
              <a:gd name="T55" fmla="*/ 156347 h 174625"/>
              <a:gd name="T56" fmla="*/ 87836 w 61595"/>
              <a:gd name="T57" fmla="*/ 156347 h 174625"/>
              <a:gd name="T58" fmla="*/ 90862 w 61595"/>
              <a:gd name="T59" fmla="*/ 147501 h 174625"/>
              <a:gd name="T60" fmla="*/ 90862 w 61595"/>
              <a:gd name="T61" fmla="*/ 26804 h 174625"/>
              <a:gd name="T62" fmla="*/ 87839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sz="2100" dirty="0"/>
          </a:p>
        </p:txBody>
      </p:sp>
      <p:sp>
        <p:nvSpPr>
          <p:cNvPr id="62473" name="object 12"/>
          <p:cNvSpPr>
            <a:spLocks/>
          </p:cNvSpPr>
          <p:nvPr/>
        </p:nvSpPr>
        <p:spPr bwMode="auto">
          <a:xfrm>
            <a:off x="900441" y="1214309"/>
            <a:ext cx="130973" cy="350353"/>
          </a:xfrm>
          <a:custGeom>
            <a:avLst/>
            <a:gdLst>
              <a:gd name="T0" fmla="*/ 170580 w 61595"/>
              <a:gd name="T1" fmla="*/ 0 h 174625"/>
              <a:gd name="T2" fmla="*/ 104237 w 61595"/>
              <a:gd name="T3" fmla="*/ 2110 h 174625"/>
              <a:gd name="T4" fmla="*/ 50002 w 61595"/>
              <a:gd name="T5" fmla="*/ 7860 h 174625"/>
              <a:gd name="T6" fmla="*/ 13430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13430 w 61595"/>
              <a:gd name="T13" fmla="*/ 157936 h 174625"/>
              <a:gd name="T14" fmla="*/ 50002 w 61595"/>
              <a:gd name="T15" fmla="*/ 166467 h 174625"/>
              <a:gd name="T16" fmla="*/ 104237 w 61595"/>
              <a:gd name="T17" fmla="*/ 172224 h 174625"/>
              <a:gd name="T18" fmla="*/ 170580 w 61595"/>
              <a:gd name="T19" fmla="*/ 174336 h 174625"/>
              <a:gd name="T20" fmla="*/ 236980 w 61595"/>
              <a:gd name="T21" fmla="*/ 172224 h 174625"/>
              <a:gd name="T22" fmla="*/ 291270 w 61595"/>
              <a:gd name="T23" fmla="*/ 166467 h 174625"/>
              <a:gd name="T24" fmla="*/ 327898 w 61595"/>
              <a:gd name="T25" fmla="*/ 157936 h 174625"/>
              <a:gd name="T26" fmla="*/ 329933 w 61595"/>
              <a:gd name="T27" fmla="*/ 156347 h 174625"/>
              <a:gd name="T28" fmla="*/ 139596 w 61595"/>
              <a:gd name="T29" fmla="*/ 156347 h 174625"/>
              <a:gd name="T30" fmla="*/ 114362 w 61595"/>
              <a:gd name="T31" fmla="*/ 152383 h 174625"/>
              <a:gd name="T32" fmla="*/ 114362 w 61595"/>
              <a:gd name="T33" fmla="*/ 21941 h 174625"/>
              <a:gd name="T34" fmla="*/ 139561 w 61595"/>
              <a:gd name="T35" fmla="*/ 17984 h 174625"/>
              <a:gd name="T36" fmla="*/ 329968 w 61595"/>
              <a:gd name="T37" fmla="*/ 17984 h 174625"/>
              <a:gd name="T38" fmla="*/ 327898 w 61595"/>
              <a:gd name="T39" fmla="*/ 16382 h 174625"/>
              <a:gd name="T40" fmla="*/ 291270 w 61595"/>
              <a:gd name="T41" fmla="*/ 7860 h 174625"/>
              <a:gd name="T42" fmla="*/ 236980 w 61595"/>
              <a:gd name="T43" fmla="*/ 2110 h 174625"/>
              <a:gd name="T44" fmla="*/ 170580 w 61595"/>
              <a:gd name="T45" fmla="*/ 0 h 174625"/>
              <a:gd name="T46" fmla="*/ 329968 w 61595"/>
              <a:gd name="T47" fmla="*/ 17984 h 174625"/>
              <a:gd name="T48" fmla="*/ 201652 w 61595"/>
              <a:gd name="T49" fmla="*/ 17984 h 174625"/>
              <a:gd name="T50" fmla="*/ 226962 w 61595"/>
              <a:gd name="T51" fmla="*/ 21941 h 174625"/>
              <a:gd name="T52" fmla="*/ 226962 w 61595"/>
              <a:gd name="T53" fmla="*/ 152383 h 174625"/>
              <a:gd name="T54" fmla="*/ 201652 w 61595"/>
              <a:gd name="T55" fmla="*/ 156347 h 174625"/>
              <a:gd name="T56" fmla="*/ 329933 w 61595"/>
              <a:gd name="T57" fmla="*/ 156347 h 174625"/>
              <a:gd name="T58" fmla="*/ 341343 w 61595"/>
              <a:gd name="T59" fmla="*/ 147501 h 174625"/>
              <a:gd name="T60" fmla="*/ 341343 w 61595"/>
              <a:gd name="T61" fmla="*/ 26804 h 174625"/>
              <a:gd name="T62" fmla="*/ 329968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595"/>
              <a:gd name="T97" fmla="*/ 0 h 174625"/>
              <a:gd name="T98" fmla="*/ 61595 w 61595"/>
              <a:gd name="T99" fmla="*/ 174625 h 1746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sz="2100" dirty="0"/>
          </a:p>
        </p:txBody>
      </p:sp>
      <p:sp>
        <p:nvSpPr>
          <p:cNvPr id="62474" name="object 13"/>
          <p:cNvSpPr>
            <a:spLocks/>
          </p:cNvSpPr>
          <p:nvPr/>
        </p:nvSpPr>
        <p:spPr bwMode="auto">
          <a:xfrm>
            <a:off x="677788" y="880328"/>
            <a:ext cx="756368" cy="913539"/>
          </a:xfrm>
          <a:custGeom>
            <a:avLst/>
            <a:gdLst>
              <a:gd name="T0" fmla="*/ 92238 w 366395"/>
              <a:gd name="T1" fmla="*/ 400232 h 457200"/>
              <a:gd name="T2" fmla="*/ 0 w 366395"/>
              <a:gd name="T3" fmla="*/ 428677 h 457200"/>
              <a:gd name="T4" fmla="*/ 98284 w 366395"/>
              <a:gd name="T5" fmla="*/ 457178 h 457200"/>
              <a:gd name="T6" fmla="*/ 1100876 w 366395"/>
              <a:gd name="T7" fmla="*/ 439759 h 457200"/>
              <a:gd name="T8" fmla="*/ 61974 w 366395"/>
              <a:gd name="T9" fmla="*/ 422876 h 457200"/>
              <a:gd name="T10" fmla="*/ 1081757 w 366395"/>
              <a:gd name="T11" fmla="*/ 409123 h 457200"/>
              <a:gd name="T12" fmla="*/ 198264 w 366395"/>
              <a:gd name="T13" fmla="*/ 370514 h 457200"/>
              <a:gd name="T14" fmla="*/ 1101535 w 366395"/>
              <a:gd name="T15" fmla="*/ 418161 h 457200"/>
              <a:gd name="T16" fmla="*/ 1030333 w 366395"/>
              <a:gd name="T17" fmla="*/ 439192 h 457200"/>
              <a:gd name="T18" fmla="*/ 976783 w 366395"/>
              <a:gd name="T19" fmla="*/ 370514 h 457200"/>
              <a:gd name="T20" fmla="*/ 976783 w 366395"/>
              <a:gd name="T21" fmla="*/ 370514 h 457200"/>
              <a:gd name="T22" fmla="*/ 108858 w 366395"/>
              <a:gd name="T23" fmla="*/ 92473 h 457200"/>
              <a:gd name="T24" fmla="*/ 14255 w 366395"/>
              <a:gd name="T25" fmla="*/ 137166 h 457200"/>
              <a:gd name="T26" fmla="*/ 180528 w 366395"/>
              <a:gd name="T27" fmla="*/ 352529 h 457200"/>
              <a:gd name="T28" fmla="*/ 274697 w 366395"/>
              <a:gd name="T29" fmla="*/ 177605 h 457200"/>
              <a:gd name="T30" fmla="*/ 169815 w 366395"/>
              <a:gd name="T31" fmla="*/ 167723 h 457200"/>
              <a:gd name="T32" fmla="*/ 85449 w 366395"/>
              <a:gd name="T33" fmla="*/ 125092 h 457200"/>
              <a:gd name="T34" fmla="*/ 431597 w 366395"/>
              <a:gd name="T35" fmla="*/ 103586 h 457200"/>
              <a:gd name="T36" fmla="*/ 239219 w 366395"/>
              <a:gd name="T37" fmla="*/ 85604 h 457200"/>
              <a:gd name="T38" fmla="*/ 790699 w 366395"/>
              <a:gd name="T39" fmla="*/ 162154 h 457200"/>
              <a:gd name="T40" fmla="*/ 866123 w 366395"/>
              <a:gd name="T41" fmla="*/ 182523 h 457200"/>
              <a:gd name="T42" fmla="*/ 933742 w 366395"/>
              <a:gd name="T43" fmla="*/ 185853 h 457200"/>
              <a:gd name="T44" fmla="*/ 1059423 w 366395"/>
              <a:gd name="T45" fmla="*/ 168522 h 457200"/>
              <a:gd name="T46" fmla="*/ 847071 w 366395"/>
              <a:gd name="T47" fmla="*/ 151210 h 457200"/>
              <a:gd name="T48" fmla="*/ 258274 w 366395"/>
              <a:gd name="T49" fmla="*/ 143920 h 457200"/>
              <a:gd name="T50" fmla="*/ 226630 w 366395"/>
              <a:gd name="T51" fmla="*/ 166164 h 457200"/>
              <a:gd name="T52" fmla="*/ 320676 w 366395"/>
              <a:gd name="T53" fmla="*/ 151210 h 457200"/>
              <a:gd name="T54" fmla="*/ 851007 w 366395"/>
              <a:gd name="T55" fmla="*/ 139701 h 457200"/>
              <a:gd name="T56" fmla="*/ 869392 w 366395"/>
              <a:gd name="T57" fmla="*/ 55737 h 457200"/>
              <a:gd name="T58" fmla="*/ 663188 w 366395"/>
              <a:gd name="T59" fmla="*/ 99561 h 457200"/>
              <a:gd name="T60" fmla="*/ 998313 w 366395"/>
              <a:gd name="T61" fmla="*/ 114312 h 457200"/>
              <a:gd name="T62" fmla="*/ 1029363 w 366395"/>
              <a:gd name="T63" fmla="*/ 146476 h 457200"/>
              <a:gd name="T64" fmla="*/ 1087842 w 366395"/>
              <a:gd name="T65" fmla="*/ 152790 h 457200"/>
              <a:gd name="T66" fmla="*/ 999699 w 366395"/>
              <a:gd name="T67" fmla="*/ 92443 h 457200"/>
              <a:gd name="T68" fmla="*/ 890318 w 366395"/>
              <a:gd name="T69" fmla="*/ 134556 h 457200"/>
              <a:gd name="T70" fmla="*/ 937180 w 366395"/>
              <a:gd name="T71" fmla="*/ 151944 h 457200"/>
              <a:gd name="T72" fmla="*/ 968345 w 366395"/>
              <a:gd name="T73" fmla="*/ 141508 h 457200"/>
              <a:gd name="T74" fmla="*/ 215353 w 366395"/>
              <a:gd name="T75" fmla="*/ 118022 h 457200"/>
              <a:gd name="T76" fmla="*/ 139673 w 366395"/>
              <a:gd name="T77" fmla="*/ 141508 h 457200"/>
              <a:gd name="T78" fmla="*/ 201663 w 366395"/>
              <a:gd name="T79" fmla="*/ 146476 h 457200"/>
              <a:gd name="T80" fmla="*/ 875081 w 366395"/>
              <a:gd name="T81" fmla="*/ 134715 h 457200"/>
              <a:gd name="T82" fmla="*/ 310921 w 366395"/>
              <a:gd name="T83" fmla="*/ 133224 h 457200"/>
              <a:gd name="T84" fmla="*/ 215353 w 366395"/>
              <a:gd name="T85" fmla="*/ 118022 h 457200"/>
              <a:gd name="T86" fmla="*/ 884320 w 366395"/>
              <a:gd name="T87" fmla="*/ 117100 h 457200"/>
              <a:gd name="T88" fmla="*/ 31015 w 366395"/>
              <a:gd name="T89" fmla="*/ 8171 h 457200"/>
              <a:gd name="T90" fmla="*/ 31015 w 366395"/>
              <a:gd name="T91" fmla="*/ 47567 h 457200"/>
              <a:gd name="T92" fmla="*/ 1047034 w 366395"/>
              <a:gd name="T93" fmla="*/ 53544 h 457200"/>
              <a:gd name="T94" fmla="*/ 80109 w 366395"/>
              <a:gd name="T95" fmla="*/ 37755 h 457200"/>
              <a:gd name="T96" fmla="*/ 1098881 w 366395"/>
              <a:gd name="T97" fmla="*/ 17984 h 457200"/>
              <a:gd name="T98" fmla="*/ 1009669 w 366395"/>
              <a:gd name="T99" fmla="*/ 0 h 457200"/>
              <a:gd name="T100" fmla="*/ 1043799 w 366395"/>
              <a:gd name="T101" fmla="*/ 33317 h 457200"/>
              <a:gd name="T102" fmla="*/ 1098881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66395"/>
              <a:gd name="T157" fmla="*/ 0 h 457200"/>
              <a:gd name="T158" fmla="*/ 366395 w 366395"/>
              <a:gd name="T159" fmla="*/ 457200 h 4572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sz="2100" dirty="0"/>
          </a:p>
        </p:txBody>
      </p:sp>
      <p:sp>
        <p:nvSpPr>
          <p:cNvPr id="62475" name="object 14"/>
          <p:cNvSpPr>
            <a:spLocks/>
          </p:cNvSpPr>
          <p:nvPr/>
        </p:nvSpPr>
        <p:spPr bwMode="auto">
          <a:xfrm>
            <a:off x="1034687" y="1050594"/>
            <a:ext cx="45842" cy="36018"/>
          </a:xfrm>
          <a:custGeom>
            <a:avLst/>
            <a:gdLst>
              <a:gd name="T0" fmla="*/ 69817 w 20954"/>
              <a:gd name="T1" fmla="*/ 0 h 18414"/>
              <a:gd name="T2" fmla="*/ 19896 w 20954"/>
              <a:gd name="T3" fmla="*/ 0 h 18414"/>
              <a:gd name="T4" fmla="*/ 0 w 20954"/>
              <a:gd name="T5" fmla="*/ 436 h 18414"/>
              <a:gd name="T6" fmla="*/ 0 w 20954"/>
              <a:gd name="T7" fmla="*/ 1521 h 18414"/>
              <a:gd name="T8" fmla="*/ 19896 w 20954"/>
              <a:gd name="T9" fmla="*/ 1956 h 18414"/>
              <a:gd name="T10" fmla="*/ 69817 w 20954"/>
              <a:gd name="T11" fmla="*/ 1956 h 18414"/>
              <a:gd name="T12" fmla="*/ 89698 w 20954"/>
              <a:gd name="T13" fmla="*/ 1521 h 18414"/>
              <a:gd name="T14" fmla="*/ 89698 w 20954"/>
              <a:gd name="T15" fmla="*/ 436 h 18414"/>
              <a:gd name="T16" fmla="*/ 69817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954"/>
              <a:gd name="T28" fmla="*/ 0 h 18414"/>
              <a:gd name="T29" fmla="*/ 20954 w 20954"/>
              <a:gd name="T30" fmla="*/ 18414 h 184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 sz="2100" dirty="0"/>
          </a:p>
        </p:txBody>
      </p:sp>
      <p:sp>
        <p:nvSpPr>
          <p:cNvPr id="14" name="object 6">
            <a:extLst/>
          </p:cNvPr>
          <p:cNvSpPr/>
          <p:nvPr/>
        </p:nvSpPr>
        <p:spPr>
          <a:xfrm>
            <a:off x="402744" y="4524656"/>
            <a:ext cx="677785" cy="15061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151369">
              <a:defRPr/>
            </a:pPr>
            <a:endParaRPr sz="23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243" y="2424331"/>
            <a:ext cx="5700950" cy="4774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5389" y="4591800"/>
            <a:ext cx="593725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94">
              <a:lnSpc>
                <a:spcPts val="4181"/>
              </a:lnSpc>
              <a:spcBef>
                <a:spcPts val="2533"/>
              </a:spcBef>
            </a:pPr>
            <a:r>
              <a:rPr lang="en-US" sz="2800" b="1" dirty="0" err="1">
                <a:solidFill>
                  <a:srgbClr val="373435"/>
                </a:solidFill>
                <a:latin typeface="Arial"/>
                <a:cs typeface="Arial"/>
              </a:rPr>
              <a:t>O‘qituvchi:Xasanova</a:t>
            </a:r>
            <a:endParaRPr lang="en-US" sz="2800" b="1" dirty="0">
              <a:latin typeface="Arial"/>
              <a:cs typeface="Arial"/>
            </a:endParaRPr>
          </a:p>
          <a:p>
            <a:pPr marL="66694">
              <a:lnSpc>
                <a:spcPts val="4045"/>
              </a:lnSpc>
            </a:pPr>
            <a:r>
              <a:rPr lang="en-US" sz="2800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sz="2800" b="1" spc="10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sz="2800" b="1" spc="10" dirty="0" err="1" smtClean="0">
                <a:solidFill>
                  <a:srgbClr val="373435"/>
                </a:solidFill>
                <a:latin typeface="Arial"/>
                <a:cs typeface="Arial"/>
              </a:rPr>
              <a:t>ra</a:t>
            </a:r>
            <a:r>
              <a:rPr lang="en-US" sz="2800" b="1" spc="1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endParaRPr lang="en-US" sz="2800" b="1" spc="10" dirty="0">
              <a:solidFill>
                <a:srgbClr val="37343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26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830" y="227248"/>
            <a:ext cx="9815793" cy="815608"/>
          </a:xfrm>
        </p:spPr>
        <p:txBody>
          <a:bodyPr/>
          <a:lstStyle/>
          <a:p>
            <a:pPr algn="ctr"/>
            <a:r>
              <a:rPr lang="uz-Latn-UZ" sz="5300" dirty="0" smtClean="0"/>
              <a:t>MEDITSINA   TARAQQIYOTI</a:t>
            </a:r>
            <a:endParaRPr lang="ru-RU" sz="5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31" y="1618456"/>
            <a:ext cx="5410201" cy="3962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230" y="2660382"/>
            <a:ext cx="5257801" cy="39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06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677108"/>
          </a:xfrm>
        </p:spPr>
        <p:txBody>
          <a:bodyPr/>
          <a:lstStyle/>
          <a:p>
            <a:pPr algn="ctr"/>
            <a:r>
              <a:rPr lang="uz-Latn-UZ" sz="4400" dirty="0" smtClean="0"/>
              <a:t>UYALI  TELEFON  INSON  HAYOTIDA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8" y="1847056"/>
            <a:ext cx="5781675" cy="3962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431" y="1466058"/>
            <a:ext cx="4953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82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BILIMNING TARAQQIYOTDAGI O‘RNI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25" y="34448"/>
            <a:ext cx="11867488" cy="1203008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827063" y="1799456"/>
            <a:ext cx="4752528" cy="424847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asrda ilm-fan yutuqlari davlatlar taraqqiyotining bosh omili bo‘lib qoladi.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731719" y="1769414"/>
            <a:ext cx="4608512" cy="403244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 uchun ham XXI asr-ilm-fan va taraqqiyot asri,deb yuritildi.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115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“KUCH BILIM VA TAFAKKURDA”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25" y="34448"/>
            <a:ext cx="13217364" cy="1693000"/>
          </a:xfrm>
        </p:spPr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48876" y="1374248"/>
            <a:ext cx="11593288" cy="646331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Ushbu hikmatli so‘zlar Birinchi Prezidentimizga tegishli.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876" y="2510571"/>
            <a:ext cx="3312368" cy="4524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“Kuch”-so‘zi O‘zbekistonning maqsadi kelajakda dunyoning rivojlangan davlatlar qatoridan o‘rin olishini anglatadi.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669" y="2510571"/>
            <a:ext cx="3918547" cy="4524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 Bilim”- so‘zi bu ulug‘vor maqsadning ro‘yobga chiqishida mamlakatimizda ilm-fanning qanchalik yuksak taraqqiy etishiga bog‘liqligini bildiradi.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3887" y="2514922"/>
            <a:ext cx="3024336" cy="4524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 Tafakkur ” so‘zi esa mamlakat mutaxassis kadrlarning zamonaviy,yuk-sak darajadagi bilimlarga ega bo‘lishidir.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62744" y="2060613"/>
            <a:ext cx="484632" cy="449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03204" y="2060614"/>
            <a:ext cx="484632" cy="4499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699104" y="2048274"/>
            <a:ext cx="484632" cy="4622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00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BILIMNING TARAQQIYOTDAGI O‘RNI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25" y="34448"/>
            <a:ext cx="11867488" cy="1203008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015" y="1727448"/>
            <a:ext cx="3096344" cy="50167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Mamlakatning yuqori taraqqiy etgan davlatga aylanishi uchun ilm-fanning yuksak darajada rivojlanishiga va ravnaqiga bog‘liq.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3647" y="1727448"/>
            <a:ext cx="3960440" cy="50167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Shuning uchun ilm-fan ahliga-olimlarga barcha sharoitlar yaratildi.Prezident Sh.Mirziyoyev Fanlar akademiyasining olimlari bilan bir necha bor uchrashdi.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8" y="468002"/>
            <a:ext cx="11128795" cy="507190"/>
          </a:xfrm>
        </p:spPr>
        <p:txBody>
          <a:bodyPr/>
          <a:lstStyle/>
          <a:p>
            <a:pPr algn="ctr"/>
            <a:r>
              <a:rPr lang="uz-Latn-UZ" sz="3296" dirty="0"/>
              <a:t>HAR QANDAY BOYLIK KITOBSIZ UZOQ YASHAMAYDI</a:t>
            </a:r>
            <a:endParaRPr lang="ru-RU" sz="3296" dirty="0"/>
          </a:p>
        </p:txBody>
      </p:sp>
      <p:sp>
        <p:nvSpPr>
          <p:cNvPr id="3" name="TextBox 2"/>
          <p:cNvSpPr txBox="1"/>
          <p:nvPr/>
        </p:nvSpPr>
        <p:spPr>
          <a:xfrm>
            <a:off x="755055" y="2064542"/>
            <a:ext cx="3453882" cy="186769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Davlat stipendiyasi 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57" y="1232298"/>
            <a:ext cx="5398054" cy="5361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Olimlarning chet tilini bilishi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576" y="4282973"/>
            <a:ext cx="3928810" cy="9800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Xalqaro fan olimpiadasi g‘oliblari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622" y="1255601"/>
            <a:ext cx="5880811" cy="5361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Iste’dodli yoshlarni saralab olish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7743" y="4772979"/>
            <a:ext cx="4647040" cy="14238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Bunda esa,Sizlarning a’lo baholarga o‘qishingiz muhim ahamiyatga ega!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077" y="2064542"/>
            <a:ext cx="3610877" cy="18676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Respublikasi Davlat mukofoti ta’sis etildi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7312" y="4031704"/>
            <a:ext cx="2291197" cy="27553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z-Latn-UZ" sz="2884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albatta dunyoning eng ilg ‘or davlatiga aylanadi.</a:t>
            </a:r>
            <a:endParaRPr lang="ru-RU" sz="288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744"/>
            <a:ext cx="11879263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sz="4000" dirty="0" smtClean="0"/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ISTE’DODNING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QADRI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54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11776" y="1"/>
            <a:ext cx="11867488" cy="13136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23057"/>
            <a:ext cx="11770226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MUSTAQIL BAJARISH UCUN TOPSHIRIQLAR:</a:t>
            </a:r>
            <a:endParaRPr lang="ru-RU" sz="4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075535" y="1614560"/>
            <a:ext cx="4752528" cy="455523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 175-sahifasidagi ”XXI-asr ilm-fan va taraqqiyot asri” mavzusini o‘qiing.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61" y="1529159"/>
            <a:ext cx="3716202" cy="46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86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27248"/>
            <a:ext cx="10639984" cy="1046440"/>
          </a:xfrm>
        </p:spPr>
        <p:txBody>
          <a:bodyPr/>
          <a:lstStyle/>
          <a:p>
            <a:pPr algn="ctr"/>
            <a:r>
              <a:rPr lang="uz-Latn-UZ" sz="3400" dirty="0" smtClean="0"/>
              <a:t>MUSTAQIL BAJARISH UCHUN TOPSHIRIQLAR:</a:t>
            </a:r>
            <a:r>
              <a:rPr lang="ru-RU" sz="3400" dirty="0"/>
              <a:t/>
            </a:r>
            <a:br>
              <a:rPr lang="ru-RU" sz="3400" dirty="0"/>
            </a:br>
            <a:endParaRPr lang="ru-RU" sz="3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6876330"/>
              </p:ext>
            </p:extLst>
          </p:nvPr>
        </p:nvGraphicFramePr>
        <p:xfrm>
          <a:off x="134673" y="956450"/>
          <a:ext cx="11591436" cy="602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51">
                  <a:extLst>
                    <a:ext uri="{9D8B030D-6E8A-4147-A177-3AD203B41FA5}">
                      <a16:colId xmlns:a16="http://schemas.microsoft.com/office/drawing/2014/main" xmlns="" val="367746365"/>
                    </a:ext>
                  </a:extLst>
                </a:gridCol>
                <a:gridCol w="5196197">
                  <a:extLst>
                    <a:ext uri="{9D8B030D-6E8A-4147-A177-3AD203B41FA5}">
                      <a16:colId xmlns:a16="http://schemas.microsoft.com/office/drawing/2014/main" xmlns="" val="3399849928"/>
                    </a:ext>
                  </a:extLst>
                </a:gridCol>
                <a:gridCol w="5429288">
                  <a:extLst>
                    <a:ext uri="{9D8B030D-6E8A-4147-A177-3AD203B41FA5}">
                      <a16:colId xmlns:a16="http://schemas.microsoft.com/office/drawing/2014/main" xmlns="" val="1017821853"/>
                    </a:ext>
                  </a:extLst>
                </a:gridCol>
              </a:tblGrid>
              <a:tr h="1330747">
                <a:tc>
                  <a:txBody>
                    <a:bodyPr/>
                    <a:lstStyle/>
                    <a:p>
                      <a:pPr algn="ctr"/>
                      <a:r>
                        <a:rPr lang="uz-Latn-UZ" sz="3100" dirty="0" smtClean="0">
                          <a:latin typeface="Arial" pitchFamily="34" charset="0"/>
                          <a:cs typeface="Arial" pitchFamily="34" charset="0"/>
                        </a:rPr>
                        <a:t>t/r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itchFamily="34" charset="0"/>
                          <a:cs typeface="Arial" pitchFamily="34" charset="0"/>
                        </a:rPr>
                        <a:t>Maxsus maktablarning nomi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100" dirty="0" smtClean="0">
                          <a:latin typeface="Arial" pitchFamily="34" charset="0"/>
                          <a:cs typeface="Arial" pitchFamily="34" charset="0"/>
                        </a:rPr>
                        <a:t>Maxsus maktablarning</a:t>
                      </a:r>
                    </a:p>
                    <a:p>
                      <a:pPr algn="ctr"/>
                      <a:r>
                        <a:rPr lang="uz-Latn-UZ" sz="3100" dirty="0" smtClean="0">
                          <a:latin typeface="Arial" pitchFamily="34" charset="0"/>
                          <a:cs typeface="Arial" pitchFamily="34" charset="0"/>
                        </a:rPr>
                        <a:t>maqsadi va vazifalari</a:t>
                      </a:r>
                      <a:endParaRPr lang="ru-RU" sz="3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extLst>
                  <a:ext uri="{0D108BD9-81ED-4DB2-BD59-A6C34878D82A}">
                    <a16:rowId xmlns:a16="http://schemas.microsoft.com/office/drawing/2014/main" xmlns="" val="3789650070"/>
                  </a:ext>
                </a:extLst>
              </a:tr>
              <a:tr h="1330747">
                <a:tc>
                  <a:txBody>
                    <a:bodyPr/>
                    <a:lstStyle/>
                    <a:p>
                      <a:pPr algn="ctr"/>
                      <a:r>
                        <a:rPr lang="uz-Latn-UZ" sz="40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Prezidett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maktablari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O‘zbekistonning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“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oltin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fondi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extLst>
                  <a:ext uri="{0D108BD9-81ED-4DB2-BD59-A6C34878D82A}">
                    <a16:rowId xmlns:a16="http://schemas.microsoft.com/office/drawing/2014/main" xmlns="" val="2109141984"/>
                  </a:ext>
                </a:extLst>
              </a:tr>
              <a:tr h="1330747">
                <a:tc>
                  <a:txBody>
                    <a:bodyPr/>
                    <a:lstStyle/>
                    <a:p>
                      <a:pPr algn="ctr"/>
                      <a:r>
                        <a:rPr lang="uz-Latn-UZ" sz="40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Muhammad al-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Xorazmiy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maktabi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Jahon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me’yorlari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darajasida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ilm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beradigan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ko‘nikma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malakalarni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shakllantiradigan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maktab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extLst>
                  <a:ext uri="{0D108BD9-81ED-4DB2-BD59-A6C34878D82A}">
                    <a16:rowId xmlns:a16="http://schemas.microsoft.com/office/drawing/2014/main" xmlns="" val="2140124918"/>
                  </a:ext>
                </a:extLst>
              </a:tr>
              <a:tr h="1330747">
                <a:tc>
                  <a:txBody>
                    <a:bodyPr/>
                    <a:lstStyle/>
                    <a:p>
                      <a:pPr algn="ctr"/>
                      <a:r>
                        <a:rPr lang="uz-Latn-UZ" sz="40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Ijod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maktablari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Adabiyot-har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bir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millatning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ko‘zgusi.Adabiyotimizning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mashhur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namoyandalari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nomini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ulug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‘lash ham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yoshlar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tarbiyasida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muhim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ahamiyatga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394" marR="188394" marT="101438" marB="101438"/>
                </a:tc>
                <a:extLst>
                  <a:ext uri="{0D108BD9-81ED-4DB2-BD59-A6C34878D82A}">
                    <a16:rowId xmlns:a16="http://schemas.microsoft.com/office/drawing/2014/main" xmlns="" val="24074394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43682"/>
            <a:ext cx="118792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MUSTAHKAMLASH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86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76" y="1"/>
            <a:ext cx="11867488" cy="21037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100" y="608188"/>
            <a:ext cx="8064857" cy="845985"/>
          </a:xfrm>
          <a:prstGeom prst="rect">
            <a:avLst/>
          </a:prstGeom>
        </p:spPr>
        <p:txBody>
          <a:bodyPr vert="horz" wrap="square" lIns="0" tIns="30083" rIns="0" bIns="0" rtlCol="0">
            <a:spAutoFit/>
          </a:bodyPr>
          <a:lstStyle/>
          <a:p>
            <a:pPr marL="26161" algn="ctr">
              <a:spcBef>
                <a:spcPts val="235"/>
              </a:spcBef>
            </a:pPr>
            <a:r>
              <a:rPr lang="en-US" sz="5300" spc="21" dirty="0" smtClean="0"/>
              <a:t>TARIXDAN HIKOYALAR</a:t>
            </a:r>
            <a:endParaRPr lang="en-US" sz="5300" dirty="0"/>
          </a:p>
        </p:txBody>
      </p:sp>
      <p:sp>
        <p:nvSpPr>
          <p:cNvPr id="4" name="object 4"/>
          <p:cNvSpPr txBox="1"/>
          <p:nvPr/>
        </p:nvSpPr>
        <p:spPr>
          <a:xfrm>
            <a:off x="-541089" y="2407000"/>
            <a:ext cx="8767081" cy="2650287"/>
          </a:xfrm>
          <a:prstGeom prst="rect">
            <a:avLst/>
          </a:prstGeom>
        </p:spPr>
        <p:txBody>
          <a:bodyPr vert="horz" wrap="square" lIns="0" tIns="28776" rIns="0" bIns="0" rtlCol="0">
            <a:spAutoFit/>
          </a:bodyPr>
          <a:lstStyle/>
          <a:p>
            <a:pPr marL="37931" algn="ctr">
              <a:lnSpc>
                <a:spcPts val="4017"/>
              </a:lnSpc>
              <a:spcBef>
                <a:spcPts val="227"/>
              </a:spcBef>
            </a:pPr>
            <a:endParaRPr lang="en-US" sz="72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931" algn="ctr">
              <a:spcBef>
                <a:spcPts val="227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 XX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ASR</a:t>
            </a:r>
          </a:p>
          <a:p>
            <a:pPr marL="37931" algn="ctr">
              <a:spcBef>
                <a:spcPts val="227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LM-FAN</a:t>
            </a:r>
            <a:r>
              <a:rPr lang="uz-Latn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 TARAQQIYOT </a:t>
            </a:r>
          </a:p>
          <a:p>
            <a:pPr marL="26161" algn="ctr">
              <a:spcBef>
                <a:spcPts val="205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ASRI</a:t>
            </a:r>
            <a:endParaRPr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576009" y="216633"/>
            <a:ext cx="2133599" cy="167046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78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8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800544" y="608188"/>
            <a:ext cx="1684528" cy="785746"/>
          </a:xfrm>
          <a:prstGeom prst="rect">
            <a:avLst/>
          </a:prstGeom>
        </p:spPr>
        <p:txBody>
          <a:bodyPr vert="horz" wrap="square" lIns="0" tIns="32700" rIns="0" bIns="0" rtlCol="0">
            <a:spAutoFit/>
          </a:bodyPr>
          <a:lstStyle/>
          <a:p>
            <a:pPr algn="ctr"/>
            <a:r>
              <a:rPr lang="en-US" sz="4700" b="1" spc="21" dirty="0" smtClean="0">
                <a:solidFill>
                  <a:srgbClr val="FFFFFF"/>
                </a:solidFill>
                <a:latin typeface="Arial"/>
                <a:cs typeface="Arial"/>
              </a:rPr>
              <a:t>5-sinf</a:t>
            </a:r>
            <a:endParaRPr sz="47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831" y="2455152"/>
            <a:ext cx="3909554" cy="41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80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 NIMALARNI O‘RGANASIZ?</a:t>
            </a:r>
            <a:endParaRPr lang="uz-Latn-U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152" y="1456516"/>
            <a:ext cx="7072362" cy="1107996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sz="3600" dirty="0" err="1" smtClean="0"/>
              <a:t>Nima</a:t>
            </a:r>
            <a:r>
              <a:rPr lang="en-US" sz="3600" dirty="0" smtClean="0"/>
              <a:t> </a:t>
            </a:r>
            <a:r>
              <a:rPr lang="en-US" sz="3600" dirty="0" err="1" smtClean="0"/>
              <a:t>uchun</a:t>
            </a:r>
            <a:r>
              <a:rPr lang="en-US" sz="3600" dirty="0" smtClean="0"/>
              <a:t> XXI </a:t>
            </a:r>
            <a:r>
              <a:rPr lang="en-US" sz="3600" dirty="0" err="1" smtClean="0"/>
              <a:t>asr</a:t>
            </a:r>
            <a:r>
              <a:rPr lang="en-US" sz="3600" dirty="0" smtClean="0"/>
              <a:t> </a:t>
            </a:r>
            <a:r>
              <a:rPr lang="en-US" sz="3600" dirty="0" err="1" smtClean="0"/>
              <a:t>ilm</a:t>
            </a:r>
            <a:r>
              <a:rPr lang="en-US" sz="3600" dirty="0" smtClean="0"/>
              <a:t>-fan </a:t>
            </a:r>
            <a:r>
              <a:rPr lang="en-US" sz="3600" dirty="0" err="1" smtClean="0"/>
              <a:t>va</a:t>
            </a:r>
            <a:r>
              <a:rPr lang="en-US" sz="3600" dirty="0" smtClean="0"/>
              <a:t> </a:t>
            </a:r>
            <a:r>
              <a:rPr lang="en-US" sz="3600" dirty="0" err="1" smtClean="0"/>
              <a:t>taraqqiyot</a:t>
            </a:r>
            <a:r>
              <a:rPr lang="en-US" sz="3600" dirty="0" smtClean="0"/>
              <a:t> </a:t>
            </a:r>
            <a:r>
              <a:rPr lang="en-US" sz="3600" dirty="0" err="1" smtClean="0"/>
              <a:t>asri</a:t>
            </a:r>
            <a:r>
              <a:rPr lang="en-US" sz="3600" dirty="0" smtClean="0"/>
              <a:t> deb </a:t>
            </a:r>
            <a:r>
              <a:rPr lang="en-US" sz="3600" dirty="0" err="1" smtClean="0"/>
              <a:t>yuritiladi</a:t>
            </a:r>
            <a:r>
              <a:rPr lang="uz-Latn-UZ" sz="3600" dirty="0" smtClean="0"/>
              <a:t>?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23407" y="5326736"/>
            <a:ext cx="7072362" cy="6770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tafakkurda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user\Desktop\image_8607051521161257196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3" y="4234596"/>
            <a:ext cx="3825516" cy="25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3847" y="142628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1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3"/>
            <a:ext cx="11879263" cy="1123799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uz-Latn-UZ" sz="6400" dirty="0">
                <a:latin typeface="Arial" panose="020B0604020202020204" pitchFamily="34" charset="0"/>
                <a:cs typeface="Arial" panose="020B0604020202020204" pitchFamily="34" charset="0"/>
              </a:rPr>
              <a:t>YODDA  TUTING!</a:t>
            </a:r>
            <a:endParaRPr lang="ru-RU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153153" y="2028020"/>
            <a:ext cx="6146518" cy="403185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421" tIns="45710" rIns="91421" bIns="45710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 dirty="0" err="1" smtClean="0">
                <a:latin typeface="Arial" panose="020B0604020202020204" pitchFamily="34" charset="0"/>
              </a:rPr>
              <a:t>Texnika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(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mahorat</a:t>
            </a:r>
            <a:r>
              <a:rPr lang="en-US" altLang="ru-RU" sz="3200" b="1" dirty="0" smtClean="0">
                <a:latin typeface="Arial" panose="020B0604020202020204" pitchFamily="34" charset="0"/>
              </a:rPr>
              <a:t>)-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insonning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mehnatini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yengillashtiradigan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hamda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inson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uchun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zarur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narsalarni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yetarli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miqdorda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ishlab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chiqarishga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imkon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beradigan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mashina,asbob,qurol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va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moslamalar</a:t>
            </a:r>
            <a:r>
              <a:rPr lang="en-US" altLang="ru-RU" sz="3200" b="1" dirty="0" smtClean="0">
                <a:latin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latin typeface="Arial" panose="020B0604020202020204" pitchFamily="34" charset="0"/>
              </a:rPr>
              <a:t>yig‘indisidir</a:t>
            </a:r>
            <a:r>
              <a:rPr lang="en-US" altLang="ru-RU" sz="3200" b="1" dirty="0" smtClean="0">
                <a:latin typeface="Arial" panose="020B0604020202020204" pitchFamily="34" charset="0"/>
              </a:rPr>
              <a:t>.</a:t>
            </a:r>
            <a:endParaRPr lang="ru-RU" altLang="ru-RU" sz="3200" b="1" dirty="0">
              <a:latin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602800">
            <a:off x="5500355" y="1158420"/>
            <a:ext cx="484632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695" y="2003331"/>
            <a:ext cx="4933553" cy="40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755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uz-Latn-UZ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151" y="1456516"/>
            <a:ext cx="11475112" cy="553998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z-Latn-UZ" sz="3600" dirty="0" smtClean="0"/>
              <a:t>Aziz  o‘quvchilar  Siz  har kuni ”ilm” so‘zini  ishlatasiz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2" name="Овал 1"/>
          <p:cNvSpPr/>
          <p:nvPr/>
        </p:nvSpPr>
        <p:spPr>
          <a:xfrm>
            <a:off x="4859511" y="2229574"/>
            <a:ext cx="4824535" cy="41037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Xo‘sh, ilm nima o‘zi?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54" y="1912454"/>
            <a:ext cx="4258885" cy="5323606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7029462" y="6552347"/>
            <a:ext cx="484632" cy="6187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70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8858" y="3503"/>
            <a:ext cx="11867488" cy="2148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76" y="85674"/>
            <a:ext cx="11506199" cy="1477328"/>
          </a:xfrm>
        </p:spPr>
        <p:txBody>
          <a:bodyPr/>
          <a:lstStyle/>
          <a:p>
            <a:pPr algn="ctr"/>
            <a:r>
              <a:rPr lang="en-US" sz="4800" dirty="0" smtClean="0"/>
              <a:t>NIMA UCHUN XXI ASR</a:t>
            </a:r>
            <a:r>
              <a:rPr lang="uz-Latn-UZ" sz="4800" dirty="0" smtClean="0"/>
              <a:t>-</a:t>
            </a:r>
            <a:r>
              <a:rPr lang="en-US" sz="4800" dirty="0" smtClean="0"/>
              <a:t> ILM VA TARAQQIYOT ASRI DEB YURITILADI?</a:t>
            </a:r>
            <a:endParaRPr lang="ru-RU" sz="4800" dirty="0"/>
          </a:p>
        </p:txBody>
      </p:sp>
      <p:pic>
        <p:nvPicPr>
          <p:cNvPr id="1026" name="Picture 2" descr="Наука – двигатель прогресса. 14 невероятных научных открыт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777" y="2909410"/>
            <a:ext cx="5550936" cy="38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520" y="2814668"/>
            <a:ext cx="4779427" cy="3289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1647"/>
              </a:spcAft>
            </a:pP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dunyoda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mavjud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bilimlar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tizimidir</a:t>
            </a:r>
            <a:endParaRPr lang="ru-RU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428" y="2872953"/>
            <a:ext cx="4779427" cy="3173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1647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Fan-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texnikaning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rivojlanishining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mehnatiga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ta’siri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1647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185" y="2863376"/>
            <a:ext cx="4779427" cy="3210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1647"/>
              </a:spcAft>
            </a:pPr>
            <a:endParaRPr lang="en-US" sz="4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1647"/>
              </a:spcAft>
            </a:pP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Xalqaro</a:t>
            </a:r>
            <a:r>
              <a:rPr lang="en-US" sz="4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Nobel </a:t>
            </a:r>
            <a:r>
              <a:rPr lang="en-US" sz="4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mukofoti</a:t>
            </a:r>
            <a:endParaRPr lang="en-US" sz="4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1647"/>
              </a:spcAft>
            </a:pP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676" y="2261349"/>
            <a:ext cx="5402915" cy="462970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1" tIns="45710" rIns="91421" bIns="45710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1647"/>
              </a:spcAft>
            </a:pPr>
            <a:endParaRPr lang="uz-Latn-UZ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1647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Nanotexnologiya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z-Latn-UZ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(milliardning bir bo‘lagi)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texnologiyaning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ixchamlashuvi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6000"/>
              </a:lnSpc>
              <a:spcAft>
                <a:spcPts val="1647"/>
              </a:spcAft>
            </a:pPr>
            <a:endParaRPr lang="ru-RU" sz="4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Преимущества покупки техники через интерн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602" y="2897187"/>
            <a:ext cx="5529513" cy="389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ести.Ru: В Стокгольме объявят имена лауреатов Нобелевской преми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366" y="2919102"/>
            <a:ext cx="5544392" cy="38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ифка падает apple яблоко гиф картинка, скачать анимированный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667" y="2880832"/>
            <a:ext cx="5622447" cy="39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55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" y="227247"/>
            <a:ext cx="11654633" cy="615553"/>
          </a:xfrm>
        </p:spPr>
        <p:txBody>
          <a:bodyPr/>
          <a:lstStyle/>
          <a:p>
            <a:pPr algn="ctr"/>
            <a:r>
              <a:rPr lang="uz-Latn-UZ" sz="4000" dirty="0" smtClean="0"/>
              <a:t>TEXNIKA TARAQQIYOTI-INSONIYAT HAYOTIDA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538517" y="1847057"/>
            <a:ext cx="4029513" cy="434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233" y="1847057"/>
            <a:ext cx="3352798" cy="4114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491" y="2494758"/>
            <a:ext cx="31242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42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776" y="0"/>
            <a:ext cx="11867488" cy="12374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2" y="227248"/>
            <a:ext cx="10639984" cy="907941"/>
          </a:xfrm>
        </p:spPr>
        <p:txBody>
          <a:bodyPr/>
          <a:lstStyle/>
          <a:p>
            <a:pPr algn="ctr"/>
            <a:r>
              <a:rPr lang="uz-Latn-UZ" sz="5900" dirty="0" smtClean="0"/>
              <a:t>INSON  KOINOTDA</a:t>
            </a:r>
            <a:endParaRPr lang="ru-RU" sz="5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505" y="2304256"/>
            <a:ext cx="3019912" cy="3352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10" y="2304257"/>
            <a:ext cx="3534422" cy="3581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917" y="4715578"/>
            <a:ext cx="2705100" cy="2084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917" y="1923257"/>
            <a:ext cx="2705100" cy="24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32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390</Words>
  <Application>Microsoft Office PowerPoint</Application>
  <PresentationFormat>Произвольный</PresentationFormat>
  <Paragraphs>73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MUSTAQIL BAJARISH UCHUN TOPSHIRIQLAR: </vt:lpstr>
      <vt:lpstr>TARIXDAN HIKOYALAR</vt:lpstr>
      <vt:lpstr>Слайд 4</vt:lpstr>
      <vt:lpstr>YODDA  TUTING!</vt:lpstr>
      <vt:lpstr>Слайд 6</vt:lpstr>
      <vt:lpstr>NIMA UCHUN XXI ASR- ILM VA TARAQQIYOT ASRI DEB YURITILADI?</vt:lpstr>
      <vt:lpstr>TEXNIKA TARAQQIYOTI-INSONIYAT HAYOTIDA</vt:lpstr>
      <vt:lpstr>INSON  KOINOTDA</vt:lpstr>
      <vt:lpstr>MEDITSINA   TARAQQIYOTI</vt:lpstr>
      <vt:lpstr>UYALI  TELEFON  INSON  HAYOTIDA</vt:lpstr>
      <vt:lpstr> </vt:lpstr>
      <vt:lpstr> </vt:lpstr>
      <vt:lpstr> </vt:lpstr>
      <vt:lpstr>HAR QANDAY BOYLIK KITOBSIZ UZOQ YASHAMAYDI</vt:lpstr>
      <vt:lpstr>MUSTAQIL BAJARISH UCUN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142</cp:revision>
  <dcterms:created xsi:type="dcterms:W3CDTF">2020-04-13T08:06:06Z</dcterms:created>
  <dcterms:modified xsi:type="dcterms:W3CDTF">2021-03-29T12:20:45Z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