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72" r:id="rId3"/>
    <p:sldId id="265" r:id="rId4"/>
    <p:sldId id="273" r:id="rId5"/>
    <p:sldId id="256" r:id="rId6"/>
    <p:sldId id="274" r:id="rId7"/>
    <p:sldId id="268" r:id="rId8"/>
    <p:sldId id="275" r:id="rId9"/>
    <p:sldId id="266" r:id="rId10"/>
    <p:sldId id="277" r:id="rId11"/>
    <p:sldId id="281" r:id="rId12"/>
    <p:sldId id="279" r:id="rId13"/>
    <p:sldId id="280" r:id="rId14"/>
    <p:sldId id="278" r:id="rId15"/>
    <p:sldId id="271" r:id="rId16"/>
    <p:sldId id="282" r:id="rId17"/>
    <p:sldId id="269" r:id="rId1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70" d="100"/>
          <a:sy n="170" d="100"/>
        </p:scale>
        <p:origin x="-90" y="-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09423-89E7-4D66-83F7-7CC4B07BE0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ADD9457-CF57-4C98-B9FB-70EFA4750DD1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uz-Latn-UZ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O‘zligini anglagan insonni yengib bo‘lmaydi.</a:t>
          </a:r>
          <a:endParaRPr lang="ru-RU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9360D-E150-4A85-9EC4-3E16ADA4077F}" type="parTrans" cxnId="{02BA63AC-40A0-4492-82D2-E3D58A19C428}">
      <dgm:prSet/>
      <dgm:spPr/>
      <dgm:t>
        <a:bodyPr/>
        <a:lstStyle/>
        <a:p>
          <a:endParaRPr lang="ru-RU"/>
        </a:p>
      </dgm:t>
    </dgm:pt>
    <dgm:pt modelId="{A5956749-B1AE-46C9-A8DF-40178DDCE46A}" type="sibTrans" cxnId="{02BA63AC-40A0-4492-82D2-E3D58A19C428}">
      <dgm:prSet/>
      <dgm:spPr/>
      <dgm:t>
        <a:bodyPr/>
        <a:lstStyle/>
        <a:p>
          <a:endParaRPr lang="ru-RU"/>
        </a:p>
      </dgm:t>
    </dgm:pt>
    <dgm:pt modelId="{CEE5E118-0B4D-4616-80BF-DCC58E0FDEC4}">
      <dgm:prSet phldrT="[Текст]"/>
      <dgm:spPr>
        <a:ln>
          <a:solidFill>
            <a:srgbClr val="00B0F0"/>
          </a:solidFill>
        </a:ln>
      </dgm:spPr>
      <dgm:t>
        <a:bodyPr/>
        <a:lstStyle/>
        <a:p>
          <a:r>
            <a:rPr lang="uz-Latn-UZ" dirty="0" smtClean="0">
              <a:solidFill>
                <a:srgbClr val="000000"/>
              </a:solidFill>
            </a:rPr>
            <a:t> </a:t>
          </a:r>
          <a:r>
            <a:rPr lang="uz-Latn-UZ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Vatan taqdiri yosh avlod qo‘lida.  </a:t>
          </a:r>
          <a:endParaRPr lang="ru-RU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90D075-A8B7-44E0-95DD-62DE4293D12D}" type="parTrans" cxnId="{19C842AF-EA1C-4470-9B5A-23FCFA38A5BA}">
      <dgm:prSet/>
      <dgm:spPr/>
      <dgm:t>
        <a:bodyPr/>
        <a:lstStyle/>
        <a:p>
          <a:endParaRPr lang="ru-RU"/>
        </a:p>
      </dgm:t>
    </dgm:pt>
    <dgm:pt modelId="{E03AF1A5-222D-438A-B0E9-CD5EDDCC45CB}" type="sibTrans" cxnId="{19C842AF-EA1C-4470-9B5A-23FCFA38A5BA}">
      <dgm:prSet/>
      <dgm:spPr/>
      <dgm:t>
        <a:bodyPr/>
        <a:lstStyle/>
        <a:p>
          <a:endParaRPr lang="ru-RU"/>
        </a:p>
      </dgm:t>
    </dgm:pt>
    <dgm:pt modelId="{7E8063DF-DF95-4AB2-9CEF-BA4EEA260C5D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uz-Latn-UZ" dirty="0" smtClean="0">
              <a:solidFill>
                <a:srgbClr val="000000"/>
              </a:solidFill>
            </a:rPr>
            <a:t> </a:t>
          </a:r>
          <a:r>
            <a:rPr lang="uz-Latn-UZ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Har qanday boylik kitobsiz uzoq yashamaydi.</a:t>
          </a:r>
          <a:endParaRPr lang="ru-RU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2516A8-93FD-4202-800F-E4017A4D8F70}" type="parTrans" cxnId="{5AD192F6-3894-453F-A405-9D75509CB015}">
      <dgm:prSet/>
      <dgm:spPr/>
      <dgm:t>
        <a:bodyPr/>
        <a:lstStyle/>
        <a:p>
          <a:endParaRPr lang="ru-RU"/>
        </a:p>
      </dgm:t>
    </dgm:pt>
    <dgm:pt modelId="{BF4E4392-F33E-420C-AE94-1025C8EA1BAF}" type="sibTrans" cxnId="{5AD192F6-3894-453F-A405-9D75509CB015}">
      <dgm:prSet/>
      <dgm:spPr/>
      <dgm:t>
        <a:bodyPr/>
        <a:lstStyle/>
        <a:p>
          <a:endParaRPr lang="ru-RU"/>
        </a:p>
      </dgm:t>
    </dgm:pt>
    <dgm:pt modelId="{319B8E89-4204-4F12-9ACC-C8F25BFA8527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uz-Latn-UZ" dirty="0" smtClean="0">
              <a:solidFill>
                <a:srgbClr val="000000"/>
              </a:solidFill>
            </a:rPr>
            <a:t> </a:t>
          </a:r>
          <a:r>
            <a:rPr lang="uz-Latn-UZ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Yoshlar qunt bilan o‘qib izlanishi kerak.</a:t>
          </a:r>
          <a:endParaRPr lang="ru-RU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826A2-8217-44F2-931D-7C284418C465}" type="parTrans" cxnId="{2A655ED6-D498-49C4-99C1-003C16AB472D}">
      <dgm:prSet/>
      <dgm:spPr/>
      <dgm:t>
        <a:bodyPr/>
        <a:lstStyle/>
        <a:p>
          <a:endParaRPr lang="ru-RU"/>
        </a:p>
      </dgm:t>
    </dgm:pt>
    <dgm:pt modelId="{445BD064-BE6A-4517-9ABC-A3ACDE54FDC8}" type="sibTrans" cxnId="{2A655ED6-D498-49C4-99C1-003C16AB472D}">
      <dgm:prSet/>
      <dgm:spPr/>
      <dgm:t>
        <a:bodyPr/>
        <a:lstStyle/>
        <a:p>
          <a:endParaRPr lang="ru-RU"/>
        </a:p>
      </dgm:t>
    </dgm:pt>
    <dgm:pt modelId="{BBFA6930-BC68-4756-82E3-62B3EB769A5D}" type="pres">
      <dgm:prSet presAssocID="{1AB09423-89E7-4D66-83F7-7CC4B07BE0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AB51443-E5F6-4627-BE2C-35D1AEDC7EBB}" type="pres">
      <dgm:prSet presAssocID="{1AB09423-89E7-4D66-83F7-7CC4B07BE067}" presName="Name1" presStyleCnt="0"/>
      <dgm:spPr/>
    </dgm:pt>
    <dgm:pt modelId="{C36E077C-F03B-4F38-BD40-27B46D8DE1D4}" type="pres">
      <dgm:prSet presAssocID="{1AB09423-89E7-4D66-83F7-7CC4B07BE067}" presName="cycle" presStyleCnt="0"/>
      <dgm:spPr/>
    </dgm:pt>
    <dgm:pt modelId="{719BD992-4905-4701-87B7-9936636FC653}" type="pres">
      <dgm:prSet presAssocID="{1AB09423-89E7-4D66-83F7-7CC4B07BE067}" presName="srcNode" presStyleLbl="node1" presStyleIdx="0" presStyleCnt="4"/>
      <dgm:spPr/>
    </dgm:pt>
    <dgm:pt modelId="{3C440ABA-5DAE-43F0-A30A-D8E2F7513375}" type="pres">
      <dgm:prSet presAssocID="{1AB09423-89E7-4D66-83F7-7CC4B07BE067}" presName="conn" presStyleLbl="parChTrans1D2" presStyleIdx="0" presStyleCnt="1"/>
      <dgm:spPr/>
      <dgm:t>
        <a:bodyPr/>
        <a:lstStyle/>
        <a:p>
          <a:endParaRPr lang="ru-RU"/>
        </a:p>
      </dgm:t>
    </dgm:pt>
    <dgm:pt modelId="{ED9D62BC-A76D-4F33-863E-1AD42E89884B}" type="pres">
      <dgm:prSet presAssocID="{1AB09423-89E7-4D66-83F7-7CC4B07BE067}" presName="extraNode" presStyleLbl="node1" presStyleIdx="0" presStyleCnt="4"/>
      <dgm:spPr/>
    </dgm:pt>
    <dgm:pt modelId="{0AA239BB-112B-461E-922D-F91C6F23C98F}" type="pres">
      <dgm:prSet presAssocID="{1AB09423-89E7-4D66-83F7-7CC4B07BE067}" presName="dstNode" presStyleLbl="node1" presStyleIdx="0" presStyleCnt="4"/>
      <dgm:spPr/>
    </dgm:pt>
    <dgm:pt modelId="{BEE7FAC4-ED2B-4D8D-B943-C26AE55BAEB7}" type="pres">
      <dgm:prSet presAssocID="{AADD9457-CF57-4C98-B9FB-70EFA4750DD1}" presName="text_1" presStyleLbl="node1" presStyleIdx="0" presStyleCnt="4" custScaleX="96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42128-6C3D-4EB4-BE71-AF672392726D}" type="pres">
      <dgm:prSet presAssocID="{AADD9457-CF57-4C98-B9FB-70EFA4750DD1}" presName="accent_1" presStyleCnt="0"/>
      <dgm:spPr/>
    </dgm:pt>
    <dgm:pt modelId="{EF1FD4ED-2BB2-4D98-B8C6-6C157AB852A3}" type="pres">
      <dgm:prSet presAssocID="{AADD9457-CF57-4C98-B9FB-70EFA4750DD1}" presName="accentRepeatNode" presStyleLbl="solidFgAcc1" presStyleIdx="0" presStyleCnt="4"/>
      <dgm:spPr>
        <a:ln w="5715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4E0F3490-FC50-4FD5-ACA3-48C09E567E92}" type="pres">
      <dgm:prSet presAssocID="{CEE5E118-0B4D-4616-80BF-DCC58E0FDEC4}" presName="text_2" presStyleLbl="node1" presStyleIdx="1" presStyleCnt="4" custScaleX="94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15C9-AF41-4C11-A52E-44AC6BC8780C}" type="pres">
      <dgm:prSet presAssocID="{CEE5E118-0B4D-4616-80BF-DCC58E0FDEC4}" presName="accent_2" presStyleCnt="0"/>
      <dgm:spPr/>
    </dgm:pt>
    <dgm:pt modelId="{93CBA8DE-4E51-497B-B778-5A4730061473}" type="pres">
      <dgm:prSet presAssocID="{CEE5E118-0B4D-4616-80BF-DCC58E0FDEC4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CD33E91-276C-4379-B086-D6452E47A707}" type="pres">
      <dgm:prSet presAssocID="{7E8063DF-DF95-4AB2-9CEF-BA4EEA260C5D}" presName="text_3" presStyleLbl="node1" presStyleIdx="2" presStyleCnt="4" custScaleX="97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745F6-A16E-42CD-AF36-5D99CE42FB5C}" type="pres">
      <dgm:prSet presAssocID="{7E8063DF-DF95-4AB2-9CEF-BA4EEA260C5D}" presName="accent_3" presStyleCnt="0"/>
      <dgm:spPr/>
    </dgm:pt>
    <dgm:pt modelId="{90D25757-0DD5-4450-A47F-55FEDCDEB859}" type="pres">
      <dgm:prSet presAssocID="{7E8063DF-DF95-4AB2-9CEF-BA4EEA260C5D}" presName="accentRepeatNode" presStyleLbl="solidFgAcc1" presStyleIdx="2" presStyleCnt="4"/>
      <dgm:spPr>
        <a:ln w="3810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6207092-AFCD-4572-BB2F-8FDCA40DE748}" type="pres">
      <dgm:prSet presAssocID="{319B8E89-4204-4F12-9ACC-C8F25BFA8527}" presName="text_4" presStyleLbl="node1" presStyleIdx="3" presStyleCnt="4" custScaleX="97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37674-F870-4B3F-81B7-94BACBC6147D}" type="pres">
      <dgm:prSet presAssocID="{319B8E89-4204-4F12-9ACC-C8F25BFA8527}" presName="accent_4" presStyleCnt="0"/>
      <dgm:spPr/>
    </dgm:pt>
    <dgm:pt modelId="{0848AC03-BFA2-4285-9EED-44D6720DF533}" type="pres">
      <dgm:prSet presAssocID="{319B8E89-4204-4F12-9ACC-C8F25BFA8527}" presName="accentRepeatNode" presStyleLbl="solidFgAcc1" presStyleIdx="3" presStyleCnt="4"/>
      <dgm:spPr/>
    </dgm:pt>
  </dgm:ptLst>
  <dgm:cxnLst>
    <dgm:cxn modelId="{50DB8778-6861-4D95-9FC9-1831383D774F}" type="presOf" srcId="{7E8063DF-DF95-4AB2-9CEF-BA4EEA260C5D}" destId="{ACD33E91-276C-4379-B086-D6452E47A707}" srcOrd="0" destOrd="0" presId="urn:microsoft.com/office/officeart/2008/layout/VerticalCurvedList"/>
    <dgm:cxn modelId="{D2E10D5F-2808-4277-8771-BEA1F1E31A8C}" type="presOf" srcId="{A5956749-B1AE-46C9-A8DF-40178DDCE46A}" destId="{3C440ABA-5DAE-43F0-A30A-D8E2F7513375}" srcOrd="0" destOrd="0" presId="urn:microsoft.com/office/officeart/2008/layout/VerticalCurvedList"/>
    <dgm:cxn modelId="{5AD192F6-3894-453F-A405-9D75509CB015}" srcId="{1AB09423-89E7-4D66-83F7-7CC4B07BE067}" destId="{7E8063DF-DF95-4AB2-9CEF-BA4EEA260C5D}" srcOrd="2" destOrd="0" parTransId="{852516A8-93FD-4202-800F-E4017A4D8F70}" sibTransId="{BF4E4392-F33E-420C-AE94-1025C8EA1BAF}"/>
    <dgm:cxn modelId="{7F74ADCD-396E-4F61-9FE4-5EB09B92E11A}" type="presOf" srcId="{CEE5E118-0B4D-4616-80BF-DCC58E0FDEC4}" destId="{4E0F3490-FC50-4FD5-ACA3-48C09E567E92}" srcOrd="0" destOrd="0" presId="urn:microsoft.com/office/officeart/2008/layout/VerticalCurvedList"/>
    <dgm:cxn modelId="{4F682C3E-803C-4AD0-B398-7694108D733B}" type="presOf" srcId="{319B8E89-4204-4F12-9ACC-C8F25BFA8527}" destId="{56207092-AFCD-4572-BB2F-8FDCA40DE748}" srcOrd="0" destOrd="0" presId="urn:microsoft.com/office/officeart/2008/layout/VerticalCurvedList"/>
    <dgm:cxn modelId="{1D73583E-8098-485A-9B76-D6230FEC7C62}" type="presOf" srcId="{1AB09423-89E7-4D66-83F7-7CC4B07BE067}" destId="{BBFA6930-BC68-4756-82E3-62B3EB769A5D}" srcOrd="0" destOrd="0" presId="urn:microsoft.com/office/officeart/2008/layout/VerticalCurvedList"/>
    <dgm:cxn modelId="{02BA63AC-40A0-4492-82D2-E3D58A19C428}" srcId="{1AB09423-89E7-4D66-83F7-7CC4B07BE067}" destId="{AADD9457-CF57-4C98-B9FB-70EFA4750DD1}" srcOrd="0" destOrd="0" parTransId="{5549360D-E150-4A85-9EC4-3E16ADA4077F}" sibTransId="{A5956749-B1AE-46C9-A8DF-40178DDCE46A}"/>
    <dgm:cxn modelId="{C679E639-90E0-4A08-AC1B-72772511D748}" type="presOf" srcId="{AADD9457-CF57-4C98-B9FB-70EFA4750DD1}" destId="{BEE7FAC4-ED2B-4D8D-B943-C26AE55BAEB7}" srcOrd="0" destOrd="0" presId="urn:microsoft.com/office/officeart/2008/layout/VerticalCurvedList"/>
    <dgm:cxn modelId="{2A655ED6-D498-49C4-99C1-003C16AB472D}" srcId="{1AB09423-89E7-4D66-83F7-7CC4B07BE067}" destId="{319B8E89-4204-4F12-9ACC-C8F25BFA8527}" srcOrd="3" destOrd="0" parTransId="{E12826A2-8217-44F2-931D-7C284418C465}" sibTransId="{445BD064-BE6A-4517-9ABC-A3ACDE54FDC8}"/>
    <dgm:cxn modelId="{19C842AF-EA1C-4470-9B5A-23FCFA38A5BA}" srcId="{1AB09423-89E7-4D66-83F7-7CC4B07BE067}" destId="{CEE5E118-0B4D-4616-80BF-DCC58E0FDEC4}" srcOrd="1" destOrd="0" parTransId="{AB90D075-A8B7-44E0-95DD-62DE4293D12D}" sibTransId="{E03AF1A5-222D-438A-B0E9-CD5EDDCC45CB}"/>
    <dgm:cxn modelId="{143B9898-8847-41EE-9CB1-4410850C9FEF}" type="presParOf" srcId="{BBFA6930-BC68-4756-82E3-62B3EB769A5D}" destId="{4AB51443-E5F6-4627-BE2C-35D1AEDC7EBB}" srcOrd="0" destOrd="0" presId="urn:microsoft.com/office/officeart/2008/layout/VerticalCurvedList"/>
    <dgm:cxn modelId="{3C276B2D-9291-41E9-A3F5-2C748D166606}" type="presParOf" srcId="{4AB51443-E5F6-4627-BE2C-35D1AEDC7EBB}" destId="{C36E077C-F03B-4F38-BD40-27B46D8DE1D4}" srcOrd="0" destOrd="0" presId="urn:microsoft.com/office/officeart/2008/layout/VerticalCurvedList"/>
    <dgm:cxn modelId="{87252147-16BC-4E4D-9569-B2816DD514BB}" type="presParOf" srcId="{C36E077C-F03B-4F38-BD40-27B46D8DE1D4}" destId="{719BD992-4905-4701-87B7-9936636FC653}" srcOrd="0" destOrd="0" presId="urn:microsoft.com/office/officeart/2008/layout/VerticalCurvedList"/>
    <dgm:cxn modelId="{D512E9DC-8F06-4382-84BC-CCB120119DB0}" type="presParOf" srcId="{C36E077C-F03B-4F38-BD40-27B46D8DE1D4}" destId="{3C440ABA-5DAE-43F0-A30A-D8E2F7513375}" srcOrd="1" destOrd="0" presId="urn:microsoft.com/office/officeart/2008/layout/VerticalCurvedList"/>
    <dgm:cxn modelId="{0D3A8284-29BE-4E66-8F2A-A49AE29CF4CD}" type="presParOf" srcId="{C36E077C-F03B-4F38-BD40-27B46D8DE1D4}" destId="{ED9D62BC-A76D-4F33-863E-1AD42E89884B}" srcOrd="2" destOrd="0" presId="urn:microsoft.com/office/officeart/2008/layout/VerticalCurvedList"/>
    <dgm:cxn modelId="{5E70B15A-E2CF-4681-987F-0AA069C6D088}" type="presParOf" srcId="{C36E077C-F03B-4F38-BD40-27B46D8DE1D4}" destId="{0AA239BB-112B-461E-922D-F91C6F23C98F}" srcOrd="3" destOrd="0" presId="urn:microsoft.com/office/officeart/2008/layout/VerticalCurvedList"/>
    <dgm:cxn modelId="{A37E0DCB-3F25-404D-A8EE-866DA99085CC}" type="presParOf" srcId="{4AB51443-E5F6-4627-BE2C-35D1AEDC7EBB}" destId="{BEE7FAC4-ED2B-4D8D-B943-C26AE55BAEB7}" srcOrd="1" destOrd="0" presId="urn:microsoft.com/office/officeart/2008/layout/VerticalCurvedList"/>
    <dgm:cxn modelId="{A17277DF-E6CC-44DF-BF7E-E5B5DC2AB603}" type="presParOf" srcId="{4AB51443-E5F6-4627-BE2C-35D1AEDC7EBB}" destId="{96942128-6C3D-4EB4-BE71-AF672392726D}" srcOrd="2" destOrd="0" presId="urn:microsoft.com/office/officeart/2008/layout/VerticalCurvedList"/>
    <dgm:cxn modelId="{C5BF8B86-CFC1-4121-9E24-1DE8BCD285C5}" type="presParOf" srcId="{96942128-6C3D-4EB4-BE71-AF672392726D}" destId="{EF1FD4ED-2BB2-4D98-B8C6-6C157AB852A3}" srcOrd="0" destOrd="0" presId="urn:microsoft.com/office/officeart/2008/layout/VerticalCurvedList"/>
    <dgm:cxn modelId="{FE20B7E5-0A8E-4AB3-AA85-4BD2D16B3C1C}" type="presParOf" srcId="{4AB51443-E5F6-4627-BE2C-35D1AEDC7EBB}" destId="{4E0F3490-FC50-4FD5-ACA3-48C09E567E92}" srcOrd="3" destOrd="0" presId="urn:microsoft.com/office/officeart/2008/layout/VerticalCurvedList"/>
    <dgm:cxn modelId="{D06CCAA8-A4EB-46A6-813A-9C1B539DD6FF}" type="presParOf" srcId="{4AB51443-E5F6-4627-BE2C-35D1AEDC7EBB}" destId="{31CC15C9-AF41-4C11-A52E-44AC6BC8780C}" srcOrd="4" destOrd="0" presId="urn:microsoft.com/office/officeart/2008/layout/VerticalCurvedList"/>
    <dgm:cxn modelId="{A46576D2-4561-4D46-9A26-BD86F1A83A45}" type="presParOf" srcId="{31CC15C9-AF41-4C11-A52E-44AC6BC8780C}" destId="{93CBA8DE-4E51-497B-B778-5A4730061473}" srcOrd="0" destOrd="0" presId="urn:microsoft.com/office/officeart/2008/layout/VerticalCurvedList"/>
    <dgm:cxn modelId="{6D75CDE5-E491-4364-A298-8050F4341F6C}" type="presParOf" srcId="{4AB51443-E5F6-4627-BE2C-35D1AEDC7EBB}" destId="{ACD33E91-276C-4379-B086-D6452E47A707}" srcOrd="5" destOrd="0" presId="urn:microsoft.com/office/officeart/2008/layout/VerticalCurvedList"/>
    <dgm:cxn modelId="{67F3512F-29CC-457C-8BD3-F8D4A5C6E8AC}" type="presParOf" srcId="{4AB51443-E5F6-4627-BE2C-35D1AEDC7EBB}" destId="{2AE745F6-A16E-42CD-AF36-5D99CE42FB5C}" srcOrd="6" destOrd="0" presId="urn:microsoft.com/office/officeart/2008/layout/VerticalCurvedList"/>
    <dgm:cxn modelId="{AB6EDC3D-EBD7-4942-B776-84551CCBFF9D}" type="presParOf" srcId="{2AE745F6-A16E-42CD-AF36-5D99CE42FB5C}" destId="{90D25757-0DD5-4450-A47F-55FEDCDEB859}" srcOrd="0" destOrd="0" presId="urn:microsoft.com/office/officeart/2008/layout/VerticalCurvedList"/>
    <dgm:cxn modelId="{DEFCB0CC-4AE8-41CC-B406-F1A80BF081F5}" type="presParOf" srcId="{4AB51443-E5F6-4627-BE2C-35D1AEDC7EBB}" destId="{56207092-AFCD-4572-BB2F-8FDCA40DE748}" srcOrd="7" destOrd="0" presId="urn:microsoft.com/office/officeart/2008/layout/VerticalCurvedList"/>
    <dgm:cxn modelId="{05B0726D-B726-4EFB-848A-30C45A8F9A8C}" type="presParOf" srcId="{4AB51443-E5F6-4627-BE2C-35D1AEDC7EBB}" destId="{6FA37674-F870-4B3F-81B7-94BACBC6147D}" srcOrd="8" destOrd="0" presId="urn:microsoft.com/office/officeart/2008/layout/VerticalCurvedList"/>
    <dgm:cxn modelId="{F23561B0-73AD-4066-A7AD-B875518F0318}" type="presParOf" srcId="{6FA37674-F870-4B3F-81B7-94BACBC6147D}" destId="{0848AC03-BFA2-4285-9EED-44D6720DF5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40ABA-5DAE-43F0-A30A-D8E2F7513375}">
      <dsp:nvSpPr>
        <dsp:cNvPr id="0" name=""/>
        <dsp:cNvSpPr/>
      </dsp:nvSpPr>
      <dsp:spPr>
        <a:xfrm>
          <a:off x="-2727640" y="-426145"/>
          <a:ext cx="3298484" cy="3298484"/>
        </a:xfrm>
        <a:prstGeom prst="blockArc">
          <a:avLst>
            <a:gd name="adj1" fmla="val 18900000"/>
            <a:gd name="adj2" fmla="val 2700000"/>
            <a:gd name="adj3" fmla="val 655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7FAC4-ED2B-4D8D-B943-C26AE55BAEB7}">
      <dsp:nvSpPr>
        <dsp:cNvPr id="0" name=""/>
        <dsp:cNvSpPr/>
      </dsp:nvSpPr>
      <dsp:spPr>
        <a:xfrm>
          <a:off x="406571" y="188063"/>
          <a:ext cx="4961958" cy="376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7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O‘zligini anglagan insonni yengib bo‘lmaydi.</a:t>
          </a:r>
          <a:endParaRPr lang="ru-RU" sz="17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571" y="188063"/>
        <a:ext cx="4961958" cy="376322"/>
      </dsp:txXfrm>
    </dsp:sp>
    <dsp:sp modelId="{EF1FD4ED-2BB2-4D98-B8C6-6C157AB852A3}">
      <dsp:nvSpPr>
        <dsp:cNvPr id="0" name=""/>
        <dsp:cNvSpPr/>
      </dsp:nvSpPr>
      <dsp:spPr>
        <a:xfrm>
          <a:off x="81679" y="141023"/>
          <a:ext cx="470403" cy="470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F3490-FC50-4FD5-ACA3-48C09E567E92}">
      <dsp:nvSpPr>
        <dsp:cNvPr id="0" name=""/>
        <dsp:cNvSpPr/>
      </dsp:nvSpPr>
      <dsp:spPr>
        <a:xfrm>
          <a:off x="676708" y="752644"/>
          <a:ext cx="4637438" cy="376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700" kern="1200" dirty="0" smtClean="0">
              <a:solidFill>
                <a:srgbClr val="000000"/>
              </a:solidFill>
            </a:rPr>
            <a:t> </a:t>
          </a:r>
          <a:r>
            <a:rPr lang="uz-Latn-UZ" sz="17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Vatan taqdiri yosh avlod qo‘lida.  </a:t>
          </a:r>
          <a:endParaRPr lang="ru-RU" sz="17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708" y="752644"/>
        <a:ext cx="4637438" cy="376322"/>
      </dsp:txXfrm>
    </dsp:sp>
    <dsp:sp modelId="{93CBA8DE-4E51-497B-B778-5A4730061473}">
      <dsp:nvSpPr>
        <dsp:cNvPr id="0" name=""/>
        <dsp:cNvSpPr/>
      </dsp:nvSpPr>
      <dsp:spPr>
        <a:xfrm>
          <a:off x="297433" y="705604"/>
          <a:ext cx="470403" cy="4704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33E91-276C-4379-B086-D6452E47A707}">
      <dsp:nvSpPr>
        <dsp:cNvPr id="0" name=""/>
        <dsp:cNvSpPr/>
      </dsp:nvSpPr>
      <dsp:spPr>
        <a:xfrm>
          <a:off x="605312" y="1317226"/>
          <a:ext cx="4780231" cy="376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700" kern="1200" dirty="0" smtClean="0">
              <a:solidFill>
                <a:srgbClr val="000000"/>
              </a:solidFill>
            </a:rPr>
            <a:t> </a:t>
          </a:r>
          <a:r>
            <a:rPr lang="uz-Latn-UZ" sz="17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Har qanday boylik kitobsiz uzoq yashamaydi.</a:t>
          </a:r>
          <a:endParaRPr lang="ru-RU" sz="17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312" y="1317226"/>
        <a:ext cx="4780231" cy="376322"/>
      </dsp:txXfrm>
    </dsp:sp>
    <dsp:sp modelId="{90D25757-0DD5-4450-A47F-55FEDCDEB859}">
      <dsp:nvSpPr>
        <dsp:cNvPr id="0" name=""/>
        <dsp:cNvSpPr/>
      </dsp:nvSpPr>
      <dsp:spPr>
        <a:xfrm>
          <a:off x="297433" y="1270186"/>
          <a:ext cx="470403" cy="470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07092-AFCD-4572-BB2F-8FDCA40DE748}">
      <dsp:nvSpPr>
        <dsp:cNvPr id="0" name=""/>
        <dsp:cNvSpPr/>
      </dsp:nvSpPr>
      <dsp:spPr>
        <a:xfrm>
          <a:off x="392741" y="1881808"/>
          <a:ext cx="4989618" cy="376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700" kern="1200" dirty="0" smtClean="0">
              <a:solidFill>
                <a:srgbClr val="000000"/>
              </a:solidFill>
            </a:rPr>
            <a:t> </a:t>
          </a:r>
          <a:r>
            <a:rPr lang="uz-Latn-UZ" sz="17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Yoshlar qunt bilan o‘qib izlanishi kerak.</a:t>
          </a:r>
          <a:endParaRPr lang="ru-RU" sz="17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741" y="1881808"/>
        <a:ext cx="4989618" cy="376322"/>
      </dsp:txXfrm>
    </dsp:sp>
    <dsp:sp modelId="{0848AC03-BFA2-4285-9EED-44D6720DF533}">
      <dsp:nvSpPr>
        <dsp:cNvPr id="0" name=""/>
        <dsp:cNvSpPr/>
      </dsp:nvSpPr>
      <dsp:spPr>
        <a:xfrm>
          <a:off x="81679" y="1834767"/>
          <a:ext cx="470403" cy="470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951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299" y="222930"/>
            <a:ext cx="4167351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800" spc="10" dirty="0" smtClean="0"/>
              <a:t>TARIXDAN HIKOYALAR</a:t>
            </a:r>
            <a:endParaRPr lang="en-US" sz="2800" dirty="0"/>
          </a:p>
        </p:txBody>
      </p:sp>
      <p:sp>
        <p:nvSpPr>
          <p:cNvPr id="6" name="object 6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789" y="2342037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780378" y="106681"/>
            <a:ext cx="634365" cy="810788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2692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18" y="1323614"/>
            <a:ext cx="2199378" cy="1743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6676" y="1623201"/>
            <a:ext cx="2562324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94">
              <a:lnSpc>
                <a:spcPts val="4181"/>
              </a:lnSpc>
              <a:spcBef>
                <a:spcPts val="2533"/>
              </a:spcBef>
            </a:pPr>
            <a:r>
              <a:rPr lang="en-US" b="1" dirty="0" err="1">
                <a:solidFill>
                  <a:srgbClr val="373435"/>
                </a:solidFill>
                <a:latin typeface="Arial"/>
                <a:cs typeface="Arial"/>
              </a:rPr>
              <a:t>O‘qituvchi:Xasanova</a:t>
            </a:r>
            <a:endParaRPr lang="en-US" b="1" dirty="0">
              <a:latin typeface="Arial"/>
              <a:cs typeface="Arial"/>
            </a:endParaRPr>
          </a:p>
          <a:p>
            <a:pPr marL="66694">
              <a:lnSpc>
                <a:spcPts val="4045"/>
              </a:lnSpc>
            </a:pPr>
            <a:r>
              <a:rPr lang="en-US" b="1" spc="10" dirty="0" err="1" smtClean="0">
                <a:solidFill>
                  <a:srgbClr val="373435"/>
                </a:solidFill>
                <a:latin typeface="Arial"/>
                <a:cs typeface="Arial"/>
              </a:rPr>
              <a:t>Bibis</a:t>
            </a:r>
            <a:r>
              <a:rPr lang="uz-Cyrl-UZ" b="1" spc="10" dirty="0" smtClean="0">
                <a:solidFill>
                  <a:srgbClr val="373435"/>
                </a:solidFill>
                <a:latin typeface="Arial"/>
                <a:cs typeface="Arial"/>
              </a:rPr>
              <a:t>а</a:t>
            </a:r>
            <a:r>
              <a:rPr lang="en-US" b="1" spc="10" dirty="0" err="1" smtClean="0">
                <a:solidFill>
                  <a:srgbClr val="373435"/>
                </a:solidFill>
                <a:latin typeface="Arial"/>
                <a:cs typeface="Arial"/>
              </a:rPr>
              <a:t>ra</a:t>
            </a:r>
            <a:r>
              <a:rPr lang="en-US" b="1" spc="1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endParaRPr lang="en-US" b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48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uz-Latn-UZ" dirty="0" smtClean="0"/>
              <a:t>VATAN TAQDIRI YOSH AVLOD QO‘LIDA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9700" y="656291"/>
            <a:ext cx="1676400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o‘z oldiga 10-15 yil ichida  dunyoning rivojlangan 50 ta davlati qatoridan joy olish rejasini qo‘ydi.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6300" y="631825"/>
            <a:ext cx="2209800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ulkan maqsadni amalga oshirish Vatanimiz aholisining 60% tashkil etuvchi yoshlar qanchalik ilmli,tadbirli va yuqori malakali bo‘lishiga bog‘liq.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101" y="1691917"/>
            <a:ext cx="1600200" cy="14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569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uz-Latn-UZ" dirty="0" smtClean="0"/>
              <a:t>IQTIDORLI BOLALAR MAKTABI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00" y="1850781"/>
            <a:ext cx="1865345" cy="1241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7750" y="578608"/>
            <a:ext cx="1676400" cy="111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4300" y="1900087"/>
            <a:ext cx="1771650" cy="1174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300" y="557411"/>
            <a:ext cx="1690560" cy="1086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2961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uz-Latn-UZ" dirty="0" smtClean="0"/>
              <a:t>PREZIDENT  MAKTABI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9700" y="555625"/>
            <a:ext cx="2667000" cy="24622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Respublikasi Prezidenti Sh.Mirziyoyev 2019-yil 10-sentabr kuni bu maktabni borib ko‘rdi va o‘quvchilar bilan suhbatda ularga qarata</a:t>
            </a:r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:”Sizlar endi O‘zbekistonning “oltin fondi” bo‘ldingiz.Yoshlarimiz orasidan Xorazmiylar,Abu Ali ibn Sinolar,Ulug‘beklar chiqishiga asoslar bor</a:t>
            </a:r>
            <a:r>
              <a:rPr lang="uz-Latn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”-deb iftixor bilan so‘zladi.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9700" y="580091"/>
            <a:ext cx="1752600" cy="136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2899" y="1900731"/>
            <a:ext cx="1700213" cy="1117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54285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uz-Latn-UZ" dirty="0" smtClean="0"/>
              <a:t>E’TIBOR  BERING!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8300" y="656291"/>
            <a:ext cx="5029200" cy="7386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Prezident maktablarida o‘qiyotganlar uchun ularning dunyodagi eng nufuzli universitetlariga kira olishi asosiy o‘lchov qilib olindi.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301" y="1927225"/>
            <a:ext cx="5029200" cy="7386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Sh.Mirziyoyev akademiklarga murojaat qilib, ularni bu maktabga kelib, bolalarda havas uyg‘otish uchun o‘z hayotlarini gapirib berishlarini so‘radi.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772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401548" cy="492443"/>
          </a:xfrm>
        </p:spPr>
        <p:txBody>
          <a:bodyPr/>
          <a:lstStyle/>
          <a:p>
            <a:pPr algn="ctr"/>
            <a:r>
              <a:rPr lang="uz-Latn-UZ" sz="1600" dirty="0" smtClean="0"/>
              <a:t>HAR QANDAY BOYLIK KITOBSIZ UZOQ YASHAMAYDI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964018" y="1064939"/>
            <a:ext cx="1676400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Adabiyot - har bir millatning ko‘zgusi.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665" y="615501"/>
            <a:ext cx="2438400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Muhammad Rizo Ogahiy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1089025"/>
            <a:ext cx="1447800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Isoqxon Ibrat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6819" y="638384"/>
            <a:ext cx="1524000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Hamid Olimjon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500" y="1632081"/>
            <a:ext cx="838200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3019" y="1797889"/>
            <a:ext cx="1371600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Erkin Voxidov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825" y="1251690"/>
            <a:ext cx="1600200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Abdulla Oripov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371" y="1965898"/>
            <a:ext cx="1752600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Ibrohim Yusupov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0100" y="2373344"/>
            <a:ext cx="2255519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Halima Xudoyberdiyeva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418" y="2384383"/>
            <a:ext cx="1752600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Muhammad Yusuf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0900" y="2362752"/>
            <a:ext cx="1112071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Ijod maktablari ochildi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187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030" y="1262408"/>
            <a:ext cx="2319775" cy="1005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uz-Latn-U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2019-yilda buyuk vatanprvar Abdulla Qodiriy tavalludining 125-yilligi nishonlandi.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0030" y="871247"/>
            <a:ext cx="2460469" cy="1630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uz-Latn-UZ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Abdulla Qodiriy nomidagi ijod maktabiga 2019-2020-o‘quv yilida 5-8-sinf o‘quvchilaridan121 nafari qabul qilindi.</a:t>
            </a:r>
            <a:endParaRPr lang="en-US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677" y="132527"/>
            <a:ext cx="570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 DARSDA NIMALARNI O‘RGANASIZ?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1669" y="887566"/>
            <a:ext cx="2286347" cy="15983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2631" y="829784"/>
            <a:ext cx="2445385" cy="16560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029" y="887565"/>
            <a:ext cx="2478813" cy="1614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Abdulla Qodiriy yashab ijod qilgan uy muzeyga aylantirildi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2631" y="829784"/>
            <a:ext cx="2461809" cy="16378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6934" y="897300"/>
            <a:ext cx="2453565" cy="1578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Yozuvchi nomidagi madaniyat va dam olish bog‘ining kiraverishida ham muzey barpo etildi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725" y="829784"/>
            <a:ext cx="2452291" cy="1637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4068" y="623691"/>
            <a:ext cx="2503432" cy="20500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2100" y="887565"/>
            <a:ext cx="2424588" cy="158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binoga bir vaqtlar jadidchi bobolarimiz tashkil etgan Turon kutubxonasi ham joylashtiridi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51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uz-Latn-UZ" sz="1600" dirty="0" smtClean="0"/>
              <a:t>YOSHLAR QUNT BILAN O‘QIB - IZLANISHI KERAK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500" y="631825"/>
            <a:ext cx="2438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O‘zbekistonlik yoshlar jahonning turfa mamlakatlarida o‘tkazib kelinayotgan turli fan olimpiadalarida muvaffaqiyatli ishtirok etib kelmoqdalar.     2018-yil yurtimizda Muhammad al-Xorazmiy nomidagi </a:t>
            </a:r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“Yosh matematiklar”</a:t>
            </a:r>
            <a:r>
              <a:rPr lang="uz-Latn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xalqaro olimpiadasi o‘tkazildi.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8700" y="555625"/>
            <a:ext cx="2133600" cy="1650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00" y="1774825"/>
            <a:ext cx="1843088" cy="13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898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92443"/>
          </a:xfrm>
        </p:spPr>
        <p:txBody>
          <a:bodyPr/>
          <a:lstStyle/>
          <a:p>
            <a:pPr algn="ctr"/>
            <a:r>
              <a:rPr lang="uz-Latn-UZ" sz="1600" dirty="0" smtClean="0"/>
              <a:t>MUSTAQIL BAJARISH UCHUN TOPSHIRIQLAR: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6876330"/>
              </p:ext>
            </p:extLst>
          </p:nvPr>
        </p:nvGraphicFramePr>
        <p:xfrm>
          <a:off x="139701" y="594865"/>
          <a:ext cx="5486400" cy="243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xmlns="" val="367746365"/>
                    </a:ext>
                  </a:extLst>
                </a:gridCol>
                <a:gridCol w="2786066">
                  <a:extLst>
                    <a:ext uri="{9D8B030D-6E8A-4147-A177-3AD203B41FA5}">
                      <a16:colId xmlns:a16="http://schemas.microsoft.com/office/drawing/2014/main" xmlns="" val="3399849928"/>
                    </a:ext>
                  </a:extLst>
                </a:gridCol>
                <a:gridCol w="2243135">
                  <a:extLst>
                    <a:ext uri="{9D8B030D-6E8A-4147-A177-3AD203B41FA5}">
                      <a16:colId xmlns:a16="http://schemas.microsoft.com/office/drawing/2014/main" xmlns="" val="1017821853"/>
                    </a:ext>
                  </a:extLst>
                </a:gridCol>
              </a:tblGrid>
              <a:tr h="599790">
                <a:tc>
                  <a:txBody>
                    <a:bodyPr/>
                    <a:lstStyle/>
                    <a:p>
                      <a:r>
                        <a:rPr lang="uz-Latn-UZ" sz="1400" dirty="0" smtClean="0"/>
                        <a:t>t/r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dirty="0" smtClean="0">
                          <a:latin typeface="Arial" pitchFamily="34" charset="0"/>
                          <a:cs typeface="Arial" pitchFamily="34" charset="0"/>
                        </a:rPr>
                        <a:t>Maxsus maktablarning nomi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1400" dirty="0" smtClean="0">
                          <a:latin typeface="Arial" pitchFamily="34" charset="0"/>
                          <a:cs typeface="Arial" pitchFamily="34" charset="0"/>
                        </a:rPr>
                        <a:t>Maxsus maktablarning</a:t>
                      </a:r>
                    </a:p>
                    <a:p>
                      <a:r>
                        <a:rPr lang="uz-Latn-UZ" sz="1400" dirty="0" smtClean="0">
                          <a:latin typeface="Arial" pitchFamily="34" charset="0"/>
                          <a:cs typeface="Arial" pitchFamily="34" charset="0"/>
                        </a:rPr>
                        <a:t>maqsadi va vazifalari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9650070"/>
                  </a:ext>
                </a:extLst>
              </a:tr>
              <a:tr h="599790">
                <a:tc>
                  <a:txBody>
                    <a:bodyPr/>
                    <a:lstStyle/>
                    <a:p>
                      <a:r>
                        <a:rPr lang="uz-Latn-UZ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Prezident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maktabi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141984"/>
                  </a:ext>
                </a:extLst>
              </a:tr>
              <a:tr h="599790">
                <a:tc>
                  <a:txBody>
                    <a:bodyPr/>
                    <a:lstStyle/>
                    <a:p>
                      <a:r>
                        <a:rPr lang="uz-Latn-UZ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Muhammad al-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Xorazmiy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maktabi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0124918"/>
                  </a:ext>
                </a:extLst>
              </a:tr>
              <a:tr h="599790">
                <a:tc>
                  <a:txBody>
                    <a:bodyPr/>
                    <a:lstStyle/>
                    <a:p>
                      <a:r>
                        <a:rPr lang="uz-Latn-UZ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Ijod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maktablari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743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286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dirty="0" smtClean="0"/>
              <a:t>O‘TGAN MAVZUNI ESLAB OLAMIZ</a:t>
            </a:r>
            <a:endParaRPr lang="en-US" spc="15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9700" y="811255"/>
            <a:ext cx="4733813" cy="658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z-Latn-U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1.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kuchlar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insoniyat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tinchligiga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xavf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solmoqda</a:t>
            </a:r>
            <a:endParaRPr lang="uz-Latn-UZ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969" y="1660648"/>
            <a:ext cx="5317131" cy="95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z-Latn-U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Insoniyat tinchligiga mintaqaviy mojorolar,  xalqaro terrorchilik,diniy ekstremizm va ekologik muammolar dahshatli xavf solmoqda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298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dirty="0" smtClean="0"/>
              <a:t>O‘TGAN MAVZUNI ESLAB OLAMIZ</a:t>
            </a:r>
            <a:endParaRPr lang="en-US" spc="15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555625"/>
            <a:ext cx="5410200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Xalqaro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terrorchilikning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insoniyat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tinchligiga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solayotgan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xavfi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haqida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nimalarni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bilib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olding</a:t>
            </a:r>
            <a:r>
              <a:rPr lang="uz-Latn-UZ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uz-Latn-UZ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108902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b="1" dirty="0" smtClean="0"/>
              <a:t>-</a:t>
            </a:r>
            <a:r>
              <a:rPr lang="uz-Latn-UZ" dirty="0" smtClean="0"/>
              <a:t> </a:t>
            </a:r>
            <a:r>
              <a:rPr lang="uz-Latn-U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Ular qo ‘shni davlatlardagi tinchlikni xavf ostiga qoyadi.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" y="13938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Fuqarolar urushi qochoqlar muammosini keltirib chiqaradi.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00" y="1927225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b="1" dirty="0" smtClean="0"/>
              <a:t>- </a:t>
            </a:r>
            <a:r>
              <a:rPr lang="uz-Latn-U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Mintaqaviy mojarolarga tortilib qolgan hududlarda giyohvand moddalar aylanmasi ko‘payadi.Xalqaro terrorchilik kuchayadi.Noqonuniy qurol-yarog‘ savdosining avj olishiga olib keladi.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09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dirty="0" smtClean="0"/>
              <a:t>O‘TGAN MAVZUNI ESLAB OLAMIZ</a:t>
            </a:r>
            <a:endParaRPr lang="en-US" spc="15" dirty="0"/>
          </a:p>
        </p:txBody>
      </p:sp>
      <p:sp>
        <p:nvSpPr>
          <p:cNvPr id="3" name="TextBox 2"/>
          <p:cNvSpPr txBox="1"/>
          <p:nvPr/>
        </p:nvSpPr>
        <p:spPr>
          <a:xfrm>
            <a:off x="296158" y="555625"/>
            <a:ext cx="4746625" cy="33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3.”Orol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fojiasi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oqibatlarga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olib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keldi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927695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-Bir paytlar noyob va go‘zal bo‘lgan Orol dengizi  bugungi kunda deyarli qurib va yoqolib borayotgan suv havzasiga aylanib qoldi.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1814294"/>
            <a:ext cx="525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Sho‘rlanish darajasi oshib ketganligi dengiz jonzotlarining yashashi uchun yaroqsiz holga keldi.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158" y="2460625"/>
            <a:ext cx="510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-Natijada,deyarli barcha hayvonot va o‘simliklar dunyosi halokatga uchradi.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08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700" y="222930"/>
            <a:ext cx="480060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800" spc="10" dirty="0" smtClean="0"/>
              <a:t>TARIXDAN HIKOYALAR</a:t>
            </a:r>
            <a:endParaRPr lang="en-US"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952643" y="1682860"/>
            <a:ext cx="2235057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84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2700" algn="ctr">
              <a:lnSpc>
                <a:spcPts val="284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952643" y="1393825"/>
            <a:ext cx="3682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MAVZU:TA’LIM-TARBIYA PREZIDENT FAOLIYATINING BOSH MAQSADI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595"/>
            <a:ext cx="5765800" cy="592791"/>
          </a:xfrm>
          <a:prstGeom prst="rect">
            <a:avLst/>
          </a:prstGeom>
          <a:solidFill>
            <a:srgbClr val="2206CA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1941" b="1" dirty="0">
                <a:latin typeface="Arial" pitchFamily="34" charset="0"/>
                <a:cs typeface="Arial" pitchFamily="34" charset="0"/>
              </a:rPr>
              <a:t>BUGUN DARSDA NIMALARNI O‘RGANASIZ</a:t>
            </a:r>
            <a:r>
              <a:rPr lang="en-US" sz="1941" b="1" dirty="0">
                <a:latin typeface="Arial" pitchFamily="34" charset="0"/>
                <a:cs typeface="Arial" pitchFamily="34" charset="0"/>
              </a:rPr>
              <a:t>?</a:t>
            </a:r>
            <a:r>
              <a:rPr lang="uz-Latn-UZ" sz="1941" b="1" dirty="0">
                <a:latin typeface="Arial" pitchFamily="34" charset="0"/>
                <a:cs typeface="Arial" pitchFamily="34" charset="0"/>
              </a:rPr>
              <a:t> </a:t>
            </a:r>
            <a:endParaRPr lang="ru-RU" sz="1941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2863008242"/>
              </p:ext>
            </p:extLst>
          </p:nvPr>
        </p:nvGraphicFramePr>
        <p:xfrm>
          <a:off x="227033" y="643947"/>
          <a:ext cx="5451517" cy="244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49281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752" y="22225"/>
            <a:ext cx="5401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O‘ZLIGINI ANGLAGAN INSONNI YENGIB BO‘LMAYDI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225" y="580450"/>
            <a:ext cx="53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Ta’lim-tarbiyaning asosiy vazifasi-o‘zligini anglagan vatanparvar avlodni tarbiyalab,voyaga yetkazishdir.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00" y="1253093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Biz kimmiz,kimlarning avlodimiz?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225" y="1622425"/>
            <a:ext cx="5405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Biz dunyoga daho allomalar yetkazib bergan ulug‘ xalq avlodimiz.Siz bobolari Yevropada ilm-fan taraqqiyotiga turtki bergan xalq vakilisiz. Yurtimiz shu vaqtgacha ikki marta (X-XII va XIV-XV asrlarda) Uyg‘onish davrini boshidan kechirdi.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158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752" y="22225"/>
            <a:ext cx="5401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O‘ZLIGINI ANGLAGAN INSONNI YENGIB BO‘LMAYDI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225" y="720943"/>
            <a:ext cx="2281675" cy="1815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2019-yildan boshlab,O‘zbekistonda Prezident maktablari tashkil etish bilan Uchinchi uyg‘onish davriga poydevor qo‘yildi.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500" y="720943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0472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631825"/>
            <a:ext cx="2415825" cy="235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500" y="708025"/>
            <a:ext cx="2362200" cy="2280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614851"/>
            <a:ext cx="2362200" cy="2455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461" y="588753"/>
            <a:ext cx="2824277" cy="248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100" y="634625"/>
            <a:ext cx="2745637" cy="2435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099" y="631825"/>
            <a:ext cx="2745638" cy="249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461" y="501760"/>
            <a:ext cx="2902914" cy="26256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5098" y="541437"/>
            <a:ext cx="2824277" cy="2621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5097" y="611306"/>
            <a:ext cx="2824278" cy="245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697" y="588754"/>
            <a:ext cx="2823677" cy="24954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97" y="594331"/>
            <a:ext cx="2924127" cy="25739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96" y="598324"/>
            <a:ext cx="2902915" cy="255889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8875" y="528467"/>
            <a:ext cx="2949136" cy="25655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884" y="549627"/>
            <a:ext cx="2945340" cy="25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5550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544</Words>
  <Application>Microsoft Office PowerPoint</Application>
  <PresentationFormat>Произвольный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TARIXDAN HIKOYALAR</vt:lpstr>
      <vt:lpstr>O‘TGAN MAVZUNI ESLAB OLAMIZ</vt:lpstr>
      <vt:lpstr>O‘TGAN MAVZUNI ESLAB OLAMIZ</vt:lpstr>
      <vt:lpstr>O‘TGAN MAVZUNI ESLAB OLAMIZ</vt:lpstr>
      <vt:lpstr>TARIXDAN HIKOYALAR</vt:lpstr>
      <vt:lpstr>Слайд 6</vt:lpstr>
      <vt:lpstr> </vt:lpstr>
      <vt:lpstr> </vt:lpstr>
      <vt:lpstr>Слайд 9</vt:lpstr>
      <vt:lpstr>VATAN TAQDIRI YOSH AVLOD QO‘LIDA</vt:lpstr>
      <vt:lpstr>IQTIDORLI BOLALAR MAKTABI</vt:lpstr>
      <vt:lpstr>PREZIDENT  MAKTABI</vt:lpstr>
      <vt:lpstr>E’TIBOR  BERING!</vt:lpstr>
      <vt:lpstr>HAR QANDAY BOYLIK KITOBSIZ UZOQ YASHAMAYDI</vt:lpstr>
      <vt:lpstr>Слайд 15</vt:lpstr>
      <vt:lpstr>YOSHLAR QUNT BILAN O‘QIB - IZLANISHI KERAK</vt:lpstr>
      <vt:lpstr>MUSTAQIL BAJARISH UCHUN TOPSHIRIQLAR: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user</cp:lastModifiedBy>
  <cp:revision>90</cp:revision>
  <dcterms:created xsi:type="dcterms:W3CDTF">2020-04-13T08:06:06Z</dcterms:created>
  <dcterms:modified xsi:type="dcterms:W3CDTF">2021-03-29T12:20:15Z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