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75" r:id="rId4"/>
  </p:sldMasterIdLst>
  <p:notesMasterIdLst>
    <p:notesMasterId r:id="rId29"/>
  </p:notesMasterIdLst>
  <p:sldIdLst>
    <p:sldId id="389" r:id="rId5"/>
    <p:sldId id="395" r:id="rId6"/>
    <p:sldId id="396" r:id="rId7"/>
    <p:sldId id="406" r:id="rId8"/>
    <p:sldId id="390" r:id="rId9"/>
    <p:sldId id="407" r:id="rId10"/>
    <p:sldId id="408" r:id="rId11"/>
    <p:sldId id="359" r:id="rId12"/>
    <p:sldId id="381" r:id="rId13"/>
    <p:sldId id="397" r:id="rId14"/>
    <p:sldId id="398" r:id="rId15"/>
    <p:sldId id="386" r:id="rId16"/>
    <p:sldId id="413" r:id="rId17"/>
    <p:sldId id="384" r:id="rId18"/>
    <p:sldId id="402" r:id="rId19"/>
    <p:sldId id="411" r:id="rId20"/>
    <p:sldId id="409" r:id="rId21"/>
    <p:sldId id="410" r:id="rId22"/>
    <p:sldId id="385" r:id="rId23"/>
    <p:sldId id="412" r:id="rId24"/>
    <p:sldId id="387" r:id="rId25"/>
    <p:sldId id="380" r:id="rId26"/>
    <p:sldId id="404" r:id="rId27"/>
    <p:sldId id="331" r:id="rId28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66FFFF"/>
    <a:srgbClr val="FF33CC"/>
    <a:srgbClr val="FFCCCC"/>
    <a:srgbClr val="FF66CC"/>
    <a:srgbClr val="FFFFFF"/>
    <a:srgbClr val="33CCFF"/>
    <a:srgbClr val="FFCCFF"/>
    <a:srgbClr val="CC339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7549" autoAdjust="0"/>
  </p:normalViewPr>
  <p:slideViewPr>
    <p:cSldViewPr snapToGrid="0">
      <p:cViewPr varScale="1">
        <p:scale>
          <a:sx n="108" d="100"/>
          <a:sy n="108" d="100"/>
        </p:scale>
        <p:origin x="-78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55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73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52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0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434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09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235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2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7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23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0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01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3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46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3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260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458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385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771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133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036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401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837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472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9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516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78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90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86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7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73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84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13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82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24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3050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14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51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67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79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802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708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62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683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23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  <p:sldLayoutId id="2147483788" r:id="rId58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89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6"/>
            <a:ext cx="9143999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74203" y="1983317"/>
            <a:ext cx="506421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4203" y="3328581"/>
            <a:ext cx="506421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579376" y="454613"/>
            <a:ext cx="5454255" cy="725925"/>
          </a:xfrm>
          <a:prstGeom prst="rect">
            <a:avLst/>
          </a:prstGeom>
        </p:spPr>
        <p:txBody>
          <a:bodyPr vert="horz" wrap="square" lIns="0" tIns="2211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9234" defTabSz="1384819">
              <a:spcBef>
                <a:spcPts val="173"/>
              </a:spcBef>
              <a:defRPr/>
            </a:pPr>
            <a:r>
              <a:rPr lang="en-US" sz="4572" kern="0" spc="-46" dirty="0">
                <a:solidFill>
                  <a:sysClr val="window" lastClr="FFFFFF"/>
                </a:solidFill>
              </a:rPr>
              <a:t> </a:t>
            </a:r>
            <a:r>
              <a:rPr lang="en-US" sz="3600" kern="0" spc="8" dirty="0" smtClean="0">
                <a:solidFill>
                  <a:sysClr val="window" lastClr="FFFFFF"/>
                </a:solidFill>
              </a:rPr>
              <a:t>TARIXDAN HIKOYALAR</a:t>
            </a:r>
            <a:endParaRPr lang="en-US" sz="3600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814491" y="493111"/>
            <a:ext cx="599801" cy="581636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1294146" y="826823"/>
            <a:ext cx="20586" cy="107859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1294146" y="956003"/>
            <a:ext cx="20586" cy="7560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914420" y="826823"/>
            <a:ext cx="20586" cy="107859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914420" y="956003"/>
            <a:ext cx="20586" cy="7560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0217" y="504205"/>
            <a:ext cx="1337197" cy="75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429814" y="645230"/>
            <a:ext cx="1177844" cy="443857"/>
          </a:xfrm>
          <a:prstGeom prst="rect">
            <a:avLst/>
          </a:prstGeom>
        </p:spPr>
        <p:txBody>
          <a:bodyPr vert="horz" wrap="square" lIns="0" tIns="12844" rIns="0" bIns="0" rtlCol="0">
            <a:spAutoFit/>
          </a:bodyPr>
          <a:lstStyle/>
          <a:p>
            <a:pPr algn="ctr" defTabSz="466580">
              <a:spcBef>
                <a:spcPts val="101"/>
              </a:spcBef>
            </a:pPr>
            <a:r>
              <a:rPr lang="en-US" sz="2800" b="1" spc="8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800" b="1" spc="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2800" b="1" spc="8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lang="uz-Latn-UZ"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832" y="1904819"/>
            <a:ext cx="3634825" cy="2765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9376" y="3296143"/>
            <a:ext cx="457200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sz="2000" b="1" dirty="0" smtClean="0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sz="2000" b="1" dirty="0" smtClean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sz="2000" b="1" spc="10" dirty="0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sz="2000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sz="2000" b="1" spc="10" smtClean="0">
                <a:solidFill>
                  <a:srgbClr val="373435"/>
                </a:solidFill>
                <a:latin typeface="Arial"/>
                <a:cs typeface="Arial"/>
              </a:rPr>
              <a:t>RA </a:t>
            </a:r>
            <a:endParaRPr lang="en-US" sz="2000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817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17187" y="1016001"/>
            <a:ext cx="1926076" cy="1034852"/>
          </a:xfrm>
          <a:prstGeom prst="downArrowCallou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o‘rinda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740825" y="1016001"/>
            <a:ext cx="1702341" cy="1034852"/>
          </a:xfrm>
          <a:prstGeom prst="downArrowCallou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masala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816327" y="1016001"/>
            <a:ext cx="1721796" cy="1034852"/>
          </a:xfrm>
          <a:prstGeom prst="downArrowCallou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 vazifa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31" y="2050853"/>
            <a:ext cx="2519859" cy="255454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qonun ustuvorligidir.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Bunda davlat va nodavlat tashkilotlarning,  amaldorlarning hamda fuqarolarning qonunga bo‘ysunishidir.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18" y="2050853"/>
            <a:ext cx="2785173" cy="28623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Mamlakatimizda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shlab chqarishni yanada  ko‘paytirish vazifasi qo‘yildi. Bundan ko‘zlangan maqsad - 2021-yilning oxirida ishlab chiqarilayotgan mahsulot hajmini 50 % ga oshirish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490" y="2050853"/>
            <a:ext cx="2641600" cy="28623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Oliy Majlis hamda siyosiy partiyalarning nufuzini yanada oshirish.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2019-yil   22-dekabr kuni Oliy Majlisga va xalq deputatlari mahalliy Kengashlariga saylovlar bo‘ldi.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4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817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44062" y="1085890"/>
            <a:ext cx="1926076" cy="1042171"/>
          </a:xfrm>
          <a:prstGeom prst="downArrowCallou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To‘rtinchi vazifa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322919" y="1085891"/>
            <a:ext cx="1702341" cy="1042171"/>
          </a:xfrm>
          <a:prstGeom prst="downArrowCallou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Beshinchi vazifa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55" y="2128063"/>
            <a:ext cx="3782657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holi turmush farovonligini yaxshilash, himoyaga muhtoj qismini qo‘llab quvvatlash.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Maktabgacha ta’lim,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maktab hamda oliy ta’limni rivojlantirish,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aholi sog‘ligini saqlash ishlari sifatini yuqori darajaga ko‘tarish.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6088" y="2128063"/>
            <a:ext cx="3557907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Mamlakatimizning xavfsizligini ta’minlash.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Mamlakatimizda yashovchi turli millatlar o‘rtasida totuvlikni kuchaytirish.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archa davlatlar,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avvalo qo‘shni davlatlar bilan do‘stona munosabatda bo‘lish.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56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073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281" y="0"/>
            <a:ext cx="957098" cy="13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734" y="3135554"/>
            <a:ext cx="3364617" cy="1073471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 Sh.Mirziyoev 2019-yilda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0" y="1320010"/>
            <a:ext cx="2686756" cy="1344169"/>
          </a:xfrm>
          <a:prstGeom prst="wedgeEllipseCallout">
            <a:avLst>
              <a:gd name="adj1" fmla="val 80052"/>
              <a:gd name="adj2" fmla="val 336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 tashabbus!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066" y="1320010"/>
            <a:ext cx="5193000" cy="36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2728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281" y="0"/>
            <a:ext cx="957098" cy="13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27290"/>
            <a:ext cx="9144000" cy="41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93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1011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TASHABBUS!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572" y="1445250"/>
            <a:ext cx="3784418" cy="255454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“Yoshlarni musiqa,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rassomlik,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adabiyot,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teatr va san’atning boshqa turlariga qiziqtirish”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379" y="1194732"/>
            <a:ext cx="4229806" cy="2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1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TASHABBUS!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821" y="1245716"/>
            <a:ext cx="3517033" cy="26776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“Yoshlarni jismoniy chiniqtirish,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ularning sport sohasida qobilyatini namayon qilishlari uchun zarur sharoit yaratishdir”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734" y="1230489"/>
            <a:ext cx="4343799" cy="30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95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500" y="880155"/>
            <a:ext cx="4691323" cy="35096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 TASHABBUS!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946" y="1400096"/>
            <a:ext cx="3742664" cy="26776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“Aholi va yoshlar o‘rtasida kompyuter texnologiyalari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hamda internetdan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samarali foydalanishni tashkil etish”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0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TO‘RTINCHI TASHABBUS!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69" y="1388220"/>
            <a:ext cx="4312679" cy="2246769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“Yoshlarning ma’naviyatini yuksaltirish,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ular o‘rtasida kitobxonlikni keng targ‘ib etish bo‘yicha tizimli ishlarni tashkil etish”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004" y="1095431"/>
            <a:ext cx="4250133" cy="29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61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BESHINCHI TASHABBUS!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821" y="1411971"/>
            <a:ext cx="3089521" cy="95410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“Xotin-qizlarni ish bilan ta’minlash”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03" y="3012017"/>
            <a:ext cx="249555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178" y="915103"/>
            <a:ext cx="4910347" cy="36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15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BO‘KA TUMANIDAGI “BESH TASHABBUS”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136" y="962094"/>
            <a:ext cx="825572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Prezidentning 5 tashabbusni hayotga tadbiq  etish Toshkent viloyatidagi Bo‘ka tumanidan boshlandi.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162757" y="3268788"/>
            <a:ext cx="5689600" cy="1682040"/>
          </a:xfrm>
          <a:prstGeom prst="wedgeEllipseCallout">
            <a:avLst>
              <a:gd name="adj1" fmla="val 36687"/>
              <a:gd name="adj2" fmla="val -92434"/>
            </a:avLst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Xarobaga aylangan kutubxonalar yangic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usulda ta’mirlandi.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657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3261" y="1213338"/>
            <a:ext cx="2760100" cy="16312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Ekolologik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muammolar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paydo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bartaraf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etishda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izning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hissangiz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21087812">
            <a:off x="3915197" y="1342083"/>
            <a:ext cx="1811215" cy="1025887"/>
          </a:xfrm>
          <a:prstGeom prst="wedgeEllipseCallout">
            <a:avLst>
              <a:gd name="adj1" fmla="val -125382"/>
              <a:gd name="adj2" fmla="val 32134"/>
            </a:avLst>
          </a:prstGeom>
          <a:solidFill>
            <a:srgbClr val="FFCCCC"/>
          </a:solidFill>
          <a:ln>
            <a:solidFill>
              <a:srgbClr val="FF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O‘YLAB KO‘RING!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62" y="1661758"/>
            <a:ext cx="2217907" cy="34817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977" y="3098616"/>
            <a:ext cx="2619375" cy="174307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785337" y="3683976"/>
            <a:ext cx="1389185" cy="826477"/>
          </a:xfrm>
          <a:prstGeom prst="rightArrow">
            <a:avLst/>
          </a:prstGeom>
          <a:solidFill>
            <a:srgbClr val="FFC000"/>
          </a:solidFill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50-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modda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54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BO‘KA TUMANIDAGI “BESH TASHABBUS”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3778" y="1821054"/>
            <a:ext cx="1952977" cy="8353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maydonchalari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1777" y="1240727"/>
            <a:ext cx="2009423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So‘ngi rusumdagi kompyuterlar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23756" y="949964"/>
            <a:ext cx="2291644" cy="914400"/>
          </a:xfrm>
          <a:prstGeom prst="roundRect">
            <a:avLst/>
          </a:prstGeom>
          <a:solidFill>
            <a:srgbClr val="FF33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 mahallada kutubxona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9499" y="3333914"/>
            <a:ext cx="2099734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ta mahallada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0716" y="2808437"/>
            <a:ext cx="2370667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o‘rinli 4 ta tikuvchilik korxonasi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422" y="3843867"/>
            <a:ext cx="1862666" cy="914400"/>
          </a:xfrm>
          <a:prstGeom prst="round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mingdan ziyod badiy adabiyotlar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3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9494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 MAZMUNINI BILIB OLING!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3917245" y="2337886"/>
            <a:ext cx="4549422" cy="2685670"/>
          </a:xfrm>
          <a:prstGeom prst="wave">
            <a:avLst>
              <a:gd name="adj1" fmla="val 0"/>
              <a:gd name="adj2" fmla="val -9434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 bir maqsadni amalga oshirishda beriladigan asosiy yo‘l-yo‘riq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0" y="1090037"/>
            <a:ext cx="3285067" cy="2048065"/>
          </a:xfrm>
          <a:prstGeom prst="cloudCallout">
            <a:avLst>
              <a:gd name="adj1" fmla="val 77587"/>
              <a:gd name="adj2" fmla="val 810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Strategiya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917246" y="1090037"/>
            <a:ext cx="2833510" cy="1024033"/>
          </a:xfrm>
          <a:prstGeom prst="wedgeEllipseCallout">
            <a:avLst>
              <a:gd name="adj1" fmla="val -74059"/>
              <a:gd name="adj2" fmla="val 90608"/>
            </a:avLst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 so‘z bo‘lib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61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295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 TO‘G‘RI JAVOB TOPING!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206" y="1920240"/>
            <a:ext cx="3709851" cy="3082834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Sh.Mirziyoyev O‘zbekiston Respublikasi Prezidenti etib saylandi.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72000" y="1920240"/>
            <a:ext cx="3709851" cy="3082834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Oliy Majlisga va xalq deputatlari mahalliy Kengashlariga saylov.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9714" y="904615"/>
            <a:ext cx="308283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2016-yil             4-dekabrda 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85508" y="904615"/>
            <a:ext cx="3082834" cy="914400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2019-yil           22-dekabr 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33599" y="1957368"/>
            <a:ext cx="4684889" cy="30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0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461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PREZIDENTNING BO‘KALIKLAR BILAN UCHRASHUVI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1579" y="1361815"/>
            <a:ext cx="3082834" cy="12120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2019-yil 1-iyun Bo’kada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85508" y="1316659"/>
            <a:ext cx="3082834" cy="1302363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“Bo‘ston Baraka chevarlari” bilan suhbat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59075" y="2630312"/>
            <a:ext cx="484632" cy="372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184609" y="2697291"/>
            <a:ext cx="484632" cy="3838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370" y="3189111"/>
            <a:ext cx="3206043" cy="1597378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Bo‘ston” mahallasida “Xalq kutubxonasi” tashkil etilgan,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”Bo‘ston arena”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stadioni rekonstruksiya qilingan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22613" y="3272273"/>
            <a:ext cx="3208624" cy="14916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Ayollari bilan suhbatda “Mening niyatim - sizlarni rozi qilish.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Ayollarning charaqlagan baxtli ko‘zlarini ko‘rish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0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76" y="988961"/>
            <a:ext cx="8596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Darslikning 167-sahifasidagi </a:t>
            </a:r>
            <a:r>
              <a:rPr lang="uz-Cyrl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 tiklanishdan-milliy yuksalish sari</a:t>
            </a:r>
            <a:r>
              <a:rPr lang="uz-Cyrl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mavzusini o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30" y="1920333"/>
            <a:ext cx="861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170-sahifadagi “Besh tashabbus”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she’rini yod olish.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598561"/>
            <a:ext cx="328506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26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4000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6045" y="2025111"/>
            <a:ext cx="5875257" cy="1498660"/>
          </a:xfrm>
          <a:prstGeom prst="rect">
            <a:avLst/>
          </a:prstGeom>
        </p:spPr>
        <p:txBody>
          <a:bodyPr vert="horz" wrap="square" lIns="0" tIns="21126" rIns="0" bIns="0" rtlCol="0">
            <a:spAutoFit/>
          </a:bodyPr>
          <a:lstStyle/>
          <a:p>
            <a:pPr marL="27847" algn="ctr">
              <a:spcBef>
                <a:spcPts val="166"/>
              </a:spcBef>
            </a:pPr>
            <a:r>
              <a:rPr lang="uz-Latn-UZ" sz="32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MILLIY TIKLANISHDAN - MILLIY YUKSALISH SARI</a:t>
            </a:r>
            <a:r>
              <a:rPr lang="en-US" sz="3200" b="1" spc="8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643" i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74203" y="1983317"/>
            <a:ext cx="506421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4203" y="3328581"/>
            <a:ext cx="506421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579376" y="454613"/>
            <a:ext cx="5555201" cy="725925"/>
          </a:xfrm>
          <a:prstGeom prst="rect">
            <a:avLst/>
          </a:prstGeom>
        </p:spPr>
        <p:txBody>
          <a:bodyPr vert="horz" wrap="square" lIns="0" tIns="2211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9234" defTabSz="1384819">
              <a:spcBef>
                <a:spcPts val="173"/>
              </a:spcBef>
              <a:defRPr/>
            </a:pPr>
            <a:r>
              <a:rPr lang="en-US" sz="4572" kern="0" spc="-46" dirty="0">
                <a:solidFill>
                  <a:sysClr val="window" lastClr="FFFFFF"/>
                </a:solidFill>
              </a:rPr>
              <a:t> </a:t>
            </a:r>
            <a:r>
              <a:rPr lang="en-US" sz="3600" kern="0" spc="8" dirty="0" smtClean="0">
                <a:solidFill>
                  <a:sysClr val="window" lastClr="FFFFFF"/>
                </a:solidFill>
              </a:rPr>
              <a:t>TARIXDAN HIKOYALAR</a:t>
            </a:r>
            <a:endParaRPr lang="en-US" sz="3600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814491" y="493111"/>
            <a:ext cx="599801" cy="581636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1294146" y="826823"/>
            <a:ext cx="20586" cy="107859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1294146" y="956003"/>
            <a:ext cx="20586" cy="7560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914420" y="826823"/>
            <a:ext cx="20586" cy="107859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914420" y="956003"/>
            <a:ext cx="20586" cy="7560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384819"/>
            <a:endParaRPr sz="271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41945">
            <a:off x="6248003" y="246180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653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817123"/>
          </a:xfrm>
          <a:prstGeom prst="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52087" y="1346159"/>
            <a:ext cx="2916427" cy="1792152"/>
          </a:xfrm>
          <a:prstGeom prst="downArrowCallou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Sh.Mirziyoyevning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prezidentlikka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saylanishi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204888" y="1381327"/>
            <a:ext cx="2772385" cy="1756983"/>
          </a:xfrm>
          <a:prstGeom prst="downArrowCallout">
            <a:avLst/>
          </a:prstGeom>
          <a:solidFill>
            <a:srgbClr val="99FF99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strategiyasi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113647" y="1381326"/>
            <a:ext cx="2772385" cy="1756983"/>
          </a:xfrm>
          <a:prstGeom prst="downArrowCallout">
            <a:avLst/>
          </a:prstGeom>
          <a:solidFill>
            <a:srgbClr val="99FF99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tashabbus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27" b="21507"/>
          <a:stretch/>
        </p:blipFill>
        <p:spPr>
          <a:xfrm>
            <a:off x="3654983" y="3285067"/>
            <a:ext cx="2023330" cy="13541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894" y="3296007"/>
            <a:ext cx="1847890" cy="13541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61" t="11663" r="14130" b="17358"/>
          <a:stretch/>
        </p:blipFill>
        <p:spPr>
          <a:xfrm>
            <a:off x="590908" y="3285067"/>
            <a:ext cx="2163582" cy="13651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883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817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SH. MIRZIYOYEVNING PREZIDENTLIKKA SAYLANISHI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993" y="1083417"/>
            <a:ext cx="4830269" cy="30469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Shavkat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Mirziyoyev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1957-yilda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1981-yilda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Irrigatsiya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mexanizatsiyalash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tamomladi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2003-yilga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rahbarlik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lavozim-larda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-406400" y="970844"/>
            <a:ext cx="0" cy="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636" y="1207911"/>
            <a:ext cx="3616352" cy="29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817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SH. MIRZIYOYEVNING PREZIDENTLIKKA SAYLANISHI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549" y="970844"/>
            <a:ext cx="5741737" cy="34163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Sh.Mirziyoyevning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rahbarlik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I.Karimov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tayinladi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2016-yil 2-sentabrida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I.Karimov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vafotidan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vaqtincha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bajaruvchi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tayinlandi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4-dekab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rda esa O‘zbekiston Respublikasi Prezidenti etib saylandi.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-406400" y="970844"/>
            <a:ext cx="0" cy="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1" r="652" b="4819"/>
          <a:stretch/>
        </p:blipFill>
        <p:spPr>
          <a:xfrm>
            <a:off x="6182849" y="1331503"/>
            <a:ext cx="3442030" cy="27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539" y="970844"/>
            <a:ext cx="4233333" cy="3872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-33867"/>
            <a:ext cx="9144000" cy="817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HARAKATLAR STRATEGIYASI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867" y="1163025"/>
            <a:ext cx="4949023" cy="267765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2016-yillar oralig‘ida o‘tgan 25 yil ichida O‘zbekistonda milliy tiklanish amalga oshdi.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hamjamiyati orasida o‘zining munosib o‘rnini egalladi.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Endigi vazifa milliy yuksalishga erishishdir.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-406400" y="970844"/>
            <a:ext cx="0" cy="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4340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40" y="1156104"/>
            <a:ext cx="2217907" cy="34817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8843" y="1859185"/>
            <a:ext cx="4348624" cy="1585608"/>
          </a:xfrm>
          <a:prstGeom prst="rect">
            <a:avLst/>
          </a:prstGeom>
          <a:solidFill>
            <a:srgbClr val="99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 tiklanishga erishish uchun nima ishlar qilish lozim?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 YUKSALISH SARI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95" y="2772143"/>
            <a:ext cx="342151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Mamlakatimiz iqtisodiy taraqqiyotida yaqin 10-15 yil ichida rivojlangan 50 ta davlat qatoridan joy olishi lozim.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84" y="959556"/>
            <a:ext cx="1420238" cy="1420238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483862" y="1138016"/>
            <a:ext cx="3249037" cy="132296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620308" y="1138016"/>
            <a:ext cx="3173736" cy="1241777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kkinchidan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7642" y="2770029"/>
            <a:ext cx="361640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Xalqimiz hayoti darajasiva turmush sifatining har tamonlama yuqori bosqichga ko‘tarilishi lozim.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0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5918</TotalTime>
  <Words>635</Words>
  <Application>Microsoft Office PowerPoint</Application>
  <PresentationFormat>Экран (16:9)</PresentationFormat>
  <Paragraphs>97</Paragraphs>
  <Slides>24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1_Office Theme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O‘YLAB KO‘RING!</vt:lpstr>
      <vt:lpstr>MILLIY YUKSALISH SARI</vt:lpstr>
      <vt:lpstr>Слайд 10</vt:lpstr>
      <vt:lpstr>Слайд 11</vt:lpstr>
      <vt:lpstr>DIQQAT QILING!</vt:lpstr>
      <vt:lpstr>DIQQAT QILING!</vt:lpstr>
      <vt:lpstr>BIRINCHI TASHABBUS!</vt:lpstr>
      <vt:lpstr>IKKINCHI TASHABBUS!</vt:lpstr>
      <vt:lpstr>UCHINCHI TASHABBUS!</vt:lpstr>
      <vt:lpstr>TO‘RTINCHI TASHABBUS!</vt:lpstr>
      <vt:lpstr>BESHINCHI TASHABBUS!</vt:lpstr>
      <vt:lpstr>BO‘KA TUMANIDAGI “BESH TASHABBUS”</vt:lpstr>
      <vt:lpstr>BO‘KA TUMANIDAGI “BESH TASHABBUS”</vt:lpstr>
      <vt:lpstr>ATAMA MAZMUNINI BILIB OLING!</vt:lpstr>
      <vt:lpstr>SAVOLLARGA TO‘G‘RI JAVOB TOPING!</vt:lpstr>
      <vt:lpstr>PREZIDENTNING BO‘KALIKLAR BILAN UCHRASHUVI</vt:lpstr>
      <vt:lpstr>MUSTAQIL BAJARISH UCHUN TOPSHIRIQlLAR: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581</cp:revision>
  <dcterms:created xsi:type="dcterms:W3CDTF">2020-04-11T16:25:36Z</dcterms:created>
  <dcterms:modified xsi:type="dcterms:W3CDTF">2021-03-29T12:19:57Z</dcterms:modified>
</cp:coreProperties>
</file>