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73" r:id="rId3"/>
    <p:sldId id="279" r:id="rId4"/>
    <p:sldId id="283" r:id="rId5"/>
    <p:sldId id="284" r:id="rId6"/>
    <p:sldId id="285" r:id="rId7"/>
    <p:sldId id="281" r:id="rId8"/>
    <p:sldId id="280" r:id="rId9"/>
    <p:sldId id="267" r:id="rId10"/>
    <p:sldId id="286" r:id="rId11"/>
    <p:sldId id="287" r:id="rId12"/>
    <p:sldId id="288" r:id="rId13"/>
    <p:sldId id="261" r:id="rId14"/>
    <p:sldId id="268" r:id="rId15"/>
    <p:sldId id="271" r:id="rId16"/>
    <p:sldId id="272" r:id="rId17"/>
    <p:sldId id="276" r:id="rId18"/>
    <p:sldId id="275" r:id="rId19"/>
    <p:sldId id="264" r:id="rId20"/>
  </p:sldIdLst>
  <p:sldSz cx="12185650" cy="7019925"/>
  <p:notesSz cx="5765800" cy="3244850"/>
  <p:defaultTextStyle>
    <a:defPPr>
      <a:defRPr lang="ru-RU"/>
    </a:defPPr>
    <a:lvl1pPr marL="0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7621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5242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2865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0484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38107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5726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3349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0969" algn="l" defTabSz="1935242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374" autoAdjust="0"/>
  </p:normalViewPr>
  <p:slideViewPr>
    <p:cSldViewPr>
      <p:cViewPr varScale="1">
        <p:scale>
          <a:sx n="80" d="100"/>
          <a:sy n="80" d="100"/>
        </p:scale>
        <p:origin x="-96" y="-67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28AC6-B1D5-4235-85F7-EC20117A3974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6F926-F6F7-4CE6-BFBA-DA6C7DAF96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2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7621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5242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2865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0484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38107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5726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3349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0969" algn="l" defTabSz="1935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33575" y="406400"/>
            <a:ext cx="189865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6F926-F6F7-4CE6-BFBA-DA6C7DAF96F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4053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68042B8-7BB4-4F29-A34D-C61425397108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80693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2A36B1E-B8F6-4A48-B48B-8ED586FFF9DF}" type="slidenum">
              <a:rPr lang="ru-RU" altLang="ru-RU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56214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9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6" y="221588"/>
            <a:ext cx="10914408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9" y="2344061"/>
            <a:ext cx="10430321" cy="390235"/>
          </a:xfrm>
        </p:spPr>
        <p:txBody>
          <a:bodyPr lIns="0" tIns="0" rIns="0" bIns="0"/>
          <a:lstStyle>
            <a:lvl1pPr>
              <a:defRPr sz="2536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6" y="221588"/>
            <a:ext cx="10914408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9" y="1614584"/>
            <a:ext cx="5300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6" y="1614584"/>
            <a:ext cx="5300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6" y="221588"/>
            <a:ext cx="10914408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2141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7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5" y="153958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6" y="221588"/>
            <a:ext cx="1091440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9" y="2344060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1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1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407">
        <a:defRPr>
          <a:latin typeface="+mn-lt"/>
          <a:ea typeface="+mn-ea"/>
          <a:cs typeface="+mn-cs"/>
        </a:defRPr>
      </a:lvl2pPr>
      <a:lvl3pPr marL="1932814">
        <a:defRPr>
          <a:latin typeface="+mn-lt"/>
          <a:ea typeface="+mn-ea"/>
          <a:cs typeface="+mn-cs"/>
        </a:defRPr>
      </a:lvl3pPr>
      <a:lvl4pPr marL="2899218">
        <a:defRPr>
          <a:latin typeface="+mn-lt"/>
          <a:ea typeface="+mn-ea"/>
          <a:cs typeface="+mn-cs"/>
        </a:defRPr>
      </a:lvl4pPr>
      <a:lvl5pPr marL="3865625">
        <a:defRPr>
          <a:latin typeface="+mn-lt"/>
          <a:ea typeface="+mn-ea"/>
          <a:cs typeface="+mn-cs"/>
        </a:defRPr>
      </a:lvl5pPr>
      <a:lvl6pPr marL="4832032">
        <a:defRPr>
          <a:latin typeface="+mn-lt"/>
          <a:ea typeface="+mn-ea"/>
          <a:cs typeface="+mn-cs"/>
        </a:defRPr>
      </a:lvl6pPr>
      <a:lvl7pPr marL="5798439">
        <a:defRPr>
          <a:latin typeface="+mn-lt"/>
          <a:ea typeface="+mn-ea"/>
          <a:cs typeface="+mn-cs"/>
        </a:defRPr>
      </a:lvl7pPr>
      <a:lvl8pPr marL="6764846">
        <a:defRPr>
          <a:latin typeface="+mn-lt"/>
          <a:ea typeface="+mn-ea"/>
          <a:cs typeface="+mn-cs"/>
        </a:defRPr>
      </a:lvl8pPr>
      <a:lvl9pPr marL="77312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407">
        <a:defRPr>
          <a:latin typeface="+mn-lt"/>
          <a:ea typeface="+mn-ea"/>
          <a:cs typeface="+mn-cs"/>
        </a:defRPr>
      </a:lvl2pPr>
      <a:lvl3pPr marL="1932814">
        <a:defRPr>
          <a:latin typeface="+mn-lt"/>
          <a:ea typeface="+mn-ea"/>
          <a:cs typeface="+mn-cs"/>
        </a:defRPr>
      </a:lvl3pPr>
      <a:lvl4pPr marL="2899218">
        <a:defRPr>
          <a:latin typeface="+mn-lt"/>
          <a:ea typeface="+mn-ea"/>
          <a:cs typeface="+mn-cs"/>
        </a:defRPr>
      </a:lvl4pPr>
      <a:lvl5pPr marL="3865625">
        <a:defRPr>
          <a:latin typeface="+mn-lt"/>
          <a:ea typeface="+mn-ea"/>
          <a:cs typeface="+mn-cs"/>
        </a:defRPr>
      </a:lvl5pPr>
      <a:lvl6pPr marL="4832032">
        <a:defRPr>
          <a:latin typeface="+mn-lt"/>
          <a:ea typeface="+mn-ea"/>
          <a:cs typeface="+mn-cs"/>
        </a:defRPr>
      </a:lvl6pPr>
      <a:lvl7pPr marL="5798439">
        <a:defRPr>
          <a:latin typeface="+mn-lt"/>
          <a:ea typeface="+mn-ea"/>
          <a:cs typeface="+mn-cs"/>
        </a:defRPr>
      </a:lvl7pPr>
      <a:lvl8pPr marL="6764846">
        <a:defRPr>
          <a:latin typeface="+mn-lt"/>
          <a:ea typeface="+mn-ea"/>
          <a:cs typeface="+mn-cs"/>
        </a:defRPr>
      </a:lvl8pPr>
      <a:lvl9pPr marL="77312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20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1880" y="-16020"/>
            <a:ext cx="12197529" cy="21579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8425" y="614362"/>
            <a:ext cx="8272864" cy="862163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5">
              <a:spcBef>
                <a:spcPts val="241"/>
              </a:spcBef>
            </a:pPr>
            <a:r>
              <a:rPr lang="en-US" sz="5400" spc="22" dirty="0" smtClean="0"/>
              <a:t>TARIXDAN HIKOYALAR</a:t>
            </a:r>
            <a:endParaRPr lang="en-US"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0" y="2747962"/>
            <a:ext cx="9443366" cy="1507140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24" algn="ctr">
              <a:spcBef>
                <a:spcPts val="233"/>
              </a:spcBef>
            </a:pPr>
            <a:r>
              <a:rPr lang="uz-Latn-UZ" sz="4800" b="1" dirty="0" smtClean="0">
                <a:solidFill>
                  <a:srgbClr val="002060"/>
                </a:solidFill>
                <a:latin typeface="Arial"/>
                <a:cs typeface="Arial"/>
              </a:rPr>
              <a:t>MAVZU: DUNYO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4800" b="1" dirty="0" smtClean="0">
                <a:solidFill>
                  <a:srgbClr val="002060"/>
                </a:solidFill>
                <a:latin typeface="Arial"/>
                <a:cs typeface="Arial"/>
              </a:rPr>
              <a:t>XAVFSIZLIGIGA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4800" b="1" dirty="0" smtClean="0">
                <a:solidFill>
                  <a:srgbClr val="002060"/>
                </a:solidFill>
                <a:latin typeface="Arial"/>
                <a:cs typeface="Arial"/>
              </a:rPr>
              <a:t>TAHDID</a:t>
            </a:r>
            <a:endParaRPr lang="uz-Latn-UZ" sz="4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3354" y="5185373"/>
            <a:ext cx="4741398" cy="1132104"/>
          </a:xfrm>
          <a:prstGeom prst="rect">
            <a:avLst/>
          </a:prstGeom>
        </p:spPr>
        <p:txBody>
          <a:bodyPr vert="horz" wrap="square" lIns="0" tIns="26841" rIns="0" bIns="0" rtlCol="0">
            <a:spAutoFit/>
          </a:bodyPr>
          <a:lstStyle/>
          <a:p>
            <a:pPr marL="68451">
              <a:lnSpc>
                <a:spcPts val="4204"/>
              </a:lnSpc>
            </a:pPr>
            <a:endParaRPr lang="en-US" sz="2536" dirty="0">
              <a:solidFill>
                <a:srgbClr val="231F20"/>
              </a:solidFill>
              <a:latin typeface="Arial"/>
              <a:cs typeface="Arial"/>
            </a:endParaRPr>
          </a:p>
          <a:p>
            <a:pPr marL="68451">
              <a:lnSpc>
                <a:spcPts val="4204"/>
              </a:lnSpc>
            </a:pPr>
            <a:endParaRPr sz="2536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7857" y="2727151"/>
            <a:ext cx="727382" cy="156480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7" name="object 7"/>
          <p:cNvSpPr/>
          <p:nvPr/>
        </p:nvSpPr>
        <p:spPr>
          <a:xfrm>
            <a:off x="197857" y="5032095"/>
            <a:ext cx="727382" cy="14386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grpSp>
        <p:nvGrpSpPr>
          <p:cNvPr id="27" name="object 27"/>
          <p:cNvGrpSpPr/>
          <p:nvPr/>
        </p:nvGrpSpPr>
        <p:grpSpPr>
          <a:xfrm>
            <a:off x="9826625" y="461962"/>
            <a:ext cx="1921065" cy="121920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8055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8055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055225" y="690562"/>
            <a:ext cx="2010425" cy="710987"/>
          </a:xfrm>
          <a:prstGeom prst="rect">
            <a:avLst/>
          </a:prstGeom>
        </p:spPr>
        <p:txBody>
          <a:bodyPr vert="horz" wrap="square" lIns="0" tIns="33551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400" b="1" spc="22" dirty="0" smtClean="0">
                <a:solidFill>
                  <a:srgbClr val="FFFFFF"/>
                </a:solidFill>
                <a:latin typeface="Arial"/>
                <a:cs typeface="Arial"/>
              </a:rPr>
              <a:t>5-sinf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4250" y="2519362"/>
            <a:ext cx="3581400" cy="395139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68425" y="5215962"/>
            <a:ext cx="6092825" cy="11439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6694">
              <a:lnSpc>
                <a:spcPts val="4181"/>
              </a:lnSpc>
              <a:spcBef>
                <a:spcPts val="2533"/>
              </a:spcBef>
            </a:pPr>
            <a:r>
              <a:rPr lang="en-US" b="1" dirty="0" err="1">
                <a:solidFill>
                  <a:srgbClr val="373435"/>
                </a:solidFill>
                <a:latin typeface="Arial"/>
                <a:cs typeface="Arial"/>
              </a:rPr>
              <a:t>O‘qituvchi:Xasanova</a:t>
            </a:r>
            <a:endParaRPr lang="en-US" b="1" dirty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b="1" spc="10" dirty="0" err="1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b="1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b="1" spc="10" dirty="0" err="1" smtClean="0">
                <a:solidFill>
                  <a:srgbClr val="373435"/>
                </a:solidFill>
                <a:latin typeface="Arial"/>
                <a:cs typeface="Arial"/>
              </a:rPr>
              <a:t>ra</a:t>
            </a:r>
            <a:r>
              <a:rPr lang="en-US" b="1" spc="1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lang="en-US" b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738664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uz-Latn-UZ" sz="4800" dirty="0" smtClean="0"/>
              <a:t>RASMLI TOPSHIRIQ</a:t>
            </a:r>
            <a:endParaRPr lang="ru-RU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3826" y="1452561"/>
            <a:ext cx="5342744" cy="3555353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6425" y="1528762"/>
            <a:ext cx="4724400" cy="3733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qaysi davlat rahbari bilan uchrashuvda?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2625" y="5872162"/>
            <a:ext cx="984939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XXR raisi  SI Szi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pin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0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830997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uz-Latn-UZ" sz="5400" dirty="0" smtClean="0"/>
              <a:t>RASMLI TOPSHIRIQ</a:t>
            </a:r>
            <a:endParaRPr lang="ru-RU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7225" y="1223961"/>
            <a:ext cx="4876800" cy="3855177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758825" y="1269138"/>
            <a:ext cx="4953000" cy="381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qaysi davlat rahbari bilan uchrashuvda?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4625" y="5643562"/>
            <a:ext cx="984939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Yaponiya bosh vaziri S.Abe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8535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830997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uz-Latn-UZ" sz="5400" dirty="0" smtClean="0"/>
              <a:t>RASMLI TOPSHIRIQ</a:t>
            </a:r>
            <a:endParaRPr lang="ru-RU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8225" y="1253364"/>
            <a:ext cx="4434949" cy="35052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216025" y="1245289"/>
            <a:ext cx="5029200" cy="3733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qaysi davlat rahbari bilan uchrashuvda?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2625" y="5872162"/>
            <a:ext cx="984939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AQSH Prezidenti D.Tramp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228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101" y="16540"/>
            <a:ext cx="12162549" cy="151222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385762"/>
            <a:ext cx="10943609" cy="770309"/>
          </a:xfrm>
        </p:spPr>
        <p:txBody>
          <a:bodyPr/>
          <a:lstStyle/>
          <a:p>
            <a:pPr algn="ctr"/>
            <a:r>
              <a:rPr lang="uz-Latn-UZ" dirty="0" smtClean="0"/>
              <a:t>TINCHLIK BOLALAR NIGOHIDA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425" y="1833562"/>
            <a:ext cx="10744200" cy="4857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32461" y="1854889"/>
            <a:ext cx="2350956" cy="18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948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283" y="511969"/>
            <a:ext cx="4034706" cy="27114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6480" y="766763"/>
            <a:ext cx="3137945" cy="274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875" y="4043362"/>
            <a:ext cx="3911113" cy="26264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7633" y="511969"/>
            <a:ext cx="4380192" cy="27550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2624" y="3963340"/>
            <a:ext cx="3200097" cy="22405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7358" y="3963339"/>
            <a:ext cx="3940467" cy="270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453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0957"/>
            <a:ext cx="4416425" cy="34259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9224" y="0"/>
            <a:ext cx="4416425" cy="33956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25" y="3394977"/>
            <a:ext cx="4272494" cy="36249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0997" y="3394977"/>
            <a:ext cx="4421994" cy="36249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8483" y="-30957"/>
            <a:ext cx="3423420" cy="4570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8325" y="3281362"/>
            <a:ext cx="3498741" cy="37277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22025" y="3128962"/>
            <a:ext cx="1066800" cy="228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364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046440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uz-Latn-UZ" sz="4000" dirty="0" smtClean="0"/>
              <a:t>O‘YLAB KO‘RING!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11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683625" y="1390660"/>
            <a:ext cx="3355974" cy="442902"/>
          </a:xfrm>
          <a:ln w="57150">
            <a:solidFill>
              <a:srgbClr val="00B050"/>
            </a:solidFill>
          </a:ln>
        </p:spPr>
        <p:txBody>
          <a:bodyPr/>
          <a:lstStyle/>
          <a:p>
            <a:pPr algn="ctr"/>
            <a:r>
              <a:rPr lang="uz-Latn-UZ" dirty="0" smtClean="0">
                <a:solidFill>
                  <a:schemeClr val="tx1"/>
                </a:solidFill>
              </a:rPr>
              <a:t>Mintaqaviy majarolar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3025" y="2474742"/>
            <a:ext cx="3352800" cy="46166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Xalqaro terrorchilik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5637" y="3891839"/>
            <a:ext cx="3355975" cy="46166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Diniy ekstremizm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1825" y="5308936"/>
            <a:ext cx="3355974" cy="46166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Ekologik 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ammolar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50056"/>
            <a:ext cx="3730625" cy="4663281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3502025" y="2062162"/>
            <a:ext cx="3352800" cy="1981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 tinchligiga nimalar xavf solmoqda?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49176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  <p:bldP spid="7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107996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uz-Latn-UZ" sz="4000" dirty="0" smtClean="0"/>
              <a:t>Qaysi xalqaro tashkilot rahbarini  ko‘rib turibsiz?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6225" y="1604961"/>
            <a:ext cx="4724400" cy="3308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225" y="3586162"/>
            <a:ext cx="5105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203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046440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4400" dirty="0" err="1" smtClean="0"/>
              <a:t>O</a:t>
            </a:r>
            <a:r>
              <a:rPr lang="en-US" sz="4000" dirty="0" err="1" smtClean="0"/>
              <a:t>‘</a:t>
            </a:r>
            <a:r>
              <a:rPr lang="en-US" sz="4400" dirty="0" err="1" smtClean="0"/>
              <a:t>zbekiston</a:t>
            </a:r>
            <a:r>
              <a:rPr lang="en-US" sz="4400" dirty="0" smtClean="0"/>
              <a:t> </a:t>
            </a:r>
            <a:r>
              <a:rPr lang="en-US" sz="4400" dirty="0" err="1"/>
              <a:t>Respublikasi</a:t>
            </a:r>
            <a:r>
              <a:rPr lang="en-US" sz="4400" dirty="0"/>
              <a:t> </a:t>
            </a:r>
            <a:r>
              <a:rPr lang="en-US" sz="4400" dirty="0" err="1" smtClean="0"/>
              <a:t>Konstitutsiyasi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ru-RU" sz="105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909762"/>
            <a:ext cx="4876800" cy="2361188"/>
          </a:xfrm>
          <a:ln w="38100">
            <a:solidFill>
              <a:schemeClr val="tx1"/>
            </a:solidFill>
          </a:ln>
        </p:spPr>
        <p:txBody>
          <a:bodyPr/>
          <a:lstStyle/>
          <a:p>
            <a:pPr algn="ctr">
              <a:tabLst>
                <a:tab pos="0" algn="l"/>
              </a:tabLst>
            </a:pPr>
            <a:r>
              <a:rPr lang="en-US" sz="3600" dirty="0" err="1" smtClean="0"/>
              <a:t>Fuqarolar</a:t>
            </a:r>
            <a:r>
              <a:rPr lang="en-US" sz="3600" dirty="0" smtClean="0"/>
              <a:t> </a:t>
            </a:r>
            <a:r>
              <a:rPr lang="uz-Latn-UZ" sz="3600" dirty="0" smtClean="0"/>
              <a:t>atrof tabiiy muhitga ehtiyotkorona munosabatda </a:t>
            </a:r>
            <a:r>
              <a:rPr lang="en-US" sz="3600" dirty="0" smtClean="0"/>
              <a:t> </a:t>
            </a:r>
            <a:r>
              <a:rPr lang="uz-Latn-UZ" sz="3600" dirty="0" smtClean="0"/>
              <a:t>bo‘lishga </a:t>
            </a:r>
            <a:r>
              <a:rPr lang="en-US" sz="3600" dirty="0" err="1" smtClean="0"/>
              <a:t>majbu</a:t>
            </a:r>
            <a:r>
              <a:rPr lang="uz-Latn-UZ" sz="3600" dirty="0" smtClean="0"/>
              <a:t>rdirlar.</a:t>
            </a:r>
            <a:endParaRPr lang="ru-RU" sz="3600" dirty="0"/>
          </a:p>
          <a:p>
            <a:pPr algn="just"/>
            <a:endParaRPr lang="ru-RU" sz="5400" dirty="0"/>
          </a:p>
        </p:txBody>
      </p:sp>
      <p:pic>
        <p:nvPicPr>
          <p:cNvPr id="8194" name="Picture 2" descr="O'zbekiston Respublikasi Konstitutsiyasi (loti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7425" y="1223962"/>
            <a:ext cx="3182846" cy="48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2592588" y="4348162"/>
            <a:ext cx="484632" cy="96504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6111" y="5370880"/>
            <a:ext cx="5559425" cy="1110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Konstitutsiyaning 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chanchi moddasi?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9581584">
            <a:off x="5624758" y="4833652"/>
            <a:ext cx="865847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397625" y="3357562"/>
            <a:ext cx="1676400" cy="1676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618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85650" cy="14055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7542"/>
            <a:ext cx="12185649" cy="615553"/>
          </a:xfrm>
          <a:ln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uz-Latn-UZ" sz="4000" dirty="0" smtClean="0"/>
              <a:t>MUSTAQIL BAJARISH </a:t>
            </a:r>
            <a:r>
              <a:rPr lang="en-US" sz="4000" dirty="0" smtClean="0"/>
              <a:t> UCHUN </a:t>
            </a:r>
            <a:r>
              <a:rPr lang="uz-Latn-UZ" sz="4000" dirty="0" smtClean="0"/>
              <a:t>TOPSHIRIQ: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425" y="1528762"/>
            <a:ext cx="3810000" cy="49368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50225" y="1528762"/>
            <a:ext cx="3810000" cy="4762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1625" y="1887086"/>
            <a:ext cx="3581399" cy="31479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4825" y="5262562"/>
            <a:ext cx="5105400" cy="13849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O‘ylab ko‘ring insoniyatni tashvishga soladigan yana qanday muammolar bor?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0760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188" y="421383"/>
            <a:ext cx="11214931" cy="513665"/>
          </a:xfrm>
          <a:prstGeom prst="rect">
            <a:avLst/>
          </a:prstGeom>
        </p:spPr>
        <p:txBody>
          <a:bodyPr vert="horz" wrap="square" lIns="0" tIns="33168" rIns="0" bIns="0" rtlCol="0">
            <a:spAutoFit/>
          </a:bodyPr>
          <a:lstStyle/>
          <a:p>
            <a:pPr marL="25514" algn="ctr">
              <a:spcBef>
                <a:spcPts val="261"/>
              </a:spcBef>
            </a:pPr>
            <a:r>
              <a:rPr lang="en-US" sz="3120" spc="30" dirty="0"/>
              <a:t>MUSTAQIL BAJARISH UCHUN TOPSHIRIQLAR: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6024" y="2062162"/>
            <a:ext cx="2595693" cy="28120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4762"/>
            <a:ext cx="12185649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BILIMINGGIZNI  MUSTAHKAMLANG!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188" y="1541719"/>
            <a:ext cx="3743837" cy="1265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Test topshiriqlari orqali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8225" y="1452562"/>
            <a:ext cx="4068531" cy="1265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Rasmli topshiriqlar orqali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32" y="4348162"/>
            <a:ext cx="4191000" cy="1265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Raqamli test topshiriqlari orqali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88224" y="4248953"/>
            <a:ext cx="4068531" cy="126521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“Oylab ko‘ring” topshirig‘i orqali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41973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" y="4762"/>
            <a:ext cx="12185650" cy="11820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INSONIYAT TINCHLIGIGA ENG KATTA XAVFLAR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407025" y="2900362"/>
            <a:ext cx="2067849" cy="15533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“Savdo markazi”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85621" y="1736822"/>
            <a:ext cx="3914257" cy="1550072"/>
          </a:xfrm>
          <a:prstGeom prst="wedgeRectCallout">
            <a:avLst>
              <a:gd name="adj1" fmla="val 81935"/>
              <a:gd name="adj2" fmla="val 76038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6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2001-yil AQSH da terrorchilik harakati sodir etilgan joy ....</a:t>
            </a:r>
            <a:endParaRPr lang="ru-RU" sz="2462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910734" y="4680657"/>
            <a:ext cx="2207876" cy="18561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“Orol fojiasi”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7997826" y="1736822"/>
            <a:ext cx="3709128" cy="1550072"/>
          </a:xfrm>
          <a:prstGeom prst="wedgeRectCallout">
            <a:avLst>
              <a:gd name="adj1" fmla="val -73100"/>
              <a:gd name="adj2" fmla="val 193536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62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O‘zbekistondagi eng katta ekologik fojia bu ...</a:t>
            </a:r>
            <a:endParaRPr lang="ru-RU" sz="2462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439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176836"/>
              </p:ext>
            </p:extLst>
          </p:nvPr>
        </p:nvGraphicFramePr>
        <p:xfrm>
          <a:off x="331788" y="1973332"/>
          <a:ext cx="4875212" cy="42529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88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88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88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88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63228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3228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3228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3228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256213" y="2627312"/>
            <a:ext cx="6646862" cy="3397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543826"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 Respublikasi Prezidenti Sh.Mirziyoyev qachon Yaponiyaga tashrif buyrigan?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19863" y="1665288"/>
            <a:ext cx="3249612" cy="7397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1-savol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19863" y="1663355"/>
            <a:ext cx="3249612" cy="739775"/>
          </a:xfrm>
          <a:prstGeom prst="roundRect">
            <a:avLst/>
          </a:prstGeom>
          <a:ln>
            <a:solidFill>
              <a:srgbClr val="2206C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2-savol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10464" y="2432048"/>
            <a:ext cx="6645275" cy="38973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729442"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 qachonga dunyoning rivojlangan 50 ta davlatlar qatoriga kirishni rejalashtirgan ?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19089" y="1973332"/>
            <a:ext cx="4741862" cy="11064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84187" y="2138362"/>
            <a:ext cx="884238" cy="4087882"/>
          </a:xfrm>
          <a:prstGeom prst="ellipse">
            <a:avLst/>
          </a:prstGeom>
          <a:noFill/>
          <a:ln w="38100">
            <a:solidFill>
              <a:srgbClr val="220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19863" y="1666598"/>
            <a:ext cx="3249612" cy="739775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3-savol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29264" y="2822576"/>
            <a:ext cx="6502400" cy="3397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735955"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 bugungi kunga kelib dunyoning nechta davlati bilan hamkorlik aloqalarini o‘rnatgan?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 rot="16200000">
            <a:off x="1863726" y="3117056"/>
            <a:ext cx="3143249" cy="103346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85650" cy="118427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RAQAMLI  TEST  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TOPSHIRIG‘I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9964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5040686"/>
              </p:ext>
            </p:extLst>
          </p:nvPr>
        </p:nvGraphicFramePr>
        <p:xfrm>
          <a:off x="331788" y="1973332"/>
          <a:ext cx="4875212" cy="42726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88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88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88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88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63228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3002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3228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3228"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57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57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7602" marR="187602" marT="93815" marB="93815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256213" y="2627312"/>
            <a:ext cx="6646862" cy="3397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543826"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Nechta yaponiyalik olimlar xalqaro Nobel mukofotiga sazovar bo‘lgan?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19863" y="1665288"/>
            <a:ext cx="3249612" cy="7397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1-savol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19863" y="1682473"/>
            <a:ext cx="3249612" cy="739775"/>
          </a:xfrm>
          <a:prstGeom prst="roundRect">
            <a:avLst/>
          </a:prstGeom>
          <a:ln>
            <a:solidFill>
              <a:srgbClr val="2206C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2-savol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00675" y="2747962"/>
            <a:ext cx="6592611" cy="37020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729442"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Nechta o‘zbekistonlik yoshlar Nagoya universitetida ta’lim olmoqda edi  ?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55863" y="1973332"/>
            <a:ext cx="2407962" cy="11064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84187" y="2138362"/>
            <a:ext cx="884238" cy="1905000"/>
          </a:xfrm>
          <a:prstGeom prst="ellipse">
            <a:avLst/>
          </a:prstGeom>
          <a:noFill/>
          <a:ln w="38100">
            <a:solidFill>
              <a:srgbClr val="220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19863" y="1673880"/>
            <a:ext cx="3249612" cy="739775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692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uz-Latn-UZ" sz="3692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-savol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33598" y="2848768"/>
            <a:ext cx="6502400" cy="3397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735955"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Xalqaro Nobel mukofotiga sazovor bo‘lgan Yaponiyalik olimlarning nechtasi Nagoya universiteti olimlari edi?</a:t>
            </a:r>
            <a:endParaRPr lang="ru-RU" sz="3692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 rot="16200000">
            <a:off x="2866197" y="2010603"/>
            <a:ext cx="1104968" cy="103346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85650" cy="118427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RAQAMLI  TEST  TOPSHIRIG‘I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13062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5730" y="414703"/>
            <a:ext cx="10622553" cy="11690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407485" algn="just">
              <a:defRPr/>
            </a:pPr>
            <a:endParaRPr lang="ru-RU" sz="44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9041" y="2101546"/>
            <a:ext cx="983450" cy="915064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609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51837" y="5524081"/>
            <a:ext cx="986705" cy="915062"/>
          </a:xfrm>
          <a:prstGeom prst="roundRect">
            <a:avLst/>
          </a:prstGeom>
          <a:solidFill>
            <a:srgbClr val="C9DF5B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609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29041" y="4423400"/>
            <a:ext cx="983450" cy="915062"/>
          </a:xfrm>
          <a:prstGeom prst="roundRect">
            <a:avLst/>
          </a:prstGeom>
          <a:solidFill>
            <a:srgbClr val="00FF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609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9041" y="3264102"/>
            <a:ext cx="983450" cy="915062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9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609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59425" y="2101546"/>
            <a:ext cx="4327828" cy="915064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2017-yilda</a:t>
            </a:r>
            <a:endParaRPr lang="ru-RU" sz="3692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0949" y="4423400"/>
            <a:ext cx="4500419" cy="915062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2018-yilda</a:t>
            </a:r>
            <a:endParaRPr lang="ru-RU" sz="3692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14398" y="3260843"/>
            <a:ext cx="4223619" cy="911807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2000-yilda</a:t>
            </a:r>
            <a:endParaRPr lang="ru-RU" sz="3692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5885" y="5592464"/>
            <a:ext cx="4747910" cy="915064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692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2016-yilda</a:t>
            </a:r>
            <a:endParaRPr lang="ru-RU" sz="3692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" y="0"/>
            <a:ext cx="12185650" cy="121904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598" b="1" dirty="0" smtClean="0">
                <a:latin typeface="Arial" pitchFamily="34" charset="0"/>
                <a:cs typeface="Arial" pitchFamily="34" charset="0"/>
              </a:rPr>
              <a:t>Orol bo‘yi mintaqasi uchun maxsus jamg‘arma qachon tuzilgan?</a:t>
            </a:r>
            <a:endParaRPr lang="ru-RU" sz="3598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53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/>
          </p:cNvPr>
          <p:cNvSpPr/>
          <p:nvPr/>
        </p:nvSpPr>
        <p:spPr>
          <a:xfrm>
            <a:off x="4540250" y="349251"/>
            <a:ext cx="27066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sv-SE" sz="2798" b="1" dirty="0">
                <a:latin typeface="Times New Roman" panose="02020603050405020304" pitchFamily="18" charset="0"/>
              </a:rPr>
              <a:t>2-test topshirig</a:t>
            </a:r>
            <a:r>
              <a:rPr lang="en-US" sz="2798" b="1" dirty="0">
                <a:latin typeface="Times New Roman" panose="02020603050405020304" pitchFamily="18" charset="0"/>
              </a:rPr>
              <a:t>‘</a:t>
            </a:r>
            <a:r>
              <a:rPr lang="sv-SE" sz="2798" b="1" dirty="0">
                <a:latin typeface="Times New Roman" panose="02020603050405020304" pitchFamily="18" charset="0"/>
              </a:rPr>
              <a:t>i</a:t>
            </a:r>
            <a:endParaRPr lang="ru-RU" sz="2798" b="1" dirty="0"/>
          </a:p>
        </p:txBody>
      </p:sp>
      <p:sp>
        <p:nvSpPr>
          <p:cNvPr id="10" name="Прямоугольник 9">
            <a:extLst/>
          </p:cNvPr>
          <p:cNvSpPr/>
          <p:nvPr/>
        </p:nvSpPr>
        <p:spPr>
          <a:xfrm>
            <a:off x="938213" y="4029075"/>
            <a:ext cx="30861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3198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/>
          </p:cNvPr>
          <p:cNvSpPr/>
          <p:nvPr/>
        </p:nvSpPr>
        <p:spPr>
          <a:xfrm>
            <a:off x="0" y="0"/>
            <a:ext cx="12185650" cy="7493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z-Latn-UZ" sz="4264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sv-SE" sz="4264" b="1" dirty="0"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r>
              <a:rPr lang="uz-Latn-UZ" sz="426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264" b="1" dirty="0">
                <a:latin typeface="Arial" panose="020B0604020202020204" pitchFamily="34" charset="0"/>
                <a:cs typeface="Arial" panose="020B0604020202020204" pitchFamily="34" charset="0"/>
              </a:rPr>
              <a:t> TOPSHIRIG</a:t>
            </a:r>
            <a:r>
              <a:rPr lang="en-US" sz="4264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sz="4264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26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50916702"/>
              </p:ext>
            </p:extLst>
          </p:nvPr>
        </p:nvGraphicFramePr>
        <p:xfrm>
          <a:off x="284163" y="922338"/>
          <a:ext cx="11498262" cy="15668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98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5668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Latn-UZ" sz="32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Xalqaro terrorchilik insoniyat boshiga qachondan boshlab katta kulfat solib kelmoqda?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4243" marR="114243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7423311"/>
              </p:ext>
            </p:extLst>
          </p:nvPr>
        </p:nvGraphicFramePr>
        <p:xfrm>
          <a:off x="1473200" y="2584451"/>
          <a:ext cx="9202738" cy="15001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02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500187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z-Latn-UZ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A) XX</a:t>
                      </a:r>
                      <a:r>
                        <a:rPr lang="uz-Latn-UZ" sz="32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asr oxiridan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 XX</a:t>
                      </a:r>
                      <a:r>
                        <a:rPr lang="uz-Latn-UZ" sz="32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asr boshidan</a:t>
                      </a:r>
                      <a:endParaRPr lang="ru-RU" sz="32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3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 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XIX</a:t>
                      </a:r>
                      <a:r>
                        <a:rPr lang="uz-Latn-UZ" sz="32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asr oxiridan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D)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XIX asr boshidan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4236" marR="11423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65489896"/>
              </p:ext>
            </p:extLst>
          </p:nvPr>
        </p:nvGraphicFramePr>
        <p:xfrm>
          <a:off x="522288" y="4029075"/>
          <a:ext cx="10547350" cy="2290762"/>
        </p:xfrm>
        <a:graphic>
          <a:graphicData uri="http://schemas.openxmlformats.org/drawingml/2006/table">
            <a:tbl>
              <a:tblPr/>
              <a:tblGrid>
                <a:gridCol w="10547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290762">
                <a:tc>
                  <a:txBody>
                    <a:bodyPr/>
                    <a:lstStyle>
                      <a:lvl1pPr defTabSz="63500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350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350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350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350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350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350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350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350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5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6350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Tushuntirish</a:t>
                      </a:r>
                      <a:r>
                        <a:rPr lang="en-US" sz="3200" b="1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32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6350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alt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XX asr oxiridan boshlab xalqaro terrorchilik insoniyat boshiga katta kulfat solib kelmoqda.</a:t>
                      </a:r>
                      <a:endParaRPr kumimoji="0" lang="ru-RU" alt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6350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40" marR="1142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5" name="Прямая соединительная линия 14">
            <a:extLst/>
          </p:cNvPr>
          <p:cNvCxnSpPr>
            <a:cxnSpLocks/>
          </p:cNvCxnSpPr>
          <p:nvPr/>
        </p:nvCxnSpPr>
        <p:spPr>
          <a:xfrm>
            <a:off x="2216150" y="3114675"/>
            <a:ext cx="2733675" cy="1428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30739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/>
          </p:cNvPr>
          <p:cNvSpPr/>
          <p:nvPr/>
        </p:nvSpPr>
        <p:spPr>
          <a:xfrm>
            <a:off x="0" y="0"/>
            <a:ext cx="12185650" cy="76944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uz-Latn-UZ" sz="4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v-SE" sz="4400" b="1" dirty="0">
                <a:latin typeface="Arial" panose="020B0604020202020204" pitchFamily="34" charset="0"/>
                <a:cs typeface="Arial" panose="020B0604020202020204" pitchFamily="34" charset="0"/>
              </a:rPr>
              <a:t>-TEST TOPSHIRIG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/>
          </p:cNvPr>
          <p:cNvSpPr/>
          <p:nvPr/>
        </p:nvSpPr>
        <p:spPr>
          <a:xfrm>
            <a:off x="512764" y="3598862"/>
            <a:ext cx="300513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3198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1385174"/>
              </p:ext>
            </p:extLst>
          </p:nvPr>
        </p:nvGraphicFramePr>
        <p:xfrm>
          <a:off x="284163" y="1009650"/>
          <a:ext cx="11403012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030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7472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z-Latn-UZ" sz="3200" b="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O‘zbekiston Respublikasi Birinchi Prezidenti I.Karimov tomonidan</a:t>
                      </a:r>
                      <a:r>
                        <a:rPr lang="en-US" sz="3200" b="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Latn-UZ" sz="3200" b="1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O‘zbekiston XXI asr bo‘sag‘asida</a:t>
                      </a:r>
                      <a:r>
                        <a:rPr lang="en-US" sz="3200" b="1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uz-Latn-UZ" sz="3200" b="1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3200" b="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asari qachon yozilgan.</a:t>
                      </a:r>
                      <a:r>
                        <a:rPr lang="en-US" sz="3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endParaRPr lang="ru-RU" sz="32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4230" marR="11423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8253426"/>
              </p:ext>
            </p:extLst>
          </p:nvPr>
        </p:nvGraphicFramePr>
        <p:xfrm>
          <a:off x="301625" y="4245419"/>
          <a:ext cx="11393488" cy="2812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93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88706">
                <a:tc>
                  <a:txBody>
                    <a:bodyPr/>
                    <a:lstStyle/>
                    <a:p>
                      <a:pPr marL="0" marR="0" indent="0" algn="just" defTabSz="91394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Tushuntirish</a:t>
                      </a:r>
                      <a:r>
                        <a:rPr lang="en-US" sz="3200" b="1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32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3200" b="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O‘zbekiston Respublikasi Birinchi Prezidenti I.Karimov tomonidan</a:t>
                      </a:r>
                      <a:r>
                        <a:rPr lang="en-US" sz="3200" b="1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uz-Latn-UZ" sz="3200" b="1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O‘zbekiston XXI asr bo‘sag‘asida” </a:t>
                      </a:r>
                      <a:r>
                        <a:rPr lang="uz-Latn-UZ" sz="3200" b="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asari 1997-yilda  yozilgan.</a:t>
                      </a:r>
                      <a:r>
                        <a:rPr lang="en-US" sz="3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endParaRPr lang="ru-RU" sz="32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3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4242" marR="114242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4024925"/>
              </p:ext>
            </p:extLst>
          </p:nvPr>
        </p:nvGraphicFramePr>
        <p:xfrm>
          <a:off x="527050" y="2941637"/>
          <a:ext cx="11010900" cy="1177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10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779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r>
                        <a:rPr lang="uz-Latn-UZ" sz="32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1996-yilda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           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32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 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1997-yilda</a:t>
                      </a:r>
                      <a:endParaRPr lang="ru-RU" sz="32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C) 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1998-yilda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           </a:t>
                      </a:r>
                      <a:r>
                        <a:rPr lang="en-US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D) </a:t>
                      </a:r>
                      <a:r>
                        <a:rPr lang="uz-Latn-UZ" sz="32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2000-yilda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114246" marR="114246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5" name="Прямая соединительная линия 14">
            <a:extLst/>
          </p:cNvPr>
          <p:cNvCxnSpPr>
            <a:cxnSpLocks/>
          </p:cNvCxnSpPr>
          <p:nvPr/>
        </p:nvCxnSpPr>
        <p:spPr>
          <a:xfrm>
            <a:off x="7007225" y="3433762"/>
            <a:ext cx="1984375" cy="793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702040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84296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uz-Latn-UZ" sz="4400" dirty="0" smtClean="0"/>
              <a:t>RASMLI TOPSHIRIQ!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1528762"/>
            <a:ext cx="5886994" cy="39624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06425" y="1528762"/>
            <a:ext cx="3886200" cy="3733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qaysi davlat rahbari bilan uchrashuvda?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2625" y="5872162"/>
            <a:ext cx="984939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Rossiya Federatsiyasi Prezidenti V.Putin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2015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414</Words>
  <Application>Microsoft Office PowerPoint</Application>
  <PresentationFormat>Произвольный</PresentationFormat>
  <Paragraphs>113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TARIXDAN HIKOYALAR</vt:lpstr>
      <vt:lpstr>MUSTAQIL BAJARISH UCHUN TOPSHIRIQLAR:</vt:lpstr>
      <vt:lpstr>Слайд 3</vt:lpstr>
      <vt:lpstr>Слайд 4</vt:lpstr>
      <vt:lpstr>Слайд 5</vt:lpstr>
      <vt:lpstr>Слайд 6</vt:lpstr>
      <vt:lpstr>Слайд 7</vt:lpstr>
      <vt:lpstr>Слайд 8</vt:lpstr>
      <vt:lpstr>RASMLI TOPSHIRIQ!</vt:lpstr>
      <vt:lpstr>RASMLI TOPSHIRIQ</vt:lpstr>
      <vt:lpstr>RASMLI TOPSHIRIQ</vt:lpstr>
      <vt:lpstr>RASMLI TOPSHIRIQ</vt:lpstr>
      <vt:lpstr>TINCHLIK BOLALAR NIGOHIDA </vt:lpstr>
      <vt:lpstr>Слайд 14</vt:lpstr>
      <vt:lpstr>Слайд 15</vt:lpstr>
      <vt:lpstr> O‘YLAB KO‘RING! </vt:lpstr>
      <vt:lpstr> Qaysi xalqaro tashkilot rahbarini  ko‘rib turibsiz? </vt:lpstr>
      <vt:lpstr> O‘zbekiston Respublikasi Konstitutsiyasi </vt:lpstr>
      <vt:lpstr>MUSTAQIL BAJARISH  UCHUN TOPSHIRIQ: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166</cp:revision>
  <dcterms:created xsi:type="dcterms:W3CDTF">2020-04-13T08:06:06Z</dcterms:created>
  <dcterms:modified xsi:type="dcterms:W3CDTF">2021-03-29T12:19:31Z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