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76" r:id="rId4"/>
    <p:sldId id="282" r:id="rId5"/>
    <p:sldId id="266" r:id="rId6"/>
    <p:sldId id="283" r:id="rId7"/>
    <p:sldId id="284" r:id="rId8"/>
    <p:sldId id="285" r:id="rId9"/>
    <p:sldId id="275" r:id="rId10"/>
    <p:sldId id="277" r:id="rId11"/>
    <p:sldId id="278" r:id="rId12"/>
    <p:sldId id="279" r:id="rId13"/>
    <p:sldId id="272" r:id="rId14"/>
    <p:sldId id="280" r:id="rId15"/>
  </p:sldIdLst>
  <p:sldSz cx="11879263" cy="7199313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390" userDrawn="1">
          <p15:clr>
            <a:srgbClr val="A4A3A4"/>
          </p15:clr>
        </p15:guide>
        <p15:guide id="2" pos="44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6" y="-444"/>
      </p:cViewPr>
      <p:guideLst>
        <p:guide orient="horz" pos="6390"/>
        <p:guide pos="44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0945" y="2231786"/>
            <a:ext cx="1009737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1890" y="4031615"/>
            <a:ext cx="831548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597" y="2403960"/>
            <a:ext cx="10168069" cy="380425"/>
          </a:xfrm>
        </p:spPr>
        <p:txBody>
          <a:bodyPr lIns="0" tIns="0" rIns="0" bIns="0"/>
          <a:lstStyle>
            <a:lvl1pPr>
              <a:defRPr sz="247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3964" y="1655842"/>
            <a:ext cx="51674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17822" y="1655842"/>
            <a:ext cx="51674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7711" y="1189590"/>
            <a:ext cx="11642463" cy="587779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17" name="bg object 17"/>
          <p:cNvSpPr/>
          <p:nvPr/>
        </p:nvSpPr>
        <p:spPr>
          <a:xfrm>
            <a:off x="137728" y="157890"/>
            <a:ext cx="11642463" cy="95239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597" y="2403960"/>
            <a:ext cx="101680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38950" y="6695360"/>
            <a:ext cx="3801364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3963" y="6695360"/>
            <a:ext cx="2732230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3070" y="6695360"/>
            <a:ext cx="2732230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41969">
        <a:defRPr>
          <a:latin typeface="+mn-lt"/>
          <a:ea typeface="+mn-ea"/>
          <a:cs typeface="+mn-cs"/>
        </a:defRPr>
      </a:lvl2pPr>
      <a:lvl3pPr marL="1883938">
        <a:defRPr>
          <a:latin typeface="+mn-lt"/>
          <a:ea typeface="+mn-ea"/>
          <a:cs typeface="+mn-cs"/>
        </a:defRPr>
      </a:lvl3pPr>
      <a:lvl4pPr marL="2825907">
        <a:defRPr>
          <a:latin typeface="+mn-lt"/>
          <a:ea typeface="+mn-ea"/>
          <a:cs typeface="+mn-cs"/>
        </a:defRPr>
      </a:lvl4pPr>
      <a:lvl5pPr marL="3767877">
        <a:defRPr>
          <a:latin typeface="+mn-lt"/>
          <a:ea typeface="+mn-ea"/>
          <a:cs typeface="+mn-cs"/>
        </a:defRPr>
      </a:lvl5pPr>
      <a:lvl6pPr marL="4709846">
        <a:defRPr>
          <a:latin typeface="+mn-lt"/>
          <a:ea typeface="+mn-ea"/>
          <a:cs typeface="+mn-cs"/>
        </a:defRPr>
      </a:lvl6pPr>
      <a:lvl7pPr marL="5651815">
        <a:defRPr>
          <a:latin typeface="+mn-lt"/>
          <a:ea typeface="+mn-ea"/>
          <a:cs typeface="+mn-cs"/>
        </a:defRPr>
      </a:lvl7pPr>
      <a:lvl8pPr marL="6593784">
        <a:defRPr>
          <a:latin typeface="+mn-lt"/>
          <a:ea typeface="+mn-ea"/>
          <a:cs typeface="+mn-cs"/>
        </a:defRPr>
      </a:lvl8pPr>
      <a:lvl9pPr marL="753575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41969">
        <a:defRPr>
          <a:latin typeface="+mn-lt"/>
          <a:ea typeface="+mn-ea"/>
          <a:cs typeface="+mn-cs"/>
        </a:defRPr>
      </a:lvl2pPr>
      <a:lvl3pPr marL="1883938">
        <a:defRPr>
          <a:latin typeface="+mn-lt"/>
          <a:ea typeface="+mn-ea"/>
          <a:cs typeface="+mn-cs"/>
        </a:defRPr>
      </a:lvl3pPr>
      <a:lvl4pPr marL="2825907">
        <a:defRPr>
          <a:latin typeface="+mn-lt"/>
          <a:ea typeface="+mn-ea"/>
          <a:cs typeface="+mn-cs"/>
        </a:defRPr>
      </a:lvl4pPr>
      <a:lvl5pPr marL="3767877">
        <a:defRPr>
          <a:latin typeface="+mn-lt"/>
          <a:ea typeface="+mn-ea"/>
          <a:cs typeface="+mn-cs"/>
        </a:defRPr>
      </a:lvl5pPr>
      <a:lvl6pPr marL="4709846">
        <a:defRPr>
          <a:latin typeface="+mn-lt"/>
          <a:ea typeface="+mn-ea"/>
          <a:cs typeface="+mn-cs"/>
        </a:defRPr>
      </a:lvl6pPr>
      <a:lvl7pPr marL="5651815">
        <a:defRPr>
          <a:latin typeface="+mn-lt"/>
          <a:ea typeface="+mn-ea"/>
          <a:cs typeface="+mn-cs"/>
        </a:defRPr>
      </a:lvl7pPr>
      <a:lvl8pPr marL="6593784">
        <a:defRPr>
          <a:latin typeface="+mn-lt"/>
          <a:ea typeface="+mn-ea"/>
          <a:cs typeface="+mn-cs"/>
        </a:defRPr>
      </a:lvl8pPr>
      <a:lvl9pPr marL="753575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75" y="0"/>
            <a:ext cx="11867488" cy="21037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8112" y="716281"/>
            <a:ext cx="8064857" cy="769047"/>
          </a:xfrm>
          <a:prstGeom prst="rect">
            <a:avLst/>
          </a:prstGeom>
        </p:spPr>
        <p:txBody>
          <a:bodyPr vert="horz" wrap="square" lIns="0" tIns="30089" rIns="0" bIns="0" rtlCol="0">
            <a:spAutoFit/>
          </a:bodyPr>
          <a:lstStyle/>
          <a:p>
            <a:pPr marL="26166" algn="ctr">
              <a:spcBef>
                <a:spcPts val="235"/>
              </a:spcBef>
            </a:pPr>
            <a:r>
              <a:rPr lang="en-US" sz="4800" spc="21" dirty="0" smtClean="0"/>
              <a:t>TARIXDAN HIKOYALAR</a:t>
            </a:r>
            <a:endParaRPr lang="en-US"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1439037" y="3724171"/>
            <a:ext cx="5145876" cy="783039"/>
          </a:xfrm>
          <a:prstGeom prst="rect">
            <a:avLst/>
          </a:prstGeom>
        </p:spPr>
        <p:txBody>
          <a:bodyPr vert="horz" wrap="square" lIns="0" tIns="26166" rIns="0" bIns="0" rtlCol="0">
            <a:spAutoFit/>
          </a:bodyPr>
          <a:lstStyle/>
          <a:p>
            <a:pPr marL="26166">
              <a:lnSpc>
                <a:spcPts val="5851"/>
              </a:lnSpc>
              <a:spcBef>
                <a:spcPts val="206"/>
              </a:spcBef>
            </a:pPr>
            <a:r>
              <a:rPr lang="en-US" sz="4945" b="1" dirty="0" smtClean="0">
                <a:solidFill>
                  <a:srgbClr val="2365C7"/>
                </a:solidFill>
                <a:latin typeface="Arial"/>
                <a:cs typeface="Arial"/>
              </a:rPr>
              <a:t>      </a:t>
            </a:r>
            <a:endParaRPr lang="en-US" sz="4945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8905" y="2742400"/>
            <a:ext cx="709093" cy="152546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7" name="object 7"/>
          <p:cNvSpPr/>
          <p:nvPr/>
        </p:nvSpPr>
        <p:spPr>
          <a:xfrm>
            <a:off x="438905" y="5039816"/>
            <a:ext cx="709093" cy="158417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grpSp>
        <p:nvGrpSpPr>
          <p:cNvPr id="27" name="object 27"/>
          <p:cNvGrpSpPr/>
          <p:nvPr/>
        </p:nvGrpSpPr>
        <p:grpSpPr>
          <a:xfrm>
            <a:off x="9654407" y="719336"/>
            <a:ext cx="1783877" cy="1080120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7852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7852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972079" y="1007368"/>
            <a:ext cx="1368152" cy="517542"/>
          </a:xfrm>
          <a:prstGeom prst="rect">
            <a:avLst/>
          </a:prstGeom>
        </p:spPr>
        <p:txBody>
          <a:bodyPr vert="horz" wrap="square" lIns="0" tIns="24857" rIns="0" bIns="0" rtlCol="0">
            <a:spAutoFit/>
          </a:bodyPr>
          <a:lstStyle/>
          <a:p>
            <a:pPr>
              <a:spcBef>
                <a:spcPts val="196"/>
              </a:spcBef>
            </a:pPr>
            <a:r>
              <a:rPr lang="en-US" sz="3200" b="1" spc="-1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5-</a:t>
            </a:r>
            <a:r>
              <a:rPr sz="3200" b="1" spc="-1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sinf</a:t>
            </a:r>
            <a:endParaRPr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64" t="7163" r="3595" b="2652"/>
          <a:stretch/>
        </p:blipFill>
        <p:spPr>
          <a:xfrm>
            <a:off x="5073417" y="2742400"/>
            <a:ext cx="6266814" cy="38740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1883" y="5145882"/>
            <a:ext cx="5937250" cy="11439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6694">
              <a:lnSpc>
                <a:spcPts val="4181"/>
              </a:lnSpc>
              <a:spcBef>
                <a:spcPts val="2533"/>
              </a:spcBef>
            </a:pPr>
            <a:r>
              <a:rPr lang="en-US" sz="3200" b="1" dirty="0" smtClean="0">
                <a:solidFill>
                  <a:srgbClr val="373435"/>
                </a:solidFill>
                <a:latin typeface="Arial"/>
                <a:cs typeface="Arial"/>
              </a:rPr>
              <a:t>O‘QITUVCHI:XASANOVA</a:t>
            </a:r>
            <a:endParaRPr lang="en-US" sz="3200" b="1" dirty="0" smtClean="0">
              <a:latin typeface="Arial"/>
              <a:cs typeface="Arial"/>
            </a:endParaRPr>
          </a:p>
          <a:p>
            <a:pPr marL="66694">
              <a:lnSpc>
                <a:spcPts val="4045"/>
              </a:lnSpc>
            </a:pPr>
            <a:r>
              <a:rPr lang="en-US" sz="3200" b="1" spc="10" dirty="0" smtClean="0">
                <a:solidFill>
                  <a:srgbClr val="373435"/>
                </a:solidFill>
                <a:latin typeface="Arial"/>
                <a:cs typeface="Arial"/>
              </a:rPr>
              <a:t>BIBIS</a:t>
            </a:r>
            <a:r>
              <a:rPr lang="uz-Cyrl-UZ" sz="3200" b="1" spc="10" dirty="0" smtClean="0">
                <a:solidFill>
                  <a:srgbClr val="373435"/>
                </a:solidFill>
                <a:latin typeface="Arial"/>
                <a:cs typeface="Arial"/>
              </a:rPr>
              <a:t>А</a:t>
            </a:r>
            <a:r>
              <a:rPr lang="en-US" sz="3200" b="1" spc="10" smtClean="0">
                <a:solidFill>
                  <a:srgbClr val="373435"/>
                </a:solidFill>
                <a:latin typeface="Arial"/>
                <a:cs typeface="Arial"/>
              </a:rPr>
              <a:t>RA </a:t>
            </a:r>
            <a:endParaRPr lang="en-US" sz="3200" b="1" spc="10" dirty="0">
              <a:solidFill>
                <a:srgbClr val="37343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142" y="429087"/>
            <a:ext cx="10639983" cy="492443"/>
          </a:xfrm>
        </p:spPr>
        <p:txBody>
          <a:bodyPr/>
          <a:lstStyle/>
          <a:p>
            <a:pPr algn="ctr"/>
            <a:r>
              <a:rPr lang="en-US" sz="3200" dirty="0" smtClean="0"/>
              <a:t>O‘ZBEKISTON VA JANUBIY KOREYA RESPUBLIKASI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62" t="10123" b="8889"/>
          <a:stretch/>
        </p:blipFill>
        <p:spPr>
          <a:xfrm>
            <a:off x="8099871" y="1395986"/>
            <a:ext cx="3453717" cy="302433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41141" y="1367408"/>
            <a:ext cx="69826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Janubiy Koreya Respublikasi O‘zbekistonning Osiyodagi eng yirik hamkori.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Koreya bilan hamkorlikda O‘zbekiston dunyoda yengil avtomobil ishlab chiqaruvchi davlatga aylandi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1996-yil 26-mart kuni “DAEWOO”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kompaniyasi bilan hamkorligidagi birinchi avtomobil ishlab 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iqarildi.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43687" y="5419516"/>
            <a:ext cx="1296144" cy="12044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5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142" y="429087"/>
            <a:ext cx="10639983" cy="677108"/>
          </a:xfrm>
        </p:spPr>
        <p:txBody>
          <a:bodyPr/>
          <a:lstStyle/>
          <a:p>
            <a:pPr algn="ctr"/>
            <a:r>
              <a:rPr lang="en-US" sz="4400" dirty="0" smtClean="0"/>
              <a:t>O‘ZBEKISTON -  YAPONIYA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32" r="6205" b="6567"/>
          <a:stretch/>
        </p:blipFill>
        <p:spPr>
          <a:xfrm>
            <a:off x="8963967" y="1348634"/>
            <a:ext cx="2704612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1559" y="1439416"/>
            <a:ext cx="3229636" cy="2553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619" y="1367408"/>
            <a:ext cx="46158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Hamkorlik ikki davlat uchun ham manfaatli. Yaponiya texnologiyalaridan hayratga tushmagan odam topilmasa kerak. 2030-yilga borib dunyoning rivojlangan 50 davlati qatoriga kirishni rejalashtirgan O‘zbekiston uchun aloqalarni mustah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kamlash muhim edi.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1559" y="5327848"/>
            <a:ext cx="2376264" cy="107721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2019-yil 17-20-dekabr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783241" y="4522532"/>
            <a:ext cx="1220098" cy="12024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 smtClean="0">
                <a:solidFill>
                  <a:schemeClr val="tx1"/>
                </a:solidFill>
              </a:rPr>
              <a:t>30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9289428" y="4881432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079573" y="4590882"/>
            <a:ext cx="1002412" cy="10584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086766" y="5730687"/>
            <a:ext cx="1238954" cy="11815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5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142" y="287288"/>
            <a:ext cx="10639983" cy="677108"/>
          </a:xfrm>
        </p:spPr>
        <p:txBody>
          <a:bodyPr/>
          <a:lstStyle/>
          <a:p>
            <a:pPr algn="ctr"/>
            <a:r>
              <a:rPr lang="en-US" sz="4400" dirty="0" smtClean="0"/>
              <a:t>O‘ZBEKISTON VA AQSH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87" r="1031" b="4970"/>
          <a:stretch/>
        </p:blipFill>
        <p:spPr>
          <a:xfrm>
            <a:off x="8819951" y="1367408"/>
            <a:ext cx="2829789" cy="223224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999" y="1295400"/>
            <a:ext cx="2851182" cy="2191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327" y="1295400"/>
            <a:ext cx="55446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2018-yilda O‘zbekiston Prezidenti Sh.Mirziyoyev  AQSH Prezidenti D.Tramp taklifiga ko‘ra AQSH da bo‘ldi.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kki davlat o‘rtasida ham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korlik aloqalari yangi bosqichga ko‘tarilish bo‘yicha muzokaralar o‘tkazdi.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247" y="5111824"/>
            <a:ext cx="6840760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Markaziy Osiyo + Afg‘oniston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5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991" y="287288"/>
            <a:ext cx="11501518" cy="526791"/>
          </a:xfrm>
          <a:prstGeom prst="rect">
            <a:avLst/>
          </a:prstGeom>
        </p:spPr>
        <p:txBody>
          <a:bodyPr vert="horz" wrap="square" lIns="0" tIns="34016" rIns="0" bIns="0" rtlCol="0">
            <a:spAutoFit/>
          </a:bodyPr>
          <a:lstStyle/>
          <a:p>
            <a:pPr marL="26166" algn="ctr">
              <a:spcBef>
                <a:spcPts val="268"/>
              </a:spcBef>
            </a:pPr>
            <a:r>
              <a:rPr lang="en-US" sz="3200" spc="31" dirty="0" err="1" smtClean="0"/>
              <a:t>Tarixiy</a:t>
            </a:r>
            <a:r>
              <a:rPr lang="en-US" sz="3200" spc="31" dirty="0" smtClean="0"/>
              <a:t> </a:t>
            </a:r>
            <a:r>
              <a:rPr lang="en-US" sz="3200" spc="31" dirty="0" err="1" smtClean="0"/>
              <a:t>shaxs</a:t>
            </a:r>
            <a:r>
              <a:rPr lang="en-US" sz="3200" spc="31" dirty="0" smtClean="0"/>
              <a:t> </a:t>
            </a:r>
            <a:r>
              <a:rPr lang="en-US" sz="3200" spc="31" dirty="0" err="1" smtClean="0"/>
              <a:t>nomlari</a:t>
            </a:r>
            <a:r>
              <a:rPr lang="en-US" sz="3200" spc="31" dirty="0" smtClean="0"/>
              <a:t> </a:t>
            </a:r>
            <a:r>
              <a:rPr lang="en-US" sz="3200" spc="31" dirty="0" err="1" smtClean="0"/>
              <a:t>va</a:t>
            </a:r>
            <a:r>
              <a:rPr lang="en-US" sz="3200" spc="31" dirty="0" smtClean="0"/>
              <a:t> </a:t>
            </a:r>
            <a:r>
              <a:rPr lang="en-US" sz="3200" spc="31" dirty="0" err="1" smtClean="0"/>
              <a:t>atamalar</a:t>
            </a:r>
            <a:r>
              <a:rPr lang="en-US" sz="3200" spc="31" dirty="0" smtClean="0"/>
              <a:t> </a:t>
            </a:r>
            <a:r>
              <a:rPr lang="en-US" sz="3200" spc="31" dirty="0" err="1" smtClean="0"/>
              <a:t>mazmunini</a:t>
            </a:r>
            <a:r>
              <a:rPr lang="en-US" sz="3200" spc="31" dirty="0" smtClean="0"/>
              <a:t> </a:t>
            </a:r>
            <a:r>
              <a:rPr lang="en-US" sz="3200" spc="31" dirty="0" err="1" smtClean="0"/>
              <a:t>bilib</a:t>
            </a:r>
            <a:r>
              <a:rPr lang="en-US" sz="3200" spc="31" dirty="0" smtClean="0"/>
              <a:t> </a:t>
            </a:r>
            <a:r>
              <a:rPr lang="en-US" sz="3200" spc="31" dirty="0" err="1" smtClean="0"/>
              <a:t>oling</a:t>
            </a:r>
            <a:r>
              <a:rPr lang="en-US" sz="3200" spc="31" dirty="0" smtClean="0"/>
              <a:t>!</a:t>
            </a:r>
            <a:endParaRPr sz="3200" spc="31" dirty="0"/>
          </a:p>
        </p:txBody>
      </p:sp>
      <p:sp>
        <p:nvSpPr>
          <p:cNvPr id="7" name="TextBox 6"/>
          <p:cNvSpPr txBox="1"/>
          <p:nvPr/>
        </p:nvSpPr>
        <p:spPr>
          <a:xfrm>
            <a:off x="1124280" y="2821565"/>
            <a:ext cx="3357586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Alfred Nobel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781254" y="2901987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653879" y="1527954"/>
            <a:ext cx="5398320" cy="26776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Shvetsiyalik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ixtirochi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dunyoda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birinchi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bo‘lib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din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portlovchi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ixtiro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qilgan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limidan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oldin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o‘z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boyliklari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hisobidan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xalqaro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mukofot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ta’sis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etishni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vasiyat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qilgan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3472" y="5319715"/>
            <a:ext cx="335758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Korporatsiya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781254" y="5400564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582441" y="5165829"/>
            <a:ext cx="528641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Rivojlangan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yirik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hissadorlik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jamiyati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6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87" y="3023592"/>
            <a:ext cx="2192810" cy="237554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591" y="432151"/>
            <a:ext cx="11501518" cy="526791"/>
          </a:xfrm>
          <a:prstGeom prst="rect">
            <a:avLst/>
          </a:prstGeom>
        </p:spPr>
        <p:txBody>
          <a:bodyPr vert="horz" wrap="square" lIns="0" tIns="34016" rIns="0" bIns="0" rtlCol="0">
            <a:spAutoFit/>
          </a:bodyPr>
          <a:lstStyle/>
          <a:p>
            <a:pPr marL="26166" algn="ctr">
              <a:spcBef>
                <a:spcPts val="268"/>
              </a:spcBef>
            </a:pPr>
            <a:r>
              <a:rPr lang="en-US" sz="3200" spc="31" dirty="0" smtClean="0"/>
              <a:t>MUSTAQIL BAJARISH UCHUN TOPSHIRIQLAR:</a:t>
            </a:r>
            <a:endParaRPr lang="en-US" sz="3200" spc="31" dirty="0"/>
          </a:p>
        </p:txBody>
      </p:sp>
      <p:sp>
        <p:nvSpPr>
          <p:cNvPr id="11" name="TextBox 10"/>
          <p:cNvSpPr txBox="1"/>
          <p:nvPr/>
        </p:nvSpPr>
        <p:spPr>
          <a:xfrm>
            <a:off x="323007" y="2807568"/>
            <a:ext cx="4680520" cy="18158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Darslikning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160-sahifasidagi “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zbekiston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jahon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mavzusini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 diqqat bilan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o‘qi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b chiqing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Дуга 2"/>
          <p:cNvSpPr/>
          <p:nvPr/>
        </p:nvSpPr>
        <p:spPr>
          <a:xfrm rot="18638523">
            <a:off x="3931502" y="1425096"/>
            <a:ext cx="2936137" cy="2764944"/>
          </a:xfrm>
          <a:prstGeom prst="arc">
            <a:avLst>
              <a:gd name="adj1" fmla="val 13753154"/>
              <a:gd name="adj2" fmla="val 287756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731719" y="2795369"/>
            <a:ext cx="4608512" cy="22467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Aqsh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Yaponiya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Xitoy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Rossiya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Janubiy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Koreya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Respublikalarining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hozirgi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hayoti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haqida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ma’lumotlarga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egasiz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6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/>
          </p:cNvPr>
          <p:cNvSpPr/>
          <p:nvPr/>
        </p:nvSpPr>
        <p:spPr>
          <a:xfrm>
            <a:off x="0" y="0"/>
            <a:ext cx="11879263" cy="11184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</p:spPr>
        <p:txBody>
          <a:bodyPr lIns="0" tIns="0" rIns="0" bIns="0"/>
          <a:lstStyle/>
          <a:p>
            <a:pPr algn="ctr"/>
            <a:endPara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39431" y="1367408"/>
            <a:ext cx="2715259" cy="1173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160-sahifa</a:t>
            </a:r>
          </a:p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ish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635375" y="2591544"/>
            <a:ext cx="1440160" cy="1374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55655" y="2591544"/>
            <a:ext cx="1028471" cy="1446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145501" y="3992002"/>
            <a:ext cx="3930034" cy="289495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Mahallangizda bu yil Navro‘z  qanday nishonlanganligi haqida ma’lumot to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plab keling.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63890" y="4037711"/>
            <a:ext cx="3896221" cy="28492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Mahallangizda Ramazon va Qurbon hayitlarining qanday nishonlanishi haqida ma’lumot to‘plang.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443" y="1047172"/>
            <a:ext cx="2028218" cy="27315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3960" y="1041633"/>
            <a:ext cx="2028218" cy="27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879263" cy="125407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MUSTA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HKAMLASH</a:t>
            </a:r>
            <a:endParaRPr lang="ru-RU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4853" y="1569196"/>
            <a:ext cx="3226946" cy="2147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206" y="1313169"/>
            <a:ext cx="2304256" cy="3076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8865" y="1313169"/>
            <a:ext cx="2331343" cy="2929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8397" y="4031704"/>
            <a:ext cx="3499859" cy="197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976" y="4874225"/>
            <a:ext cx="2849719" cy="19378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7903" y="4911640"/>
            <a:ext cx="2853233" cy="18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26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75" y="0"/>
            <a:ext cx="11867488" cy="21037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8112" y="716281"/>
            <a:ext cx="8064857" cy="707491"/>
          </a:xfrm>
          <a:prstGeom prst="rect">
            <a:avLst/>
          </a:prstGeom>
        </p:spPr>
        <p:txBody>
          <a:bodyPr vert="horz" wrap="square" lIns="0" tIns="30089" rIns="0" bIns="0" rtlCol="0">
            <a:spAutoFit/>
          </a:bodyPr>
          <a:lstStyle/>
          <a:p>
            <a:pPr marL="26166">
              <a:spcBef>
                <a:spcPts val="235"/>
              </a:spcBef>
            </a:pPr>
            <a:r>
              <a:rPr lang="en-US" sz="4400" spc="21" dirty="0" smtClean="0"/>
              <a:t>TARIXDAN HIKOYALAR</a:t>
            </a:r>
            <a:endParaRPr lang="en-US"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518112" y="2688896"/>
            <a:ext cx="10110151" cy="542024"/>
          </a:xfrm>
          <a:prstGeom prst="rect">
            <a:avLst/>
          </a:prstGeom>
        </p:spPr>
        <p:txBody>
          <a:bodyPr vert="horz" wrap="square" lIns="0" tIns="28782" rIns="0" bIns="0" rtlCol="0">
            <a:spAutoFit/>
          </a:bodyPr>
          <a:lstStyle/>
          <a:p>
            <a:pPr marL="37940">
              <a:lnSpc>
                <a:spcPts val="4018"/>
              </a:lnSpc>
              <a:spcBef>
                <a:spcPts val="227"/>
              </a:spcBef>
            </a:pPr>
            <a:r>
              <a:rPr lang="en-US" sz="4400" b="1" dirty="0" smtClean="0">
                <a:solidFill>
                  <a:srgbClr val="002060"/>
                </a:solidFill>
                <a:latin typeface="Arial"/>
                <a:cs typeface="Arial"/>
              </a:rPr>
              <a:t>MAVZU:O‘ZBEKISTON</a:t>
            </a:r>
            <a:r>
              <a:rPr lang="uz-Latn-UZ" sz="4400" b="1" dirty="0" smtClean="0">
                <a:solidFill>
                  <a:srgbClr val="002060"/>
                </a:solidFill>
                <a:latin typeface="Arial"/>
                <a:cs typeface="Arial"/>
              </a:rPr>
              <a:t> VA JAHON</a:t>
            </a:r>
            <a:endParaRPr lang="en-US" sz="4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9037" y="3724171"/>
            <a:ext cx="5145876" cy="783039"/>
          </a:xfrm>
          <a:prstGeom prst="rect">
            <a:avLst/>
          </a:prstGeom>
        </p:spPr>
        <p:txBody>
          <a:bodyPr vert="horz" wrap="square" lIns="0" tIns="26166" rIns="0" bIns="0" rtlCol="0">
            <a:spAutoFit/>
          </a:bodyPr>
          <a:lstStyle/>
          <a:p>
            <a:pPr marL="26166">
              <a:lnSpc>
                <a:spcPts val="5851"/>
              </a:lnSpc>
              <a:spcBef>
                <a:spcPts val="206"/>
              </a:spcBef>
            </a:pPr>
            <a:r>
              <a:rPr lang="en-US" sz="4945" b="1" dirty="0" smtClean="0">
                <a:solidFill>
                  <a:srgbClr val="2365C7"/>
                </a:solidFill>
                <a:latin typeface="Arial"/>
                <a:cs typeface="Arial"/>
              </a:rPr>
              <a:t>      </a:t>
            </a:r>
            <a:endParaRPr lang="en-US" sz="4945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8905" y="2553306"/>
            <a:ext cx="709093" cy="152546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7" name="object 7"/>
          <p:cNvSpPr/>
          <p:nvPr/>
        </p:nvSpPr>
        <p:spPr>
          <a:xfrm>
            <a:off x="438905" y="4967808"/>
            <a:ext cx="709093" cy="14024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grpSp>
        <p:nvGrpSpPr>
          <p:cNvPr id="27" name="object 27"/>
          <p:cNvGrpSpPr/>
          <p:nvPr/>
        </p:nvGrpSpPr>
        <p:grpSpPr>
          <a:xfrm>
            <a:off x="9540031" y="359296"/>
            <a:ext cx="2045864" cy="1413940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7852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7852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756055" y="647328"/>
            <a:ext cx="1643074" cy="710135"/>
          </a:xfrm>
          <a:prstGeom prst="rect">
            <a:avLst/>
          </a:prstGeom>
        </p:spPr>
        <p:txBody>
          <a:bodyPr vert="horz" wrap="square" lIns="0" tIns="32707" rIns="0" bIns="0" rtlCol="0">
            <a:spAutoFit/>
          </a:bodyPr>
          <a:lstStyle/>
          <a:p>
            <a:pPr>
              <a:spcBef>
                <a:spcPts val="258"/>
              </a:spcBef>
            </a:pPr>
            <a:r>
              <a:rPr lang="en-US" sz="4400" b="1" spc="21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lang="uz-Cyrl-UZ" sz="4400" b="1" spc="21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US" sz="4400" b="1" spc="21" dirty="0" err="1" smtClean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335" y="3226954"/>
            <a:ext cx="511256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44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039" y="2029709"/>
            <a:ext cx="10740983" cy="342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6477" indent="-706477" algn="just">
              <a:lnSpc>
                <a:spcPct val="107000"/>
              </a:lnSpc>
              <a:spcAft>
                <a:spcPts val="1648"/>
              </a:spcAft>
              <a:buFont typeface="+mj-lt"/>
              <a:buAutoNum type="arabicPeriod"/>
            </a:pPr>
            <a:r>
              <a:rPr lang="en-US" sz="412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Tenglik</a:t>
            </a:r>
            <a:r>
              <a:rPr lang="en-US" sz="412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412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asosida</a:t>
            </a:r>
            <a:r>
              <a:rPr lang="en-US" sz="412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412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hamkorlikning</a:t>
            </a:r>
            <a:r>
              <a:rPr lang="en-US" sz="412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412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boshlanishi</a:t>
            </a:r>
            <a:endParaRPr lang="ru-RU" sz="3296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706477" indent="-706477" algn="just">
              <a:lnSpc>
                <a:spcPct val="107000"/>
              </a:lnSpc>
              <a:spcAft>
                <a:spcPts val="1648"/>
              </a:spcAft>
              <a:buFont typeface="+mj-lt"/>
              <a:buAutoNum type="arabicPeriod"/>
            </a:pPr>
            <a:r>
              <a:rPr lang="en-US" sz="412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Rossiya</a:t>
            </a:r>
            <a:r>
              <a:rPr lang="en-US" sz="412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sz="412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Xitoy</a:t>
            </a:r>
            <a:r>
              <a:rPr lang="en-US" sz="412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sz="412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Yaponiya</a:t>
            </a:r>
            <a:r>
              <a:rPr lang="en-US" sz="412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412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bilan</a:t>
            </a:r>
            <a:r>
              <a:rPr lang="en-US" sz="412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412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hamkorlik</a:t>
            </a:r>
            <a:endParaRPr lang="ru-RU" sz="3296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706477" indent="-706477" algn="just">
              <a:lnSpc>
                <a:spcPct val="107000"/>
              </a:lnSpc>
              <a:spcAft>
                <a:spcPts val="1648"/>
              </a:spcAft>
              <a:buFont typeface="+mj-lt"/>
              <a:buAutoNum type="arabicPeriod"/>
            </a:pPr>
            <a:r>
              <a:rPr lang="en-US" sz="412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1996-yil 26-mart. </a:t>
            </a:r>
            <a:r>
              <a:rPr lang="en-US" sz="412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“DAEWOO”</a:t>
            </a:r>
            <a:endParaRPr lang="ru-RU" sz="3296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706477" indent="-706477" algn="just">
              <a:lnSpc>
                <a:spcPct val="107000"/>
              </a:lnSpc>
              <a:spcAft>
                <a:spcPts val="1648"/>
              </a:spcAft>
              <a:buFont typeface="+mj-lt"/>
              <a:buAutoNum type="arabicPeriod"/>
            </a:pPr>
            <a:r>
              <a:rPr lang="en-US" sz="412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AQSH. </a:t>
            </a:r>
            <a:r>
              <a:rPr lang="en-US" sz="412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“JENERAL MOTORS”</a:t>
            </a:r>
            <a:endParaRPr lang="ru-RU" sz="3296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343" y="313508"/>
            <a:ext cx="10358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BUGUN DARSDA NIMALARNI O‘RGANASIZ?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2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142" y="287288"/>
            <a:ext cx="10639983" cy="615553"/>
          </a:xfrm>
        </p:spPr>
        <p:txBody>
          <a:bodyPr/>
          <a:lstStyle/>
          <a:p>
            <a:pPr algn="ctr"/>
            <a:r>
              <a:rPr lang="uz-Latn-UZ" sz="4000" dirty="0" smtClean="0"/>
              <a:t>O‘ZBEKISTON-TENG HUQUQLI VA JAHON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8986" y="2406046"/>
            <a:ext cx="4080845" cy="27057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015" y="2015480"/>
            <a:ext cx="2952328" cy="1815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O‘zbekistonning dunyo davlatlari tomonidan tan olinishi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9751" y="1498105"/>
            <a:ext cx="2880320" cy="1815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O‘zaro tenglik asosida hamkorlik boshlandi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055" y="4739303"/>
            <a:ext cx="3913218" cy="1815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Bugungi kunga kelib 100 dan ortiq davlatlar bilan hamkorlik o‘rnatilgan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142" y="287288"/>
            <a:ext cx="10639983" cy="615553"/>
          </a:xfrm>
        </p:spPr>
        <p:txBody>
          <a:bodyPr/>
          <a:lstStyle/>
          <a:p>
            <a:pPr algn="ctr"/>
            <a:r>
              <a:rPr lang="uz-Latn-UZ" sz="4000" dirty="0" smtClean="0"/>
              <a:t>O‘ZBEKISTON-TENG HUQUQLI VA JAHON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396" y="2174760"/>
            <a:ext cx="4080845" cy="2705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37" b="14989"/>
          <a:stretch/>
        </p:blipFill>
        <p:spPr>
          <a:xfrm>
            <a:off x="1475135" y="4607768"/>
            <a:ext cx="1800200" cy="201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178" y="1603598"/>
            <a:ext cx="2381250" cy="19240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62" t="10123" b="8889"/>
          <a:stretch/>
        </p:blipFill>
        <p:spPr>
          <a:xfrm>
            <a:off x="7955854" y="1583433"/>
            <a:ext cx="2664297" cy="1944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32" r="6205" b="6567"/>
          <a:stretch/>
        </p:blipFill>
        <p:spPr>
          <a:xfrm>
            <a:off x="9324007" y="3778181"/>
            <a:ext cx="2176884" cy="23762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4269" y="5111822"/>
            <a:ext cx="2705100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2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142" y="429087"/>
            <a:ext cx="10639983" cy="677108"/>
          </a:xfrm>
        </p:spPr>
        <p:txBody>
          <a:bodyPr/>
          <a:lstStyle/>
          <a:p>
            <a:pPr algn="ctr"/>
            <a:r>
              <a:rPr lang="en-US" sz="4400" dirty="0" smtClean="0"/>
              <a:t>O‘ZBEKISTON VA </a:t>
            </a:r>
            <a:r>
              <a:rPr lang="uz-Latn-UZ" sz="4400" dirty="0" smtClean="0"/>
              <a:t>ROSSIYA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37" b="14989"/>
          <a:stretch/>
        </p:blipFill>
        <p:spPr>
          <a:xfrm>
            <a:off x="8508771" y="2303512"/>
            <a:ext cx="3199558" cy="3168351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>
            <a:off x="3491359" y="1367408"/>
            <a:ext cx="5544616" cy="4608512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 va Rossiya Federatsiyasi o‘rtasida ittifoqchilik munosabatlari haqida shartnoma imzolangan hamda Rossiya Federatsiyasi O‘zbekistonning eng yirik savdo hamkoridir.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999" y="1439416"/>
            <a:ext cx="374441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0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142" y="429087"/>
            <a:ext cx="10639983" cy="677108"/>
          </a:xfrm>
        </p:spPr>
        <p:txBody>
          <a:bodyPr/>
          <a:lstStyle/>
          <a:p>
            <a:pPr algn="ctr"/>
            <a:r>
              <a:rPr lang="en-US" sz="4400" dirty="0" smtClean="0"/>
              <a:t>O‘ZBEKISTON VA XITOY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2315" y="3218098"/>
            <a:ext cx="3527994" cy="285061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Двойная волна 3"/>
          <p:cNvSpPr/>
          <p:nvPr/>
        </p:nvSpPr>
        <p:spPr>
          <a:xfrm>
            <a:off x="827063" y="4103712"/>
            <a:ext cx="5127175" cy="2664296"/>
          </a:xfrm>
          <a:prstGeom prst="doubleWave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 va Xitoy o‘rtasidagi hamkorlik tufayli bir nechta qo‘shma korxonalar qurildi.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4509" y="1338693"/>
            <a:ext cx="3807806" cy="2533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142" y="1439416"/>
            <a:ext cx="34542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 Respublikasi Prezidenti SH.Mirziyoyev  va XXR raisi Si.Szipin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43887" y="5543872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5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355</Words>
  <Application>Microsoft Office PowerPoint</Application>
  <PresentationFormat>Произвольный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TARIXDAN HIKOYALAR</vt:lpstr>
      <vt:lpstr>Слайд 2</vt:lpstr>
      <vt:lpstr> MUSTAHKAMLASH</vt:lpstr>
      <vt:lpstr>TARIXDAN HIKOYALAR</vt:lpstr>
      <vt:lpstr>Слайд 5</vt:lpstr>
      <vt:lpstr>O‘ZBEKISTON-TENG HUQUQLI VA JAHON</vt:lpstr>
      <vt:lpstr>O‘ZBEKISTON-TENG HUQUQLI VA JAHON</vt:lpstr>
      <vt:lpstr>O‘ZBEKISTON VA ROSSIYA</vt:lpstr>
      <vt:lpstr>O‘ZBEKISTON VA XITOY</vt:lpstr>
      <vt:lpstr>O‘ZBEKISTON VA JANUBIY KOREYA RESPUBLIKASI</vt:lpstr>
      <vt:lpstr>O‘ZBEKISTON -  YAPONIYA</vt:lpstr>
      <vt:lpstr>O‘ZBEKISTON VA AQSH</vt:lpstr>
      <vt:lpstr>Tarixiy shaxs nomlari va atamalar mazmunini bilib oling!</vt:lpstr>
      <vt:lpstr>MUSTAQIL BAJARISH UCHUN TOPSHIRIQLAR: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Karol_1996</dc:creator>
  <cp:lastModifiedBy>user</cp:lastModifiedBy>
  <cp:revision>74</cp:revision>
  <dcterms:created xsi:type="dcterms:W3CDTF">2020-04-13T08:06:06Z</dcterms:created>
  <dcterms:modified xsi:type="dcterms:W3CDTF">2021-03-29T12:19:12Z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