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6" r:id="rId4"/>
    <p:sldId id="282" r:id="rId5"/>
    <p:sldId id="266" r:id="rId6"/>
    <p:sldId id="283" r:id="rId7"/>
    <p:sldId id="284" r:id="rId8"/>
    <p:sldId id="285" r:id="rId9"/>
    <p:sldId id="275" r:id="rId10"/>
    <p:sldId id="277" r:id="rId11"/>
    <p:sldId id="278" r:id="rId12"/>
    <p:sldId id="279" r:id="rId13"/>
    <p:sldId id="272" r:id="rId14"/>
    <p:sldId id="280" r:id="rId15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78" y="84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5" y="0"/>
            <a:ext cx="11867488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112" y="716281"/>
            <a:ext cx="8064857" cy="769047"/>
          </a:xfrm>
          <a:prstGeom prst="rect">
            <a:avLst/>
          </a:prstGeom>
        </p:spPr>
        <p:txBody>
          <a:bodyPr vert="horz" wrap="square" lIns="0" tIns="30089" rIns="0" bIns="0" rtlCol="0">
            <a:spAutoFit/>
          </a:bodyPr>
          <a:lstStyle/>
          <a:p>
            <a:pPr marL="26166" algn="ctr">
              <a:spcBef>
                <a:spcPts val="235"/>
              </a:spcBef>
            </a:pPr>
            <a:r>
              <a:rPr lang="en-US" sz="4800" spc="21" dirty="0" smtClean="0"/>
              <a:t>TARIXDAN HIKOYALAR</a:t>
            </a:r>
            <a:endParaRPr lang="en-US"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1439037" y="3724171"/>
            <a:ext cx="5145876" cy="783039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26166">
              <a:lnSpc>
                <a:spcPts val="5851"/>
              </a:lnSpc>
              <a:spcBef>
                <a:spcPts val="206"/>
              </a:spcBef>
            </a:pPr>
            <a:r>
              <a:rPr lang="en-US" sz="4945" b="1" dirty="0" smtClean="0">
                <a:solidFill>
                  <a:srgbClr val="2365C7"/>
                </a:solidFill>
                <a:latin typeface="Arial"/>
                <a:cs typeface="Arial"/>
              </a:rPr>
              <a:t>      </a:t>
            </a:r>
            <a:endParaRPr lang="en-US" sz="494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905" y="2742400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438905" y="5039816"/>
            <a:ext cx="70909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27" name="object 27"/>
          <p:cNvGrpSpPr/>
          <p:nvPr/>
        </p:nvGrpSpPr>
        <p:grpSpPr>
          <a:xfrm>
            <a:off x="9654407" y="719336"/>
            <a:ext cx="1783877" cy="1080120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785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7852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72079" y="1007368"/>
            <a:ext cx="1368152" cy="517542"/>
          </a:xfrm>
          <a:prstGeom prst="rect">
            <a:avLst/>
          </a:prstGeom>
        </p:spPr>
        <p:txBody>
          <a:bodyPr vert="horz" wrap="square" lIns="0" tIns="24857" rIns="0" bIns="0" rtlCol="0">
            <a:spAutoFit/>
          </a:bodyPr>
          <a:lstStyle/>
          <a:p>
            <a:pPr>
              <a:spcBef>
                <a:spcPts val="196"/>
              </a:spcBef>
            </a:pPr>
            <a:r>
              <a:rPr lang="en-US" sz="32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sz="32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sinf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" t="7163" r="3595" b="2652"/>
          <a:stretch/>
        </p:blipFill>
        <p:spPr>
          <a:xfrm>
            <a:off x="3059312" y="2701519"/>
            <a:ext cx="6266814" cy="387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492443"/>
          </a:xfrm>
        </p:spPr>
        <p:txBody>
          <a:bodyPr/>
          <a:lstStyle/>
          <a:p>
            <a:pPr algn="ctr"/>
            <a:r>
              <a:rPr lang="en-US" sz="3200" dirty="0" smtClean="0"/>
              <a:t>O‘ZBEKISTON VA JANUBIY KOREYA RESPUBLIKASI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10123" b="8889"/>
          <a:stretch/>
        </p:blipFill>
        <p:spPr>
          <a:xfrm>
            <a:off x="8099871" y="1395986"/>
            <a:ext cx="3453717" cy="302433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1141" y="1367408"/>
            <a:ext cx="6982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Janubiy Koreya Respublikasi O‘zbekistonning Osiyodagi eng yirik hamkori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Koreya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bilan hamkorlikda O‘zbekiston dunyoda yengil avtomobil ishlab chiqaruvchi davlatga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1996-yil 26-mart kuni “DAEWOO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kompaniyasi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bilan hamkorligidagi birinchi avtomobil ishlab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iqarildi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3687" y="5419516"/>
            <a:ext cx="1296144" cy="1204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-  YAPONIYA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r="6205" b="6567"/>
          <a:stretch/>
        </p:blipFill>
        <p:spPr>
          <a:xfrm>
            <a:off x="8963967" y="1348634"/>
            <a:ext cx="270461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59" y="1439416"/>
            <a:ext cx="3229636" cy="255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619" y="1367408"/>
            <a:ext cx="4615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Hamkorlik ikki davlat uchun ham manfaatli. Yaponiya texnologiyalaridan hayratga tushmagan odam topilmasa kerak. 2030-yilga borib dunyoning rivojlangan 50 davlati qatoriga kirishni rejalashtirgan O‘zbekiston uchun aloqalarni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mustah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kamlash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muhim edi.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559" y="5327848"/>
            <a:ext cx="2376264" cy="10772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2019-yil 17-20-dekabr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83241" y="4522532"/>
            <a:ext cx="1220098" cy="12024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289428" y="4881432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79573" y="4590882"/>
            <a:ext cx="1002412" cy="10584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086766" y="5730687"/>
            <a:ext cx="1238954" cy="11815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287288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VA AQSH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1031" b="4970"/>
          <a:stretch/>
        </p:blipFill>
        <p:spPr>
          <a:xfrm>
            <a:off x="8819951" y="1367408"/>
            <a:ext cx="2829789" cy="223224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" y="1295400"/>
            <a:ext cx="2851182" cy="2191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327" y="1295400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2018-yilda O‘zbekiston Prezidenti Sh.Mirziyoyev  AQSH Prezidenti D.Tramp taklifiga ko‘ra AQSH 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bo‘ldi.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kki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davlat o‘rtasida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korlik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aloqalari yangi bosqichga ko‘tarilish bo‘yicha muzokaralar o‘tkazdi.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247" y="5111824"/>
            <a:ext cx="684076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Markaziy Osiyo + Afg‘oniston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91" y="287288"/>
            <a:ext cx="11501518" cy="526791"/>
          </a:xfrm>
          <a:prstGeom prst="rect">
            <a:avLst/>
          </a:prstGeom>
        </p:spPr>
        <p:txBody>
          <a:bodyPr vert="horz" wrap="square" lIns="0" tIns="34016" rIns="0" bIns="0" rtlCol="0">
            <a:spAutoFit/>
          </a:bodyPr>
          <a:lstStyle/>
          <a:p>
            <a:pPr marL="26166" algn="ctr">
              <a:spcBef>
                <a:spcPts val="268"/>
              </a:spcBef>
            </a:pPr>
            <a:r>
              <a:rPr lang="en-US" sz="3200" spc="31" dirty="0" err="1" smtClean="0"/>
              <a:t>Tarixiy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shaxs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nomlari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va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atamalar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mazmunini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bilib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oling</a:t>
            </a:r>
            <a:r>
              <a:rPr lang="en-US" sz="3200" spc="31" dirty="0" smtClean="0"/>
              <a:t>!</a:t>
            </a:r>
            <a:endParaRPr sz="3200" spc="31" dirty="0"/>
          </a:p>
        </p:txBody>
      </p:sp>
      <p:sp>
        <p:nvSpPr>
          <p:cNvPr id="7" name="TextBox 6"/>
          <p:cNvSpPr txBox="1"/>
          <p:nvPr/>
        </p:nvSpPr>
        <p:spPr>
          <a:xfrm>
            <a:off x="1124280" y="2821565"/>
            <a:ext cx="335758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Alfred Nobel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781254" y="2901987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53879" y="1527954"/>
            <a:ext cx="5398320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Shvetsiyalik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ixtirochi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dunyoda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din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portlovchi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ixtiro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limidan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oldin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boyliklari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hisobidan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xalqaro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mukofot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ta’sis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etishni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vasiyat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472" y="5319715"/>
            <a:ext cx="335758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Korporatsiya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781254" y="5400564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2441" y="5165829"/>
            <a:ext cx="528641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yirik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hissadorlik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jamiyati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87" y="3023592"/>
            <a:ext cx="2192810" cy="237554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91" y="432151"/>
            <a:ext cx="11501518" cy="526791"/>
          </a:xfrm>
          <a:prstGeom prst="rect">
            <a:avLst/>
          </a:prstGeom>
        </p:spPr>
        <p:txBody>
          <a:bodyPr vert="horz" wrap="square" lIns="0" tIns="34016" rIns="0" bIns="0" rtlCol="0">
            <a:spAutoFit/>
          </a:bodyPr>
          <a:lstStyle/>
          <a:p>
            <a:pPr marL="26166" algn="ctr">
              <a:spcBef>
                <a:spcPts val="268"/>
              </a:spcBef>
            </a:pPr>
            <a:r>
              <a:rPr lang="en-US" sz="3200" spc="31" dirty="0" smtClean="0"/>
              <a:t>MUSTAQIL BAJARISH UCHUN TOPSHIRIQLAR:</a:t>
            </a:r>
            <a:endParaRPr lang="en-US" sz="3200" spc="31" dirty="0"/>
          </a:p>
        </p:txBody>
      </p:sp>
      <p:sp>
        <p:nvSpPr>
          <p:cNvPr id="11" name="TextBox 10"/>
          <p:cNvSpPr txBox="1"/>
          <p:nvPr/>
        </p:nvSpPr>
        <p:spPr>
          <a:xfrm>
            <a:off x="323007" y="2807568"/>
            <a:ext cx="4680520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160-sahifasidagi “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jahon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mavzusini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diqqat bilan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b chiqing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 rot="18638523">
            <a:off x="3931502" y="1425096"/>
            <a:ext cx="2936137" cy="2764944"/>
          </a:xfrm>
          <a:prstGeom prst="arc">
            <a:avLst>
              <a:gd name="adj1" fmla="val 13753154"/>
              <a:gd name="adj2" fmla="val 28775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31719" y="2795369"/>
            <a:ext cx="4608512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Aqsh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Yaponiya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Xitoy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Rossiya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Janubiy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Koreya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Respublikalarining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hozirgi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hayoti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ma’lumotlarga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egasiz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1879263" cy="11184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BAJARISH UCHUN TOPSHIRIQLAR: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431" y="1367408"/>
            <a:ext cx="2715259" cy="1173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160-sahifa</a:t>
            </a:r>
          </a:p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ish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35375" y="2591544"/>
            <a:ext cx="1440160" cy="137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5655" y="2591544"/>
            <a:ext cx="1028471" cy="1446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145501" y="3992002"/>
            <a:ext cx="3930034" cy="28949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Mahallangizda bu yil Navro‘z  qanday nishonlanganligi haqida ma’lumot 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plab keling.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3890" y="4037711"/>
            <a:ext cx="3896221" cy="2849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Mahallangizda Ramazon va Qurbon hayitlarining qanday nishonlanishi haqida ma’lumot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3" y="1047172"/>
            <a:ext cx="2028218" cy="27315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60" y="1041633"/>
            <a:ext cx="2028218" cy="27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879263" cy="125407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MUSTA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HKAMLASH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3" y="1569196"/>
            <a:ext cx="3226946" cy="2147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6" y="1313169"/>
            <a:ext cx="2304256" cy="3076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65" y="1313169"/>
            <a:ext cx="2331343" cy="2929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97" y="4031704"/>
            <a:ext cx="3499859" cy="197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6" y="4874225"/>
            <a:ext cx="2849719" cy="1937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03" y="4911640"/>
            <a:ext cx="2853233" cy="18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5" y="0"/>
            <a:ext cx="11867488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112" y="716281"/>
            <a:ext cx="8064857" cy="707491"/>
          </a:xfrm>
          <a:prstGeom prst="rect">
            <a:avLst/>
          </a:prstGeom>
        </p:spPr>
        <p:txBody>
          <a:bodyPr vert="horz" wrap="square" lIns="0" tIns="30089" rIns="0" bIns="0" rtlCol="0">
            <a:spAutoFit/>
          </a:bodyPr>
          <a:lstStyle/>
          <a:p>
            <a:pPr marL="26166">
              <a:spcBef>
                <a:spcPts val="235"/>
              </a:spcBef>
            </a:pPr>
            <a:r>
              <a:rPr lang="en-US" sz="4400" spc="21" dirty="0" smtClean="0"/>
              <a:t>TARIXDAN HIKOYALAR</a:t>
            </a:r>
            <a:endParaRPr lang="en-US"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518112" y="2688896"/>
            <a:ext cx="10110151" cy="542024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40">
              <a:lnSpc>
                <a:spcPts val="4018"/>
              </a:lnSpc>
              <a:spcBef>
                <a:spcPts val="227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MAVZU:O‘ZBEKISTON</a:t>
            </a:r>
            <a:r>
              <a:rPr lang="uz-Latn-UZ" sz="4400" b="1" dirty="0" smtClean="0">
                <a:solidFill>
                  <a:srgbClr val="002060"/>
                </a:solidFill>
                <a:latin typeface="Arial"/>
                <a:cs typeface="Arial"/>
              </a:rPr>
              <a:t> VA JAHON</a:t>
            </a:r>
            <a:endParaRPr lang="en-US" sz="4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9037" y="3724171"/>
            <a:ext cx="5145876" cy="783039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26166">
              <a:lnSpc>
                <a:spcPts val="5851"/>
              </a:lnSpc>
              <a:spcBef>
                <a:spcPts val="206"/>
              </a:spcBef>
            </a:pPr>
            <a:r>
              <a:rPr lang="en-US" sz="4945" b="1" dirty="0" smtClean="0">
                <a:solidFill>
                  <a:srgbClr val="2365C7"/>
                </a:solidFill>
                <a:latin typeface="Arial"/>
                <a:cs typeface="Arial"/>
              </a:rPr>
              <a:t>      </a:t>
            </a:r>
            <a:endParaRPr lang="en-US" sz="494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905" y="2553306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438905" y="4967808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27" name="object 27"/>
          <p:cNvGrpSpPr/>
          <p:nvPr/>
        </p:nvGrpSpPr>
        <p:grpSpPr>
          <a:xfrm>
            <a:off x="9540031" y="359296"/>
            <a:ext cx="2045864" cy="1413940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785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785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756055" y="647328"/>
            <a:ext cx="1643074" cy="710135"/>
          </a:xfrm>
          <a:prstGeom prst="rect">
            <a:avLst/>
          </a:prstGeom>
        </p:spPr>
        <p:txBody>
          <a:bodyPr vert="horz" wrap="square" lIns="0" tIns="32707" rIns="0" bIns="0" rtlCol="0">
            <a:spAutoFit/>
          </a:bodyPr>
          <a:lstStyle/>
          <a:p>
            <a:pPr>
              <a:spcBef>
                <a:spcPts val="258"/>
              </a:spcBef>
            </a:pPr>
            <a:r>
              <a:rPr lang="en-US" sz="4400" b="1" spc="2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uz-Cyrl-UZ" sz="4400" b="1" spc="21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4400" b="1" spc="21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35" y="3226954"/>
            <a:ext cx="51125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039" y="2029709"/>
            <a:ext cx="10740983" cy="342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Tenglik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asosida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hamkorlikning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boshlanishi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Rossiya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Xitoy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Yaponiya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bilan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hamkorlik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1996-yil 26-mart. </a:t>
            </a:r>
            <a:r>
              <a:rPr lang="en-US" sz="412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en-US" sz="412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DAEWOO”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AQSH. </a:t>
            </a:r>
            <a:r>
              <a:rPr lang="en-US" sz="412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en-US" sz="412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JENERAL MOTORS”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43" y="313508"/>
            <a:ext cx="1035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BUGUN DARSDA NIMALARNI O‘RGANASIZ?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287288"/>
            <a:ext cx="10639983" cy="615553"/>
          </a:xfrm>
        </p:spPr>
        <p:txBody>
          <a:bodyPr/>
          <a:lstStyle/>
          <a:p>
            <a:pPr algn="ctr"/>
            <a:r>
              <a:rPr lang="uz-Latn-UZ" sz="4000" dirty="0" smtClean="0"/>
              <a:t>O‘ZBEKISTON-TENG HUQUQLI VA JAHON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86" y="2406046"/>
            <a:ext cx="4080845" cy="2705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015" y="2015480"/>
            <a:ext cx="295232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O‘zbekistonning dunyo davlatlari tomonidan tan olinishi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9751" y="1498105"/>
            <a:ext cx="2880320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O‘zaro tenglik asosida hamkorlik boshlandi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55" y="4739303"/>
            <a:ext cx="391321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Bugungi kunga kelib 100 dan ortiq davlatlar bilan hamkorlik o‘rnatilgan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287288"/>
            <a:ext cx="10639983" cy="615553"/>
          </a:xfrm>
        </p:spPr>
        <p:txBody>
          <a:bodyPr/>
          <a:lstStyle/>
          <a:p>
            <a:pPr algn="ctr"/>
            <a:r>
              <a:rPr lang="uz-Latn-UZ" sz="4000" dirty="0" smtClean="0"/>
              <a:t>O‘ZBEKISTON-TENG HUQUQLI VA JAHON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96" y="2174760"/>
            <a:ext cx="4080845" cy="2705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" b="14989"/>
          <a:stretch/>
        </p:blipFill>
        <p:spPr>
          <a:xfrm>
            <a:off x="1475135" y="4607768"/>
            <a:ext cx="1800200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8" y="1603598"/>
            <a:ext cx="2381250" cy="19240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10123" b="8889"/>
          <a:stretch/>
        </p:blipFill>
        <p:spPr>
          <a:xfrm>
            <a:off x="7955854" y="1583433"/>
            <a:ext cx="2664297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r="6205" b="6567"/>
          <a:stretch/>
        </p:blipFill>
        <p:spPr>
          <a:xfrm>
            <a:off x="9324007" y="3778181"/>
            <a:ext cx="2176884" cy="2376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9" y="5111822"/>
            <a:ext cx="2705100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VA </a:t>
            </a:r>
            <a:r>
              <a:rPr lang="uz-Latn-UZ" sz="4400" dirty="0" smtClean="0"/>
              <a:t>ROSSIYA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" b="14989"/>
          <a:stretch/>
        </p:blipFill>
        <p:spPr>
          <a:xfrm>
            <a:off x="8508771" y="2303512"/>
            <a:ext cx="3199558" cy="3168351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3491359" y="1367408"/>
            <a:ext cx="5544616" cy="46085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va Rossiya Federatsiyasi o‘rtasida ittifoqchilik munosabatlari haqida shartnoma imzolangan hamda Rossiya Federatsiyasi O‘zbekistonning eng yirik savdo hamkoridir.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" y="1439416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VA XITOY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15" y="3218098"/>
            <a:ext cx="3527994" cy="28506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Двойная волна 3"/>
          <p:cNvSpPr/>
          <p:nvPr/>
        </p:nvSpPr>
        <p:spPr>
          <a:xfrm>
            <a:off x="827063" y="4103712"/>
            <a:ext cx="5127175" cy="266429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va Xitoy o‘rtasidagi hamkorlik tufayli bir nechta qo‘shma korxonalar qurildi.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09" y="1338693"/>
            <a:ext cx="3807806" cy="2533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142" y="1439416"/>
            <a:ext cx="3454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SH.Mirziyoyev  va XXR raisi Si.Szipin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3887" y="5543872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351</Words>
  <Application>Microsoft Office PowerPoint</Application>
  <PresentationFormat>Произвольный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TARIXDAN HIKOYALAR</vt:lpstr>
      <vt:lpstr>Презентация PowerPoint</vt:lpstr>
      <vt:lpstr> MUSTAHKAMLASH</vt:lpstr>
      <vt:lpstr>TARIXDAN HIKOYALAR</vt:lpstr>
      <vt:lpstr>Презентация PowerPoint</vt:lpstr>
      <vt:lpstr>O‘ZBEKISTON-TENG HUQUQLI VA JAHON</vt:lpstr>
      <vt:lpstr>O‘ZBEKISTON-TENG HUQUQLI VA JAHON</vt:lpstr>
      <vt:lpstr>O‘ZBEKISTON VA ROSSIYA</vt:lpstr>
      <vt:lpstr>O‘ZBEKISTON VA XITOY</vt:lpstr>
      <vt:lpstr>O‘ZBEKISTON VA JANUBIY KOREYA RESPUBLIKASI</vt:lpstr>
      <vt:lpstr>O‘ZBEKISTON -  YAPONIYA</vt:lpstr>
      <vt:lpstr>O‘ZBEKISTON VA AQSH</vt:lpstr>
      <vt:lpstr>Tarixiy shaxs nomlari va atamalar mazmunini bilib oling!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Berdiali</cp:lastModifiedBy>
  <cp:revision>72</cp:revision>
  <dcterms:created xsi:type="dcterms:W3CDTF">2020-04-13T08:06:06Z</dcterms:created>
  <dcterms:modified xsi:type="dcterms:W3CDTF">2021-03-05T10:20:16Z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