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2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751" r:id="rId2"/>
    <p:sldMasterId id="2147483763" r:id="rId3"/>
  </p:sldMasterIdLst>
  <p:notesMasterIdLst>
    <p:notesMasterId r:id="rId21"/>
  </p:notesMasterIdLst>
  <p:sldIdLst>
    <p:sldId id="400" r:id="rId4"/>
    <p:sldId id="415" r:id="rId5"/>
    <p:sldId id="404" r:id="rId6"/>
    <p:sldId id="418" r:id="rId7"/>
    <p:sldId id="407" r:id="rId8"/>
    <p:sldId id="408" r:id="rId9"/>
    <p:sldId id="386" r:id="rId10"/>
    <p:sldId id="359" r:id="rId11"/>
    <p:sldId id="417" r:id="rId12"/>
    <p:sldId id="419" r:id="rId13"/>
    <p:sldId id="409" r:id="rId14"/>
    <p:sldId id="413" r:id="rId15"/>
    <p:sldId id="421" r:id="rId16"/>
    <p:sldId id="420" r:id="rId17"/>
    <p:sldId id="410" r:id="rId18"/>
    <p:sldId id="411" r:id="rId19"/>
    <p:sldId id="414" r:id="rId20"/>
  </p:sldIdLst>
  <p:sldSz cx="9144000" cy="5143500" type="screen16x9"/>
  <p:notesSz cx="6858000" cy="9144000"/>
  <p:defaultTextStyle>
    <a:defPPr>
      <a:defRPr lang="en-US"/>
    </a:defPPr>
    <a:lvl1pPr marL="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CC"/>
    <a:srgbClr val="FF33CC"/>
    <a:srgbClr val="1B00C0"/>
    <a:srgbClr val="E2634E"/>
    <a:srgbClr val="99FF99"/>
    <a:srgbClr val="33CCFF"/>
    <a:srgbClr val="FFCCFF"/>
    <a:srgbClr val="CC3399"/>
    <a:srgbClr val="FF9900"/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87284" autoAdjust="0"/>
  </p:normalViewPr>
  <p:slideViewPr>
    <p:cSldViewPr snapToGrid="0">
      <p:cViewPr varScale="1">
        <p:scale>
          <a:sx n="87" d="100"/>
          <a:sy n="87" d="100"/>
        </p:scale>
        <p:origin x="632" y="5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311F2-C6F7-4408-8A94-D7C2217BC54F}" type="datetimeFigureOut">
              <a:rPr lang="ru-RU" smtClean="0"/>
              <a:pPr/>
              <a:t>21.11.2020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D4C1E-46C9-452C-9820-5F259BFDCB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02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294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8294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D517F94B-7A7C-42D0-A65A-75C46800064B}" type="slidenum">
              <a:rPr lang="en-US" altLang="ru-RU" smtClean="0"/>
              <a:pPr/>
              <a:t>2</a:t>
            </a:fld>
            <a:endParaRPr lang="en-US" altLang="ru-RU" smtClean="0"/>
          </a:p>
        </p:txBody>
      </p:sp>
    </p:spTree>
    <p:extLst>
      <p:ext uri="{BB962C8B-B14F-4D97-AF65-F5344CB8AC3E}">
        <p14:creationId xmlns:p14="http://schemas.microsoft.com/office/powerpoint/2010/main" val="16054327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95533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95533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95533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17082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94790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95533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77731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C169B9-30CF-4F77-9D49-164100D19A19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09682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C169B9-30CF-4F77-9D49-164100D19A19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57335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3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1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513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6086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75409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5313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5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5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299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189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4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4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8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7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4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4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747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72451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19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5321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828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65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8814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37481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65094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6915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595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23440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51531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972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232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440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95761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11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86702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141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86927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121348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29546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89616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8345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9932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478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37" indent="-18571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3263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3896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7873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664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9940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87630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42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8512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804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2813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495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51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4169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0304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0828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33816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53930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480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22034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7232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92398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23740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pPr/>
              <a:t>11/21/2020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2605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30124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445836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pPr/>
              <a:t>11/21/2020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238575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577121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813360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303604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pPr/>
              <a:t>11/21/2020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240197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583715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pPr/>
              <a:t>11/21/2020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447239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89404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3"/>
            <a:ext cx="6858000" cy="1790700"/>
          </a:xfrm>
        </p:spPr>
        <p:txBody>
          <a:bodyPr anchor="b"/>
          <a:lstStyle>
            <a:lvl1pPr algn="ctr"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670"/>
            </a:lvl1pPr>
            <a:lvl2pPr marL="318229" indent="0" algn="ctr">
              <a:buNone/>
              <a:defRPr sz="1392"/>
            </a:lvl2pPr>
            <a:lvl3pPr marL="636459" indent="0" algn="ctr">
              <a:buNone/>
              <a:defRPr sz="1253"/>
            </a:lvl3pPr>
            <a:lvl4pPr marL="954688" indent="0" algn="ctr">
              <a:buNone/>
              <a:defRPr sz="1114"/>
            </a:lvl4pPr>
            <a:lvl5pPr marL="1272918" indent="0" algn="ctr">
              <a:buNone/>
              <a:defRPr sz="1114"/>
            </a:lvl5pPr>
            <a:lvl6pPr marL="1591147" indent="0" algn="ctr">
              <a:buNone/>
              <a:defRPr sz="1114"/>
            </a:lvl6pPr>
            <a:lvl7pPr marL="1909377" indent="0" algn="ctr">
              <a:buNone/>
              <a:defRPr sz="1114"/>
            </a:lvl7pPr>
            <a:lvl8pPr marL="2227606" indent="0" algn="ctr">
              <a:buNone/>
              <a:defRPr sz="1114"/>
            </a:lvl8pPr>
            <a:lvl9pPr marL="2545836" indent="0" algn="ctr">
              <a:buNone/>
              <a:defRPr sz="1114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11/21/2020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751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59025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11/21/2020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8947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282304"/>
            <a:ext cx="7886700" cy="2139553"/>
          </a:xfrm>
        </p:spPr>
        <p:txBody>
          <a:bodyPr anchor="b"/>
          <a:lstStyle>
            <a:lvl1pPr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442098"/>
            <a:ext cx="7886700" cy="1125140"/>
          </a:xfrm>
        </p:spPr>
        <p:txBody>
          <a:bodyPr/>
          <a:lstStyle>
            <a:lvl1pPr marL="0" indent="0">
              <a:buNone/>
              <a:defRPr sz="1670">
                <a:solidFill>
                  <a:schemeClr val="tx1">
                    <a:tint val="75000"/>
                  </a:schemeClr>
                </a:solidFill>
              </a:defRPr>
            </a:lvl1pPr>
            <a:lvl2pPr marL="318229" indent="0">
              <a:buNone/>
              <a:defRPr sz="1392">
                <a:solidFill>
                  <a:schemeClr val="tx1">
                    <a:tint val="75000"/>
                  </a:schemeClr>
                </a:solidFill>
              </a:defRPr>
            </a:lvl2pPr>
            <a:lvl3pPr marL="636459" indent="0">
              <a:buNone/>
              <a:defRPr sz="1253">
                <a:solidFill>
                  <a:schemeClr val="tx1">
                    <a:tint val="75000"/>
                  </a:schemeClr>
                </a:solidFill>
              </a:defRPr>
            </a:lvl3pPr>
            <a:lvl4pPr marL="95468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4pPr>
            <a:lvl5pPr marL="127291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5pPr>
            <a:lvl6pPr marL="159114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6pPr>
            <a:lvl7pPr marL="190937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7pPr>
            <a:lvl8pPr marL="222760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8pPr>
            <a:lvl9pPr marL="254583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11/21/2020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117862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11/21/2020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429038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260873"/>
            <a:ext cx="386834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1878807"/>
            <a:ext cx="386834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3"/>
            <a:ext cx="388739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7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11/21/2020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878600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11/21/2020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175738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11/21/2020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10738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8"/>
          </a:xfrm>
        </p:spPr>
        <p:txBody>
          <a:bodyPr/>
          <a:lstStyle>
            <a:lvl1pPr>
              <a:defRPr sz="2227"/>
            </a:lvl1pPr>
            <a:lvl2pPr>
              <a:defRPr sz="1949"/>
            </a:lvl2pPr>
            <a:lvl3pPr>
              <a:defRPr sz="1670"/>
            </a:lvl3pPr>
            <a:lvl4pPr>
              <a:defRPr sz="1392"/>
            </a:lvl4pPr>
            <a:lvl5pPr>
              <a:defRPr sz="1392"/>
            </a:lvl5pPr>
            <a:lvl6pPr>
              <a:defRPr sz="1392"/>
            </a:lvl6pPr>
            <a:lvl7pPr>
              <a:defRPr sz="1392"/>
            </a:lvl7pPr>
            <a:lvl8pPr>
              <a:defRPr sz="1392"/>
            </a:lvl8pPr>
            <a:lvl9pPr>
              <a:defRPr sz="139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11/21/2020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488476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0"/>
            <a:ext cx="4629150" cy="3655218"/>
          </a:xfrm>
        </p:spPr>
        <p:txBody>
          <a:bodyPr anchor="t"/>
          <a:lstStyle>
            <a:lvl1pPr marL="0" indent="0">
              <a:buNone/>
              <a:defRPr sz="2227"/>
            </a:lvl1pPr>
            <a:lvl2pPr marL="318229" indent="0">
              <a:buNone/>
              <a:defRPr sz="1949"/>
            </a:lvl2pPr>
            <a:lvl3pPr marL="636459" indent="0">
              <a:buNone/>
              <a:defRPr sz="1670"/>
            </a:lvl3pPr>
            <a:lvl4pPr marL="954688" indent="0">
              <a:buNone/>
              <a:defRPr sz="1392"/>
            </a:lvl4pPr>
            <a:lvl5pPr marL="1272918" indent="0">
              <a:buNone/>
              <a:defRPr sz="1392"/>
            </a:lvl5pPr>
            <a:lvl6pPr marL="1591147" indent="0">
              <a:buNone/>
              <a:defRPr sz="1392"/>
            </a:lvl6pPr>
            <a:lvl7pPr marL="1909377" indent="0">
              <a:buNone/>
              <a:defRPr sz="1392"/>
            </a:lvl7pPr>
            <a:lvl8pPr marL="2227606" indent="0">
              <a:buNone/>
              <a:defRPr sz="1392"/>
            </a:lvl8pPr>
            <a:lvl9pPr marL="2545836" indent="0">
              <a:buNone/>
              <a:defRPr sz="1392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11/21/2020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991320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11/21/2020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582099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11/21/2020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4424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5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5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1821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4" y="162355"/>
            <a:ext cx="8190072" cy="464424"/>
          </a:xfrm>
        </p:spPr>
        <p:txBody>
          <a:bodyPr lIns="0" tIns="0" rIns="0" bIns="0"/>
          <a:lstStyle>
            <a:lvl1pPr>
              <a:defRPr sz="3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11/21/2020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27552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slideLayout" Target="../slideLayouts/slideLayout80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1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4" y="4727516"/>
            <a:ext cx="1620957" cy="230820"/>
          </a:xfrm>
          <a:prstGeom prst="rect">
            <a:avLst/>
          </a:prstGeom>
        </p:spPr>
        <p:txBody>
          <a:bodyPr vert="horz" wrap="square" lIns="91430" tIns="45714" rIns="91430" bIns="4571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0" tIns="45714" rIns="91430" bIns="4571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2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6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32" r:id="rId51"/>
    <p:sldLayoutId id="2147483733" r:id="rId52"/>
    <p:sldLayoutId id="2147483734" r:id="rId53"/>
    <p:sldLayoutId id="2147483735" r:id="rId54"/>
    <p:sldLayoutId id="2147483736" r:id="rId55"/>
    <p:sldLayoutId id="2147483737" r:id="rId56"/>
    <p:sldLayoutId id="2147483738" r:id="rId57"/>
  </p:sldLayoutIdLst>
  <p:txStyles>
    <p:titleStyle>
      <a:lvl1pPr algn="ctr" defTabSz="914270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25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38" indent="-173013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64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290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16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24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75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1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43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5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7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03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38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7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0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4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7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11/21/2020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068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11/21/2020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1526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  <p:sldLayoutId id="2147483769" r:id="rId6"/>
    <p:sldLayoutId id="2147483770" r:id="rId7"/>
    <p:sldLayoutId id="2147483771" r:id="rId8"/>
    <p:sldLayoutId id="2147483772" r:id="rId9"/>
    <p:sldLayoutId id="2147483773" r:id="rId10"/>
    <p:sldLayoutId id="2147483774" r:id="rId11"/>
    <p:sldLayoutId id="2147483787" r:id="rId12"/>
  </p:sldLayoutIdLst>
  <p:txStyles>
    <p:titleStyle>
      <a:lvl1pPr algn="l" defTabSz="636459" rtl="0" eaLnBrk="1" latinLnBrk="0" hangingPunct="1">
        <a:lnSpc>
          <a:spcPct val="90000"/>
        </a:lnSpc>
        <a:spcBef>
          <a:spcPct val="0"/>
        </a:spcBef>
        <a:buNone/>
        <a:defRPr sz="306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9115" indent="-159115" algn="l" defTabSz="636459" rtl="0" eaLnBrk="1" latinLnBrk="0" hangingPunct="1">
        <a:lnSpc>
          <a:spcPct val="90000"/>
        </a:lnSpc>
        <a:spcBef>
          <a:spcPts val="696"/>
        </a:spcBef>
        <a:buFont typeface="Arial" panose="020B0604020202020204" pitchFamily="34" charset="0"/>
        <a:buChar char="•"/>
        <a:defRPr sz="1949" kern="1200">
          <a:solidFill>
            <a:schemeClr val="tx1"/>
          </a:solidFill>
          <a:latin typeface="+mn-lt"/>
          <a:ea typeface="+mn-ea"/>
          <a:cs typeface="+mn-cs"/>
        </a:defRPr>
      </a:lvl1pPr>
      <a:lvl2pPr marL="47734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2pPr>
      <a:lvl3pPr marL="79557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392" kern="1200">
          <a:solidFill>
            <a:schemeClr val="tx1"/>
          </a:solidFill>
          <a:latin typeface="+mn-lt"/>
          <a:ea typeface="+mn-ea"/>
          <a:cs typeface="+mn-cs"/>
        </a:defRPr>
      </a:lvl3pPr>
      <a:lvl4pPr marL="111380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43203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75026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206849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38672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70495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1pPr>
      <a:lvl2pPr marL="31822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2pPr>
      <a:lvl3pPr marL="63645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3pPr>
      <a:lvl4pPr marL="95468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27291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59114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190937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22760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54583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0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5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0.xml"/><Relationship Id="rId4" Type="http://schemas.openxmlformats.org/officeDocument/2006/relationships/image" Target="../media/image7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0.xml"/><Relationship Id="rId4" Type="http://schemas.openxmlformats.org/officeDocument/2006/relationships/image" Target="../media/image18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0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0.xml"/><Relationship Id="rId4" Type="http://schemas.openxmlformats.org/officeDocument/2006/relationships/image" Target="../media/image10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0.xml"/><Relationship Id="rId4" Type="http://schemas.openxmlformats.org/officeDocument/2006/relationships/image" Target="../media/image1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0.xml"/><Relationship Id="rId4" Type="http://schemas.openxmlformats.org/officeDocument/2006/relationships/image" Target="../media/image14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" y="0"/>
            <a:ext cx="9144000" cy="108949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kern="0" spc="7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TARIXDAN</a:t>
            </a:r>
            <a:r>
              <a:rPr lang="uz-Latn-UZ" sz="3600" b="1" kern="0" spc="7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kern="0" spc="7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HIKOYALAR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11">
            <a:extLst>
              <a:ext uri="{FF2B5EF4-FFF2-40B4-BE49-F238E27FC236}">
                <a16:creationId xmlns:a16="http://schemas.microsoft.com/office/drawing/2014/main" id="{5B75B315-3F99-4F20-AE24-482E239D9233}"/>
              </a:ext>
            </a:extLst>
          </p:cNvPr>
          <p:cNvSpPr/>
          <p:nvPr/>
        </p:nvSpPr>
        <p:spPr>
          <a:xfrm>
            <a:off x="797669" y="194544"/>
            <a:ext cx="778212" cy="764131"/>
          </a:xfrm>
          <a:custGeom>
            <a:avLst/>
            <a:gdLst/>
            <a:ahLst/>
            <a:cxnLst/>
            <a:rect l="l" t="t" r="r" b="b"/>
            <a:pathLst>
              <a:path w="407034" h="366395">
                <a:moveTo>
                  <a:pt x="406874" y="352624"/>
                </a:moveTo>
                <a:lnTo>
                  <a:pt x="0" y="352624"/>
                </a:lnTo>
                <a:lnTo>
                  <a:pt x="0" y="366187"/>
                </a:lnTo>
                <a:lnTo>
                  <a:pt x="406874" y="366187"/>
                </a:lnTo>
                <a:lnTo>
                  <a:pt x="406874" y="352624"/>
                </a:lnTo>
                <a:close/>
              </a:path>
              <a:path w="407034" h="366395">
                <a:moveTo>
                  <a:pt x="54248" y="0"/>
                </a:moveTo>
                <a:lnTo>
                  <a:pt x="0" y="0"/>
                </a:lnTo>
                <a:lnTo>
                  <a:pt x="0" y="21700"/>
                </a:lnTo>
                <a:lnTo>
                  <a:pt x="6781" y="35261"/>
                </a:lnTo>
                <a:lnTo>
                  <a:pt x="6781" y="352624"/>
                </a:lnTo>
                <a:lnTo>
                  <a:pt x="20342" y="352624"/>
                </a:lnTo>
                <a:lnTo>
                  <a:pt x="20342" y="40686"/>
                </a:lnTo>
                <a:lnTo>
                  <a:pt x="47468" y="40686"/>
                </a:lnTo>
                <a:lnTo>
                  <a:pt x="47468" y="35261"/>
                </a:lnTo>
                <a:lnTo>
                  <a:pt x="51537" y="27122"/>
                </a:lnTo>
                <a:lnTo>
                  <a:pt x="17632" y="27122"/>
                </a:lnTo>
                <a:lnTo>
                  <a:pt x="13561" y="18986"/>
                </a:lnTo>
                <a:lnTo>
                  <a:pt x="13561" y="13561"/>
                </a:lnTo>
                <a:lnTo>
                  <a:pt x="54248" y="13561"/>
                </a:lnTo>
                <a:lnTo>
                  <a:pt x="54248" y="0"/>
                </a:lnTo>
                <a:close/>
              </a:path>
              <a:path w="407034" h="366395">
                <a:moveTo>
                  <a:pt x="47468" y="40686"/>
                </a:moveTo>
                <a:lnTo>
                  <a:pt x="33903" y="40686"/>
                </a:lnTo>
                <a:lnTo>
                  <a:pt x="33903" y="352624"/>
                </a:lnTo>
                <a:lnTo>
                  <a:pt x="47468" y="352624"/>
                </a:lnTo>
                <a:lnTo>
                  <a:pt x="47468" y="196656"/>
                </a:lnTo>
                <a:lnTo>
                  <a:pt x="115282" y="196656"/>
                </a:lnTo>
                <a:lnTo>
                  <a:pt x="115282" y="183092"/>
                </a:lnTo>
                <a:lnTo>
                  <a:pt x="47468" y="183092"/>
                </a:lnTo>
                <a:lnTo>
                  <a:pt x="47468" y="40686"/>
                </a:lnTo>
                <a:close/>
              </a:path>
              <a:path w="407034" h="366395">
                <a:moveTo>
                  <a:pt x="115282" y="196656"/>
                </a:moveTo>
                <a:lnTo>
                  <a:pt x="101718" y="196656"/>
                </a:lnTo>
                <a:lnTo>
                  <a:pt x="101718" y="352624"/>
                </a:lnTo>
                <a:lnTo>
                  <a:pt x="115282" y="352624"/>
                </a:lnTo>
                <a:lnTo>
                  <a:pt x="115282" y="196656"/>
                </a:lnTo>
                <a:close/>
              </a:path>
              <a:path w="407034" h="366395">
                <a:moveTo>
                  <a:pt x="203436" y="93578"/>
                </a:moveTo>
                <a:lnTo>
                  <a:pt x="157999" y="125453"/>
                </a:lnTo>
                <a:lnTo>
                  <a:pt x="130820" y="164782"/>
                </a:lnTo>
                <a:lnTo>
                  <a:pt x="128844" y="181062"/>
                </a:lnTo>
                <a:lnTo>
                  <a:pt x="128844" y="352624"/>
                </a:lnTo>
                <a:lnTo>
                  <a:pt x="142405" y="352624"/>
                </a:lnTo>
                <a:lnTo>
                  <a:pt x="142405" y="217001"/>
                </a:lnTo>
                <a:lnTo>
                  <a:pt x="278030" y="217001"/>
                </a:lnTo>
                <a:lnTo>
                  <a:pt x="278030" y="203436"/>
                </a:lnTo>
                <a:lnTo>
                  <a:pt x="142405" y="203436"/>
                </a:lnTo>
                <a:lnTo>
                  <a:pt x="142405" y="181062"/>
                </a:lnTo>
                <a:lnTo>
                  <a:pt x="155852" y="145109"/>
                </a:lnTo>
                <a:lnTo>
                  <a:pt x="203436" y="109857"/>
                </a:lnTo>
                <a:lnTo>
                  <a:pt x="226642" y="109857"/>
                </a:lnTo>
                <a:lnTo>
                  <a:pt x="203436" y="93578"/>
                </a:lnTo>
                <a:close/>
              </a:path>
              <a:path w="407034" h="366395">
                <a:moveTo>
                  <a:pt x="203436" y="236664"/>
                </a:moveTo>
                <a:lnTo>
                  <a:pt x="170622" y="262844"/>
                </a:lnTo>
                <a:lnTo>
                  <a:pt x="169531" y="270568"/>
                </a:lnTo>
                <a:lnTo>
                  <a:pt x="169531" y="352624"/>
                </a:lnTo>
                <a:lnTo>
                  <a:pt x="183092" y="352624"/>
                </a:lnTo>
                <a:lnTo>
                  <a:pt x="183092" y="265146"/>
                </a:lnTo>
                <a:lnTo>
                  <a:pt x="185806" y="260399"/>
                </a:lnTo>
                <a:lnTo>
                  <a:pt x="190554" y="258364"/>
                </a:lnTo>
                <a:lnTo>
                  <a:pt x="203436" y="252262"/>
                </a:lnTo>
                <a:lnTo>
                  <a:pt x="229994" y="252262"/>
                </a:lnTo>
                <a:lnTo>
                  <a:pt x="228474" y="250449"/>
                </a:lnTo>
                <a:lnTo>
                  <a:pt x="222421" y="246157"/>
                </a:lnTo>
                <a:lnTo>
                  <a:pt x="203436" y="236664"/>
                </a:lnTo>
                <a:close/>
              </a:path>
              <a:path w="407034" h="366395">
                <a:moveTo>
                  <a:pt x="229994" y="252262"/>
                </a:moveTo>
                <a:lnTo>
                  <a:pt x="203436" y="252262"/>
                </a:lnTo>
                <a:lnTo>
                  <a:pt x="216320" y="258364"/>
                </a:lnTo>
                <a:lnTo>
                  <a:pt x="221068" y="260399"/>
                </a:lnTo>
                <a:lnTo>
                  <a:pt x="223782" y="265146"/>
                </a:lnTo>
                <a:lnTo>
                  <a:pt x="223782" y="352624"/>
                </a:lnTo>
                <a:lnTo>
                  <a:pt x="237343" y="352624"/>
                </a:lnTo>
                <a:lnTo>
                  <a:pt x="237343" y="270568"/>
                </a:lnTo>
                <a:lnTo>
                  <a:pt x="236252" y="262844"/>
                </a:lnTo>
                <a:lnTo>
                  <a:pt x="233190" y="256075"/>
                </a:lnTo>
                <a:lnTo>
                  <a:pt x="229994" y="252262"/>
                </a:lnTo>
                <a:close/>
              </a:path>
              <a:path w="407034" h="366395">
                <a:moveTo>
                  <a:pt x="278030" y="217001"/>
                </a:moveTo>
                <a:lnTo>
                  <a:pt x="264469" y="217001"/>
                </a:lnTo>
                <a:lnTo>
                  <a:pt x="264469" y="352624"/>
                </a:lnTo>
                <a:lnTo>
                  <a:pt x="278030" y="352624"/>
                </a:lnTo>
                <a:lnTo>
                  <a:pt x="278030" y="217001"/>
                </a:lnTo>
                <a:close/>
              </a:path>
              <a:path w="407034" h="366395">
                <a:moveTo>
                  <a:pt x="305156" y="81373"/>
                </a:moveTo>
                <a:lnTo>
                  <a:pt x="291592" y="81373"/>
                </a:lnTo>
                <a:lnTo>
                  <a:pt x="291592" y="352624"/>
                </a:lnTo>
                <a:lnTo>
                  <a:pt x="305156" y="352624"/>
                </a:lnTo>
                <a:lnTo>
                  <a:pt x="305156" y="196656"/>
                </a:lnTo>
                <a:lnTo>
                  <a:pt x="372971" y="196656"/>
                </a:lnTo>
                <a:lnTo>
                  <a:pt x="372971" y="183092"/>
                </a:lnTo>
                <a:lnTo>
                  <a:pt x="305156" y="183092"/>
                </a:lnTo>
                <a:lnTo>
                  <a:pt x="305156" y="172923"/>
                </a:lnTo>
                <a:lnTo>
                  <a:pt x="318717" y="164105"/>
                </a:lnTo>
                <a:lnTo>
                  <a:pt x="342452" y="164105"/>
                </a:lnTo>
                <a:lnTo>
                  <a:pt x="337031" y="160037"/>
                </a:lnTo>
                <a:lnTo>
                  <a:pt x="331944" y="156646"/>
                </a:lnTo>
                <a:lnTo>
                  <a:pt x="305156" y="156646"/>
                </a:lnTo>
                <a:lnTo>
                  <a:pt x="305156" y="81373"/>
                </a:lnTo>
                <a:close/>
              </a:path>
              <a:path w="407034" h="366395">
                <a:moveTo>
                  <a:pt x="372971" y="196656"/>
                </a:moveTo>
                <a:lnTo>
                  <a:pt x="359406" y="196656"/>
                </a:lnTo>
                <a:lnTo>
                  <a:pt x="359406" y="352624"/>
                </a:lnTo>
                <a:lnTo>
                  <a:pt x="372971" y="352624"/>
                </a:lnTo>
                <a:lnTo>
                  <a:pt x="372971" y="196656"/>
                </a:lnTo>
                <a:close/>
              </a:path>
              <a:path w="407034" h="366395">
                <a:moveTo>
                  <a:pt x="400093" y="40686"/>
                </a:moveTo>
                <a:lnTo>
                  <a:pt x="386532" y="40686"/>
                </a:lnTo>
                <a:lnTo>
                  <a:pt x="386532" y="352624"/>
                </a:lnTo>
                <a:lnTo>
                  <a:pt x="400093" y="352624"/>
                </a:lnTo>
                <a:lnTo>
                  <a:pt x="400093" y="40686"/>
                </a:lnTo>
                <a:close/>
              </a:path>
              <a:path w="407034" h="366395">
                <a:moveTo>
                  <a:pt x="226642" y="109857"/>
                </a:moveTo>
                <a:lnTo>
                  <a:pt x="203436" y="109857"/>
                </a:lnTo>
                <a:lnTo>
                  <a:pt x="241411" y="136302"/>
                </a:lnTo>
                <a:lnTo>
                  <a:pt x="251022" y="145013"/>
                </a:lnTo>
                <a:lnTo>
                  <a:pt x="258281" y="155630"/>
                </a:lnTo>
                <a:lnTo>
                  <a:pt x="262869" y="167773"/>
                </a:lnTo>
                <a:lnTo>
                  <a:pt x="264469" y="181062"/>
                </a:lnTo>
                <a:lnTo>
                  <a:pt x="264469" y="203436"/>
                </a:lnTo>
                <a:lnTo>
                  <a:pt x="278030" y="203436"/>
                </a:lnTo>
                <a:lnTo>
                  <a:pt x="278030" y="181062"/>
                </a:lnTo>
                <a:lnTo>
                  <a:pt x="276049" y="164743"/>
                </a:lnTo>
                <a:lnTo>
                  <a:pt x="270317" y="149696"/>
                </a:lnTo>
                <a:lnTo>
                  <a:pt x="261153" y="136430"/>
                </a:lnTo>
                <a:lnTo>
                  <a:pt x="248874" y="125453"/>
                </a:lnTo>
                <a:lnTo>
                  <a:pt x="226642" y="109857"/>
                </a:lnTo>
                <a:close/>
              </a:path>
              <a:path w="407034" h="366395">
                <a:moveTo>
                  <a:pt x="88157" y="147830"/>
                </a:moveTo>
                <a:lnTo>
                  <a:pt x="69843" y="160037"/>
                </a:lnTo>
                <a:lnTo>
                  <a:pt x="64422" y="164105"/>
                </a:lnTo>
                <a:lnTo>
                  <a:pt x="61029" y="170207"/>
                </a:lnTo>
                <a:lnTo>
                  <a:pt x="61029" y="183092"/>
                </a:lnTo>
                <a:lnTo>
                  <a:pt x="74594" y="183092"/>
                </a:lnTo>
                <a:lnTo>
                  <a:pt x="74594" y="174952"/>
                </a:lnTo>
                <a:lnTo>
                  <a:pt x="75952" y="172923"/>
                </a:lnTo>
                <a:lnTo>
                  <a:pt x="77306" y="171561"/>
                </a:lnTo>
                <a:lnTo>
                  <a:pt x="88157" y="164782"/>
                </a:lnTo>
                <a:lnTo>
                  <a:pt x="115282" y="164782"/>
                </a:lnTo>
                <a:lnTo>
                  <a:pt x="115282" y="156646"/>
                </a:lnTo>
                <a:lnTo>
                  <a:pt x="101718" y="156646"/>
                </a:lnTo>
                <a:lnTo>
                  <a:pt x="88157" y="147830"/>
                </a:lnTo>
                <a:close/>
              </a:path>
              <a:path w="407034" h="366395">
                <a:moveTo>
                  <a:pt x="115282" y="164782"/>
                </a:moveTo>
                <a:lnTo>
                  <a:pt x="88157" y="164782"/>
                </a:lnTo>
                <a:lnTo>
                  <a:pt x="101718" y="173598"/>
                </a:lnTo>
                <a:lnTo>
                  <a:pt x="101718" y="183092"/>
                </a:lnTo>
                <a:lnTo>
                  <a:pt x="115282" y="183092"/>
                </a:lnTo>
                <a:lnTo>
                  <a:pt x="115282" y="164782"/>
                </a:lnTo>
                <a:close/>
              </a:path>
              <a:path w="407034" h="366395">
                <a:moveTo>
                  <a:pt x="342452" y="164105"/>
                </a:moveTo>
                <a:lnTo>
                  <a:pt x="318717" y="164105"/>
                </a:lnTo>
                <a:lnTo>
                  <a:pt x="329568" y="170888"/>
                </a:lnTo>
                <a:lnTo>
                  <a:pt x="331603" y="172242"/>
                </a:lnTo>
                <a:lnTo>
                  <a:pt x="332280" y="174279"/>
                </a:lnTo>
                <a:lnTo>
                  <a:pt x="332280" y="183092"/>
                </a:lnTo>
                <a:lnTo>
                  <a:pt x="345843" y="183092"/>
                </a:lnTo>
                <a:lnTo>
                  <a:pt x="345843" y="170207"/>
                </a:lnTo>
                <a:lnTo>
                  <a:pt x="342452" y="164105"/>
                </a:lnTo>
                <a:close/>
              </a:path>
              <a:path w="407034" h="366395">
                <a:moveTo>
                  <a:pt x="406874" y="0"/>
                </a:moveTo>
                <a:lnTo>
                  <a:pt x="352626" y="0"/>
                </a:lnTo>
                <a:lnTo>
                  <a:pt x="352626" y="21700"/>
                </a:lnTo>
                <a:lnTo>
                  <a:pt x="359406" y="35261"/>
                </a:lnTo>
                <a:lnTo>
                  <a:pt x="359406" y="183092"/>
                </a:lnTo>
                <a:lnTo>
                  <a:pt x="372971" y="183092"/>
                </a:lnTo>
                <a:lnTo>
                  <a:pt x="372971" y="40686"/>
                </a:lnTo>
                <a:lnTo>
                  <a:pt x="400093" y="40686"/>
                </a:lnTo>
                <a:lnTo>
                  <a:pt x="400093" y="35261"/>
                </a:lnTo>
                <a:lnTo>
                  <a:pt x="404163" y="27122"/>
                </a:lnTo>
                <a:lnTo>
                  <a:pt x="370255" y="27122"/>
                </a:lnTo>
                <a:lnTo>
                  <a:pt x="366187" y="18986"/>
                </a:lnTo>
                <a:lnTo>
                  <a:pt x="366187" y="13561"/>
                </a:lnTo>
                <a:lnTo>
                  <a:pt x="406874" y="13561"/>
                </a:lnTo>
                <a:lnTo>
                  <a:pt x="406874" y="0"/>
                </a:lnTo>
                <a:close/>
              </a:path>
              <a:path w="407034" h="366395">
                <a:moveTo>
                  <a:pt x="305156" y="40686"/>
                </a:moveTo>
                <a:lnTo>
                  <a:pt x="101718" y="40686"/>
                </a:lnTo>
                <a:lnTo>
                  <a:pt x="101718" y="156646"/>
                </a:lnTo>
                <a:lnTo>
                  <a:pt x="115282" y="156646"/>
                </a:lnTo>
                <a:lnTo>
                  <a:pt x="115282" y="81373"/>
                </a:lnTo>
                <a:lnTo>
                  <a:pt x="305156" y="81373"/>
                </a:lnTo>
                <a:lnTo>
                  <a:pt x="305156" y="67812"/>
                </a:lnTo>
                <a:lnTo>
                  <a:pt x="115282" y="67812"/>
                </a:lnTo>
                <a:lnTo>
                  <a:pt x="115282" y="54248"/>
                </a:lnTo>
                <a:lnTo>
                  <a:pt x="305156" y="54248"/>
                </a:lnTo>
                <a:lnTo>
                  <a:pt x="305156" y="40686"/>
                </a:lnTo>
                <a:close/>
              </a:path>
              <a:path w="407034" h="366395">
                <a:moveTo>
                  <a:pt x="318717" y="147830"/>
                </a:moveTo>
                <a:lnTo>
                  <a:pt x="305156" y="156646"/>
                </a:lnTo>
                <a:lnTo>
                  <a:pt x="331944" y="156646"/>
                </a:lnTo>
                <a:lnTo>
                  <a:pt x="318717" y="147830"/>
                </a:lnTo>
                <a:close/>
              </a:path>
              <a:path w="407034" h="366395">
                <a:moveTo>
                  <a:pt x="305156" y="54248"/>
                </a:moveTo>
                <a:lnTo>
                  <a:pt x="291592" y="54248"/>
                </a:lnTo>
                <a:lnTo>
                  <a:pt x="291592" y="67812"/>
                </a:lnTo>
                <a:lnTo>
                  <a:pt x="305156" y="67812"/>
                </a:lnTo>
                <a:lnTo>
                  <a:pt x="305156" y="54248"/>
                </a:lnTo>
                <a:close/>
              </a:path>
              <a:path w="407034" h="366395">
                <a:moveTo>
                  <a:pt x="54248" y="13561"/>
                </a:moveTo>
                <a:lnTo>
                  <a:pt x="40686" y="13561"/>
                </a:lnTo>
                <a:lnTo>
                  <a:pt x="40686" y="18986"/>
                </a:lnTo>
                <a:lnTo>
                  <a:pt x="36619" y="27122"/>
                </a:lnTo>
                <a:lnTo>
                  <a:pt x="51537" y="27122"/>
                </a:lnTo>
                <a:lnTo>
                  <a:pt x="54248" y="21700"/>
                </a:lnTo>
                <a:lnTo>
                  <a:pt x="54248" y="13561"/>
                </a:lnTo>
                <a:close/>
              </a:path>
              <a:path w="407034" h="366395">
                <a:moveTo>
                  <a:pt x="406874" y="13561"/>
                </a:moveTo>
                <a:lnTo>
                  <a:pt x="393313" y="13561"/>
                </a:lnTo>
                <a:lnTo>
                  <a:pt x="393313" y="18986"/>
                </a:lnTo>
                <a:lnTo>
                  <a:pt x="389242" y="27122"/>
                </a:lnTo>
                <a:lnTo>
                  <a:pt x="404163" y="27122"/>
                </a:lnTo>
                <a:lnTo>
                  <a:pt x="406874" y="21700"/>
                </a:lnTo>
                <a:lnTo>
                  <a:pt x="406874" y="1356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285236"/>
            <a:endParaRPr sz="252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6451" y="173028"/>
            <a:ext cx="1413303" cy="764131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386452" y="313915"/>
            <a:ext cx="14133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Latn-UZ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</a:t>
            </a:r>
            <a:r>
              <a:rPr lang="uz-Cyrl-UZ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34758" y="1510410"/>
            <a:ext cx="462909" cy="100141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591"/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334758" y="2985796"/>
            <a:ext cx="462909" cy="98761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591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2258" y="1510410"/>
            <a:ext cx="3012058" cy="2565827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1" y="1510409"/>
            <a:ext cx="3100490" cy="2565827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522992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73973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AHAMONIY  DORO I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Блок-схема: перфолента 2"/>
          <p:cNvSpPr/>
          <p:nvPr/>
        </p:nvSpPr>
        <p:spPr>
          <a:xfrm>
            <a:off x="341920" y="855406"/>
            <a:ext cx="4106790" cy="3293806"/>
          </a:xfrm>
          <a:prstGeom prst="flowChartPunchedTape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 II halokatga uchragan bo‘lsada ahamoniylar Turonni bosib olishdan voz kechishmadi. Sulola vakili Doro I mil</a:t>
            </a:r>
            <a:r>
              <a:rPr lang="en-US" sz="1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oddan</a:t>
            </a:r>
            <a:r>
              <a:rPr lang="en-US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avv</a:t>
            </a:r>
            <a:r>
              <a:rPr lang="en-US" sz="1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algi</a:t>
            </a:r>
            <a:r>
              <a:rPr lang="uz-Latn-UZ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519-yilda o‘tmish ajdodlarimizdan biri-saklar ustiga yurish qildi.</a:t>
            </a:r>
            <a:endParaRPr lang="ru-RU" sz="1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6347" y="1054618"/>
            <a:ext cx="3651364" cy="2734999"/>
          </a:xfrm>
          <a:prstGeom prst="rect">
            <a:avLst/>
          </a:prstGeom>
          <a:ln w="28575">
            <a:solidFill>
              <a:schemeClr val="bg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6565549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819"/>
            <a:ext cx="9143999" cy="840307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OZODLIK UCHUN KURASH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9856" y="1161643"/>
            <a:ext cx="3126325" cy="2405043"/>
          </a:xfrm>
          <a:prstGeom prst="rect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40" y="1101509"/>
            <a:ext cx="3078405" cy="2465177"/>
          </a:xfrm>
          <a:prstGeom prst="rect">
            <a:avLst/>
          </a:prstGeom>
          <a:ln w="28575">
            <a:solidFill>
              <a:srgbClr val="00B050"/>
            </a:solidFill>
          </a:ln>
        </p:spPr>
      </p:pic>
      <p:sp>
        <p:nvSpPr>
          <p:cNvPr id="3" name="Вертикальный свиток 2"/>
          <p:cNvSpPr/>
          <p:nvPr/>
        </p:nvSpPr>
        <p:spPr>
          <a:xfrm>
            <a:off x="3005853" y="981901"/>
            <a:ext cx="3102795" cy="3382295"/>
          </a:xfrm>
          <a:prstGeom prst="verticalScroll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uz-Latn-UZ" sz="1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aklar dushmanga qattiq qarshilik ko‘rsatdilar.</a:t>
            </a:r>
            <a:r>
              <a:rPr lang="en-US" sz="1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1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Biroq kuchlar nisbati teng emas edi.</a:t>
            </a:r>
            <a:r>
              <a:rPr lang="en-US" sz="1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1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Bunday sharoitda faqat hiyla ishlatish mumkin edi.</a:t>
            </a:r>
            <a:endParaRPr lang="ru-RU" sz="1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4826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819"/>
            <a:ext cx="9143999" cy="981766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SHIROQ JASORATI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38286" r="642"/>
          <a:stretch/>
        </p:blipFill>
        <p:spPr>
          <a:xfrm>
            <a:off x="4883259" y="1182900"/>
            <a:ext cx="3995907" cy="2795154"/>
          </a:xfrm>
          <a:prstGeom prst="rect">
            <a:avLst/>
          </a:prstGeom>
          <a:ln w="28575">
            <a:solidFill>
              <a:srgbClr val="E2634E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008" y="1155375"/>
            <a:ext cx="3710832" cy="2822679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2747420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6659428-E1B7-4E20-9417-E265210C333C}"/>
              </a:ext>
            </a:extLst>
          </p:cNvPr>
          <p:cNvSpPr/>
          <p:nvPr/>
        </p:nvSpPr>
        <p:spPr>
          <a:xfrm>
            <a:off x="0" y="14476"/>
            <a:ext cx="9144000" cy="584775"/>
          </a:xfrm>
          <a:prstGeom prst="rect">
            <a:avLst/>
          </a:prstGeom>
          <a:solidFill>
            <a:srgbClr val="0070C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z-Latn-UZ" sz="3200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sv-SE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-TEST TOPSHIRIG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sv-SE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1C68AFEE-EEFC-4EF7-9A26-F17802DFA53F}"/>
              </a:ext>
            </a:extLst>
          </p:cNvPr>
          <p:cNvSpPr/>
          <p:nvPr/>
        </p:nvSpPr>
        <p:spPr>
          <a:xfrm>
            <a:off x="384279" y="2524199"/>
            <a:ext cx="22550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Tushuntirish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endParaRPr lang="ru-RU" sz="2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9791017"/>
              </p:ext>
            </p:extLst>
          </p:nvPr>
        </p:nvGraphicFramePr>
        <p:xfrm>
          <a:off x="213064" y="695166"/>
          <a:ext cx="8557449" cy="62478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5574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24784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uz-Latn-UZ" sz="2400" b="1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Ahamoniylar</a:t>
                      </a:r>
                      <a:r>
                        <a:rPr lang="uz-Latn-UZ" sz="2400" b="1" baseline="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shohi Kir II kimlaga qarshi urush e’lon qildi?</a:t>
                      </a:r>
                      <a:r>
                        <a:rPr lang="en-US" sz="2400" b="1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</a:t>
                      </a:r>
                      <a:endParaRPr lang="ru-RU" sz="2400" b="1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85725" marR="85725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7223787"/>
              </p:ext>
            </p:extLst>
          </p:nvPr>
        </p:nvGraphicFramePr>
        <p:xfrm>
          <a:off x="252333" y="3061500"/>
          <a:ext cx="8549423" cy="156552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5494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56552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z-Latn-UZ" sz="2400" baseline="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Ahamoniylar shohi Kir II mil.av. 530-yilda massaget qabilasiga qarshi urush e’lon qildi. Massagetlar malikasi To‘maris unga qarshi jangga kirdi.</a:t>
                      </a:r>
                      <a:endParaRPr lang="ru-RU" sz="2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85725" marR="85725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/>
          </p:nvPr>
        </p:nvGraphicFramePr>
        <p:xfrm>
          <a:off x="396019" y="1565803"/>
          <a:ext cx="8262050" cy="88430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262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5896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A) </a:t>
                      </a:r>
                      <a:r>
                        <a:rPr lang="uz-Latn-UZ" sz="240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Massagetlarga                       </a:t>
                      </a:r>
                      <a:r>
                        <a:rPr lang="en-US" sz="240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B</a:t>
                      </a:r>
                      <a:r>
                        <a:rPr lang="en-US" sz="24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) </a:t>
                      </a:r>
                      <a:r>
                        <a:rPr lang="uz-Latn-UZ" sz="240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Saklarga</a:t>
                      </a:r>
                      <a:endParaRPr lang="ru-RU" sz="2400" dirty="0" smtClean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40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C) </a:t>
                      </a:r>
                      <a:r>
                        <a:rPr lang="uz-Latn-UZ" sz="240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So</a:t>
                      </a:r>
                      <a:r>
                        <a:rPr lang="uz-Latn-UZ" sz="2400" baseline="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‘g‘diylarga</a:t>
                      </a:r>
                      <a:r>
                        <a:rPr lang="en-US" sz="240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</a:t>
                      </a:r>
                      <a:r>
                        <a:rPr lang="uz-Latn-UZ" sz="240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                        </a:t>
                      </a:r>
                      <a:r>
                        <a:rPr lang="en-US" sz="240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D) </a:t>
                      </a:r>
                      <a:r>
                        <a:rPr lang="uz-Latn-UZ" sz="240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Baqtriyaliklarga</a:t>
                      </a:r>
                      <a:endParaRPr lang="ru-RU" sz="2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85725" marR="85725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C88DCE04-A5CD-43EA-BF06-E5F1DACEE18E}"/>
              </a:ext>
            </a:extLst>
          </p:cNvPr>
          <p:cNvCxnSpPr>
            <a:cxnSpLocks/>
          </p:cNvCxnSpPr>
          <p:nvPr/>
        </p:nvCxnSpPr>
        <p:spPr>
          <a:xfrm>
            <a:off x="5108355" y="2276985"/>
            <a:ext cx="234098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C88DCE04-A5CD-43EA-BF06-E5F1DACEE18E}"/>
              </a:ext>
            </a:extLst>
          </p:cNvPr>
          <p:cNvCxnSpPr>
            <a:cxnSpLocks/>
          </p:cNvCxnSpPr>
          <p:nvPr/>
        </p:nvCxnSpPr>
        <p:spPr>
          <a:xfrm flipV="1">
            <a:off x="5108355" y="1752870"/>
            <a:ext cx="1832772" cy="1453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C88DCE04-A5CD-43EA-BF06-E5F1DACEE18E}"/>
              </a:ext>
            </a:extLst>
          </p:cNvPr>
          <p:cNvCxnSpPr>
            <a:cxnSpLocks/>
          </p:cNvCxnSpPr>
          <p:nvPr/>
        </p:nvCxnSpPr>
        <p:spPr>
          <a:xfrm flipV="1">
            <a:off x="756567" y="2267712"/>
            <a:ext cx="2023209" cy="1197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C88DCE04-A5CD-43EA-BF06-E5F1DACEE18E}"/>
              </a:ext>
            </a:extLst>
          </p:cNvPr>
          <p:cNvCxnSpPr>
            <a:cxnSpLocks/>
          </p:cNvCxnSpPr>
          <p:nvPr/>
        </p:nvCxnSpPr>
        <p:spPr>
          <a:xfrm>
            <a:off x="756567" y="1936395"/>
            <a:ext cx="2276408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7114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6659428-E1B7-4E20-9417-E265210C333C}"/>
              </a:ext>
            </a:extLst>
          </p:cNvPr>
          <p:cNvSpPr/>
          <p:nvPr/>
        </p:nvSpPr>
        <p:spPr>
          <a:xfrm>
            <a:off x="3407274" y="200521"/>
            <a:ext cx="2077813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100" b="1" dirty="0">
                <a:latin typeface="Times New Roman" panose="02020603050405020304" pitchFamily="18" charset="0"/>
              </a:rPr>
              <a:t>2-test topshirig</a:t>
            </a:r>
            <a:r>
              <a:rPr lang="en-US" sz="2100" b="1" dirty="0">
                <a:latin typeface="Times New Roman" panose="02020603050405020304" pitchFamily="18" charset="0"/>
              </a:rPr>
              <a:t>‘</a:t>
            </a:r>
            <a:r>
              <a:rPr lang="sv-SE" sz="2100" b="1" dirty="0">
                <a:latin typeface="Times New Roman" panose="02020603050405020304" pitchFamily="18" charset="0"/>
              </a:rPr>
              <a:t>i</a:t>
            </a:r>
            <a:endParaRPr lang="ru-RU" sz="2100" b="1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E157CD23-4A79-400C-B34D-31D2958CBF74}"/>
              </a:ext>
            </a:extLst>
          </p:cNvPr>
          <p:cNvSpPr/>
          <p:nvPr/>
        </p:nvSpPr>
        <p:spPr>
          <a:xfrm>
            <a:off x="704299" y="2961612"/>
            <a:ext cx="23152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Tushuntirish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endParaRPr lang="ru-RU" sz="2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2C15E57-71C6-464F-ADA8-74592E819C56}"/>
              </a:ext>
            </a:extLst>
          </p:cNvPr>
          <p:cNvSpPr/>
          <p:nvPr/>
        </p:nvSpPr>
        <p:spPr>
          <a:xfrm>
            <a:off x="0" y="23874"/>
            <a:ext cx="9144000" cy="584775"/>
          </a:xfrm>
          <a:prstGeom prst="rect">
            <a:avLst/>
          </a:prstGeom>
          <a:solidFill>
            <a:srgbClr val="0070C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z-Latn-UZ" sz="32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sv-SE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-TEST</a:t>
            </a:r>
            <a:r>
              <a:rPr lang="uz-Latn-UZ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TOPSHIRIG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sv-SE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/>
          </p:nvPr>
        </p:nvGraphicFramePr>
        <p:xfrm>
          <a:off x="213063" y="630578"/>
          <a:ext cx="8627962" cy="78276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6279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8276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z-Latn-UZ" sz="2400" baseline="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Quyidagi javoblardan saklar ustiga yurish qilgan ahamoniy shohni aniqlang.</a:t>
                      </a:r>
                      <a:endParaRPr lang="ru-RU" sz="2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85725" marR="85725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/>
          </p:nvPr>
        </p:nvGraphicFramePr>
        <p:xfrm>
          <a:off x="1191775" y="1764606"/>
          <a:ext cx="6905922" cy="112604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9059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126048"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uz-Latn-UZ" sz="24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uz-Latn-UZ" sz="240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A) Kir</a:t>
                      </a:r>
                      <a:r>
                        <a:rPr lang="uz-Latn-UZ" sz="2400" baseline="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II</a:t>
                      </a:r>
                      <a:r>
                        <a:rPr lang="uz-Latn-UZ" sz="240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                            B)</a:t>
                      </a:r>
                      <a:r>
                        <a:rPr lang="en-US" sz="240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</a:t>
                      </a:r>
                      <a:r>
                        <a:rPr lang="uz-Latn-UZ" sz="240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Ksereks</a:t>
                      </a:r>
                      <a:endParaRPr lang="ru-RU" sz="2400" dirty="0" smtClean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z-Latn-UZ" sz="2400" baseline="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40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C</a:t>
                      </a:r>
                      <a:r>
                        <a:rPr lang="en-US" sz="24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) </a:t>
                      </a:r>
                      <a:r>
                        <a:rPr lang="uz-Latn-UZ" sz="240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Doro</a:t>
                      </a:r>
                      <a:r>
                        <a:rPr lang="uz-Latn-UZ" sz="2400" baseline="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I</a:t>
                      </a:r>
                      <a:r>
                        <a:rPr lang="uz-Latn-UZ" sz="240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                          </a:t>
                      </a:r>
                      <a:r>
                        <a:rPr lang="en-US" sz="240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D</a:t>
                      </a:r>
                      <a:r>
                        <a:rPr lang="uz-Latn-UZ" sz="240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)</a:t>
                      </a:r>
                      <a:r>
                        <a:rPr lang="uz-Latn-UZ" sz="2400" baseline="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Doro III</a:t>
                      </a:r>
                      <a:endParaRPr lang="ru-RU" sz="2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85725" marR="85725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DFD3ECF1-DACC-4EAB-BBDE-1B0B8BFEB238}"/>
              </a:ext>
            </a:extLst>
          </p:cNvPr>
          <p:cNvCxnSpPr>
            <a:cxnSpLocks/>
          </p:cNvCxnSpPr>
          <p:nvPr/>
        </p:nvCxnSpPr>
        <p:spPr>
          <a:xfrm>
            <a:off x="5208727" y="2460197"/>
            <a:ext cx="1133922" cy="1887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graphicFrame>
        <p:nvGraphicFramePr>
          <p:cNvPr id="9" name="Таблица 8"/>
          <p:cNvGraphicFramePr>
            <a:graphicFrameLocks noGrp="1"/>
          </p:cNvGraphicFramePr>
          <p:nvPr>
            <p:extLst/>
          </p:nvPr>
        </p:nvGraphicFramePr>
        <p:xfrm>
          <a:off x="109317" y="3485751"/>
          <a:ext cx="8627962" cy="166700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6279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565529">
                <a:tc>
                  <a:txBody>
                    <a:bodyPr/>
                    <a:lstStyle/>
                    <a:p>
                      <a:pPr marL="0" marR="0" indent="0" algn="just" defTabSz="636459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z-Latn-UZ" sz="2400" baseline="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Ahamoniylar shohi Doro I mil.avv. 519-yilda sak qabilasi ustiga yurish qildi. O‘z xalqini sevgan Shiroq dushman qo‘shinlarini hiyla yo‘li bilan cho‘lga adashtirb jasorat ko‘rsatdi.</a:t>
                      </a:r>
                      <a:endParaRPr lang="ru-RU" sz="2400" dirty="0" smtClean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5725" marR="85725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DFD3ECF1-DACC-4EAB-BBDE-1B0B8BFEB238}"/>
              </a:ext>
            </a:extLst>
          </p:cNvPr>
          <p:cNvCxnSpPr>
            <a:cxnSpLocks/>
          </p:cNvCxnSpPr>
          <p:nvPr/>
        </p:nvCxnSpPr>
        <p:spPr>
          <a:xfrm flipV="1">
            <a:off x="1664528" y="1985103"/>
            <a:ext cx="944859" cy="135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DFD3ECF1-DACC-4EAB-BBDE-1B0B8BFEB238}"/>
              </a:ext>
            </a:extLst>
          </p:cNvPr>
          <p:cNvCxnSpPr>
            <a:cxnSpLocks/>
          </p:cNvCxnSpPr>
          <p:nvPr/>
        </p:nvCxnSpPr>
        <p:spPr>
          <a:xfrm flipV="1">
            <a:off x="5077840" y="1985103"/>
            <a:ext cx="1395696" cy="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DFD3ECF1-DACC-4EAB-BBDE-1B0B8BFEB238}"/>
              </a:ext>
            </a:extLst>
          </p:cNvPr>
          <p:cNvCxnSpPr>
            <a:cxnSpLocks/>
          </p:cNvCxnSpPr>
          <p:nvPr/>
        </p:nvCxnSpPr>
        <p:spPr>
          <a:xfrm>
            <a:off x="1664528" y="2605670"/>
            <a:ext cx="1039646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2904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819"/>
            <a:ext cx="9143999" cy="835026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O‘ZINGIZNI SINANG!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90939" y="1085249"/>
            <a:ext cx="1941295" cy="1543665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Doro I</a:t>
            </a:r>
            <a:endParaRPr lang="ru-RU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390939" y="3334018"/>
            <a:ext cx="2007462" cy="1504336"/>
          </a:xfrm>
          <a:prstGeom prst="ellipse">
            <a:avLst/>
          </a:prstGeom>
          <a:solidFill>
            <a:srgbClr val="FF66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Shiroq</a:t>
            </a:r>
            <a:endParaRPr lang="ru-RU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трелка вправо 6"/>
          <p:cNvSpPr/>
          <p:nvPr/>
        </p:nvSpPr>
        <p:spPr>
          <a:xfrm>
            <a:off x="2921508" y="1702889"/>
            <a:ext cx="978408" cy="484632"/>
          </a:xfrm>
          <a:prstGeom prst="right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>
            <a:off x="2921508" y="3903568"/>
            <a:ext cx="978408" cy="484632"/>
          </a:xfrm>
          <a:prstGeom prst="right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4453844" y="1198387"/>
            <a:ext cx="4541179" cy="1569660"/>
          </a:xfrm>
          <a:prstGeom prst="rect">
            <a:avLst/>
          </a:prstGeom>
          <a:solidFill>
            <a:srgbClr val="FF66CC"/>
          </a:solidFill>
          <a:ln w="28575">
            <a:solidFill>
              <a:srgbClr val="FF33CC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Mil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oddan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avv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algi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519 - yi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da saklar ustiga yurish qilgan.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423023" y="3334018"/>
            <a:ext cx="4572000" cy="156966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Doro I qo‘shinini halokatga boshlagan qahramon.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4826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4" y="162355"/>
            <a:ext cx="8190072" cy="464424"/>
          </a:xfrm>
        </p:spPr>
        <p:txBody>
          <a:bodyPr/>
          <a:lstStyle/>
          <a:p>
            <a:pPr algn="ctr"/>
            <a:r>
              <a:rPr lang="en-US" dirty="0" err="1" smtClean="0"/>
              <a:t>Ahamoniylar</a:t>
            </a:r>
            <a:r>
              <a:rPr lang="en-US" dirty="0" smtClean="0"/>
              <a:t> </a:t>
            </a:r>
            <a:r>
              <a:rPr lang="en-US" dirty="0" err="1" smtClean="0"/>
              <a:t>davlati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86821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YODDA TUTING!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55775" y="991242"/>
            <a:ext cx="3016249" cy="1327354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 II</a:t>
            </a:r>
            <a:endParaRPr lang="ru-RU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55774" y="2762386"/>
            <a:ext cx="3016249" cy="134702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</a:t>
            </a:r>
            <a:r>
              <a:rPr lang="en-US"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oddan </a:t>
            </a:r>
            <a:r>
              <a:rPr lang="uz-Latn-UZ"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avv</a:t>
            </a:r>
            <a:r>
              <a:rPr lang="en-US"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algi</a:t>
            </a:r>
            <a:r>
              <a:rPr lang="uz-Latn-UZ"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530-yil</a:t>
            </a:r>
            <a:endParaRPr lang="ru-RU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2992410" y="3539254"/>
            <a:ext cx="3021197" cy="134702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Sparganis</a:t>
            </a:r>
            <a:endParaRPr lang="ru-RU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008567" y="1360287"/>
            <a:ext cx="3005040" cy="1445342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To‘maris</a:t>
            </a:r>
            <a:endParaRPr lang="ru-RU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6103773" y="2707403"/>
            <a:ext cx="2995144" cy="1456987"/>
          </a:xfrm>
          <a:prstGeom prst="ellipse">
            <a:avLst/>
          </a:prstGeom>
          <a:solidFill>
            <a:srgbClr val="FF66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Turon</a:t>
            </a:r>
            <a:endParaRPr lang="ru-RU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6088273" y="961428"/>
            <a:ext cx="3026144" cy="1496318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</a:t>
            </a:r>
            <a:r>
              <a:rPr lang="en-US" sz="2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oddan</a:t>
            </a:r>
            <a:r>
              <a:rPr lang="en-US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avv</a:t>
            </a:r>
            <a:r>
              <a:rPr lang="en-US" sz="2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algi</a:t>
            </a:r>
            <a:r>
              <a:rPr lang="en-US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519- yil</a:t>
            </a:r>
            <a:endParaRPr lang="ru-RU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4747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9" grpId="0" animBg="1"/>
      <p:bldP spid="5" grpId="0" animBg="1"/>
      <p:bldP spid="7" grpId="0" animBg="1"/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9144000" cy="102548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</a:t>
            </a:r>
            <a:r>
              <a:rPr lang="uz-Cyrl-UZ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98014" y="1214021"/>
            <a:ext cx="728293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uz-Latn-U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Darslikning 86 - sahifasidagi “To‘maris va Shiroq jasorati</a:t>
            </a:r>
            <a:r>
              <a:rPr lang="uz-Cyrl-U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uz-Latn-U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mavzusini o‘qing.</a:t>
            </a:r>
            <a:endParaRPr lang="en-US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FontTx/>
              <a:buAutoNum type="arabicPeriod"/>
            </a:pPr>
            <a:r>
              <a:rPr lang="uz-Latn-UZ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Darslikning </a:t>
            </a:r>
            <a:r>
              <a:rPr lang="uz-Latn-UZ" sz="2800" b="1" dirty="0">
                <a:latin typeface="Arial" panose="020B0604020202020204" pitchFamily="34" charset="0"/>
                <a:cs typeface="Arial" panose="020B0604020202020204" pitchFamily="34" charset="0"/>
              </a:rPr>
              <a:t>89</a:t>
            </a:r>
            <a:r>
              <a:rPr lang="uz-Cyrl-UZ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b="1" dirty="0">
                <a:latin typeface="Arial" panose="020B0604020202020204" pitchFamily="34" charset="0"/>
                <a:cs typeface="Arial" panose="020B0604020202020204" pitchFamily="34" charset="0"/>
              </a:rPr>
              <a:t>- sahifasidagi atamalar mazmuniga izoh yozing.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/>
            </a:pP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93" y="1390997"/>
            <a:ext cx="1323820" cy="1134211"/>
          </a:xfrm>
          <a:prstGeom prst="rect">
            <a:avLst/>
          </a:prstGeom>
        </p:spPr>
      </p:pic>
      <p:pic>
        <p:nvPicPr>
          <p:cNvPr id="11" name="Picture 5" descr="C:\Users\user\Desktop\eb415b657e37d0c59fa48cdfc626d85e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3870" y="3198959"/>
            <a:ext cx="2156260" cy="1950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769309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7331" y="9218"/>
            <a:ext cx="9151332" cy="698705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3079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3079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8002259"/>
              </p:ext>
            </p:extLst>
          </p:nvPr>
        </p:nvGraphicFramePr>
        <p:xfrm>
          <a:off x="31768" y="707922"/>
          <a:ext cx="9019765" cy="41465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8409">
                  <a:extLst>
                    <a:ext uri="{9D8B030D-6E8A-4147-A177-3AD203B41FA5}">
                      <a16:colId xmlns:a16="http://schemas.microsoft.com/office/drawing/2014/main" val="2597590534"/>
                    </a:ext>
                  </a:extLst>
                </a:gridCol>
                <a:gridCol w="1736210">
                  <a:extLst>
                    <a:ext uri="{9D8B030D-6E8A-4147-A177-3AD203B41FA5}">
                      <a16:colId xmlns:a16="http://schemas.microsoft.com/office/drawing/2014/main" val="3564937524"/>
                    </a:ext>
                  </a:extLst>
                </a:gridCol>
                <a:gridCol w="1440408">
                  <a:extLst>
                    <a:ext uri="{9D8B030D-6E8A-4147-A177-3AD203B41FA5}">
                      <a16:colId xmlns:a16="http://schemas.microsoft.com/office/drawing/2014/main" val="1399995829"/>
                    </a:ext>
                  </a:extLst>
                </a:gridCol>
                <a:gridCol w="1965962">
                  <a:extLst>
                    <a:ext uri="{9D8B030D-6E8A-4147-A177-3AD203B41FA5}">
                      <a16:colId xmlns:a16="http://schemas.microsoft.com/office/drawing/2014/main" val="2193586473"/>
                    </a:ext>
                  </a:extLst>
                </a:gridCol>
                <a:gridCol w="1783123">
                  <a:extLst>
                    <a:ext uri="{9D8B030D-6E8A-4147-A177-3AD203B41FA5}">
                      <a16:colId xmlns:a16="http://schemas.microsoft.com/office/drawing/2014/main" val="642268821"/>
                    </a:ext>
                  </a:extLst>
                </a:gridCol>
                <a:gridCol w="1535653">
                  <a:extLst>
                    <a:ext uri="{9D8B030D-6E8A-4147-A177-3AD203B41FA5}">
                      <a16:colId xmlns:a16="http://schemas.microsoft.com/office/drawing/2014/main" val="4014833562"/>
                    </a:ext>
                  </a:extLst>
                </a:gridCol>
              </a:tblGrid>
              <a:tr h="943897">
                <a:tc>
                  <a:txBody>
                    <a:bodyPr/>
                    <a:lstStyle/>
                    <a:p>
                      <a:pPr algn="l"/>
                      <a:r>
                        <a:rPr lang="en-US" sz="17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</a:t>
                      </a:r>
                      <a:r>
                        <a:rPr lang="uz-Latn-UZ" sz="17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/r</a:t>
                      </a:r>
                      <a:endParaRPr lang="ru-RU" sz="17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0766" marR="140766" marT="70373" marB="7037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16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Turkiston ma’rifatpar-varlari</a:t>
                      </a:r>
                      <a:endParaRPr lang="ru-RU" sz="16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0766" marR="140766" marT="70373" marB="7037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14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Qachon </a:t>
                      </a:r>
                    </a:p>
                    <a:p>
                      <a:pPr algn="ctr"/>
                      <a:r>
                        <a:rPr lang="uz-Latn-UZ" sz="14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 qayerda</a:t>
                      </a:r>
                      <a:r>
                        <a:rPr lang="uz-Latn-UZ" sz="1400" baseline="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tug‘</a:t>
                      </a:r>
                      <a:r>
                        <a:rPr lang="en-US" sz="1400" baseline="0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r>
                        <a:rPr lang="uz-Latn-UZ" sz="1400" baseline="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lgan</a:t>
                      </a:r>
                      <a:endParaRPr lang="ru-RU" sz="14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0766" marR="140766" marT="70373" marB="7037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14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Maqsadlari</a:t>
                      </a:r>
                      <a:endParaRPr lang="ru-RU" sz="14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0766" marR="140766" marT="70373" marB="7037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14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Qayerda yangi usul maktablari ochdilar</a:t>
                      </a:r>
                      <a:endParaRPr lang="ru-RU" sz="14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0766" marR="140766" marT="70373" marB="7037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1400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Yaratgan darsliklari</a:t>
                      </a:r>
                      <a:endParaRPr lang="ru-RU" sz="14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0766" marR="140766" marT="70373" marB="70373"/>
                </a:tc>
                <a:extLst>
                  <a:ext uri="{0D108BD9-81ED-4DB2-BD59-A6C34878D82A}">
                    <a16:rowId xmlns:a16="http://schemas.microsoft.com/office/drawing/2014/main" val="3757817106"/>
                  </a:ext>
                </a:extLst>
              </a:tr>
              <a:tr h="1067546">
                <a:tc>
                  <a:txBody>
                    <a:bodyPr/>
                    <a:lstStyle/>
                    <a:p>
                      <a:r>
                        <a:rPr lang="uz-Latn-UZ" sz="1700" b="1" dirty="0" smtClean="0">
                          <a:solidFill>
                            <a:srgbClr val="000000"/>
                          </a:solidFill>
                        </a:rPr>
                        <a:t>1</a:t>
                      </a:r>
                      <a:endParaRPr lang="ru-RU" sz="1700" b="1" dirty="0">
                        <a:solidFill>
                          <a:srgbClr val="000000"/>
                        </a:solidFill>
                      </a:endParaRPr>
                    </a:p>
                  </a:txBody>
                  <a:tcPr marL="140766" marR="140766" marT="70373" marB="7037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Mahmudxo‘ja Behbudiy </a:t>
                      </a:r>
                    </a:p>
                    <a:p>
                      <a:pPr algn="ctr"/>
                      <a:endParaRPr lang="ru-RU" sz="1700" dirty="0"/>
                    </a:p>
                  </a:txBody>
                  <a:tcPr marL="140766" marR="140766" marT="70373" marB="7037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1875-yil</a:t>
                      </a:r>
                    </a:p>
                    <a:p>
                      <a:pPr algn="ctr"/>
                      <a:r>
                        <a:rPr lang="uz-Latn-UZ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Samarqa</a:t>
                      </a:r>
                      <a:r>
                        <a:rPr lang="uz-Latn-UZ" sz="1700" dirty="0" smtClean="0"/>
                        <a:t>nd</a:t>
                      </a:r>
                      <a:endParaRPr lang="ru-RU" sz="1700" dirty="0"/>
                    </a:p>
                  </a:txBody>
                  <a:tcPr marL="140766" marR="140766" marT="70373" marB="7037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</a:t>
                      </a:r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uz-Latn-UZ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Turkistonni ilg‘or mamlakatlar </a:t>
                      </a:r>
                    </a:p>
                    <a:p>
                      <a:pPr algn="ctr"/>
                      <a:r>
                        <a:rPr lang="uz-Latn-UZ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qatoriga ko</a:t>
                      </a:r>
                      <a:r>
                        <a:rPr lang="uz-Latn-UZ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‘tarish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0766" marR="140766" marT="70373" marB="7037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Samarqanda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0766" marR="140766" marT="70373" marB="7037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</a:t>
                      </a:r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uz-Latn-UZ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“Savod chiqarish kitobi”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0766" marR="140766" marT="70373" marB="70373"/>
                </a:tc>
                <a:extLst>
                  <a:ext uri="{0D108BD9-81ED-4DB2-BD59-A6C34878D82A}">
                    <a16:rowId xmlns:a16="http://schemas.microsoft.com/office/drawing/2014/main" val="1172348416"/>
                  </a:ext>
                </a:extLst>
              </a:tr>
              <a:tr h="1067546">
                <a:tc>
                  <a:txBody>
                    <a:bodyPr/>
                    <a:lstStyle/>
                    <a:p>
                      <a:r>
                        <a:rPr lang="uz-Latn-UZ" sz="1700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700" b="1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0766" marR="140766" marT="70373" marB="7037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Abdulla Avloniy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0766" marR="140766" marT="70373" marB="7037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1878-yil</a:t>
                      </a:r>
                    </a:p>
                    <a:p>
                      <a:pPr algn="ctr"/>
                      <a:r>
                        <a:rPr lang="uz-Latn-UZ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Toshkent</a:t>
                      </a:r>
                    </a:p>
                    <a:p>
                      <a:pPr algn="ctr"/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0766" marR="140766" marT="70373" marB="7037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</a:t>
                      </a:r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uz-Latn-UZ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Maktablardagi </a:t>
                      </a:r>
                    </a:p>
                    <a:p>
                      <a:pPr algn="ctr"/>
                      <a:r>
                        <a:rPr lang="uz-Latn-UZ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eski o</a:t>
                      </a:r>
                      <a:r>
                        <a:rPr lang="uz-Latn-UZ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‘qitish usullarini yangilash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0766" marR="140766" marT="70373" marB="7037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Toshkentda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0766" marR="140766" marT="70373" marB="7037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</a:t>
                      </a:r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uz-Latn-UZ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“Turkiy guliston </a:t>
                      </a:r>
                      <a:r>
                        <a:rPr lang="uz-Latn-UZ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</a:t>
                      </a:r>
                      <a:r>
                        <a:rPr lang="en-US" sz="14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xud</a:t>
                      </a:r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uz-Latn-UZ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axloq</a:t>
                      </a:r>
                      <a:r>
                        <a:rPr lang="uz-Latn-UZ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”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0766" marR="140766" marT="70373" marB="70373"/>
                </a:tc>
                <a:extLst>
                  <a:ext uri="{0D108BD9-81ED-4DB2-BD59-A6C34878D82A}">
                    <a16:rowId xmlns:a16="http://schemas.microsoft.com/office/drawing/2014/main" val="2195934556"/>
                  </a:ext>
                </a:extLst>
              </a:tr>
              <a:tr h="1067546">
                <a:tc>
                  <a:txBody>
                    <a:bodyPr/>
                    <a:lstStyle/>
                    <a:p>
                      <a:r>
                        <a:rPr lang="uz-Latn-UZ" sz="1700" b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700" b="1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0766" marR="140766" marT="70373" marB="7037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Munavvar qori </a:t>
                      </a:r>
                    </a:p>
                    <a:p>
                      <a:pPr algn="ctr"/>
                      <a:r>
                        <a:rPr lang="uz-Latn-UZ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Abdurashidxonov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0766" marR="140766" marT="70373" marB="7037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1878-yil</a:t>
                      </a:r>
                    </a:p>
                    <a:p>
                      <a:pPr algn="ctr"/>
                      <a:r>
                        <a:rPr lang="uz-Latn-UZ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Toshkent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0766" marR="140766" marT="70373" marB="7037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</a:t>
                      </a:r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uz-Latn-UZ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Yosh</a:t>
                      </a:r>
                      <a:r>
                        <a:rPr lang="uz-Latn-UZ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avlodga zamonaviy bilim </a:t>
                      </a:r>
                    </a:p>
                    <a:p>
                      <a:pPr algn="ctr"/>
                      <a:r>
                        <a:rPr lang="uz-Latn-UZ" sz="14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berish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0766" marR="140766" marT="70373" marB="7037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Toshkentda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0766" marR="140766" marT="70373" marB="7037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</a:t>
                      </a:r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uz-Latn-UZ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“Tovush c</a:t>
                      </a:r>
                      <a:r>
                        <a:rPr lang="en-US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  <a:r>
                        <a:rPr lang="uz-Latn-UZ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iqarib o‘qish usuli”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40766" marR="140766" marT="70373" marB="70373"/>
                </a:tc>
                <a:extLst>
                  <a:ext uri="{0D108BD9-81ED-4DB2-BD59-A6C34878D82A}">
                    <a16:rowId xmlns:a16="http://schemas.microsoft.com/office/drawing/2014/main" val="21958147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046060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" y="0"/>
            <a:ext cx="9144000" cy="108949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kern="0" spc="7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TARIXDAN</a:t>
            </a:r>
            <a:r>
              <a:rPr lang="uz-Latn-UZ" sz="3600" b="1" kern="0" spc="7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kern="0" spc="7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HIKOYALAR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82111" y="1243497"/>
            <a:ext cx="837977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845" algn="ctr">
              <a:spcBef>
                <a:spcPts val="154"/>
              </a:spcBef>
            </a:pPr>
            <a:r>
              <a:rPr lang="uz-Latn-UZ" sz="3200" b="1" spc="300" dirty="0" smtClean="0">
                <a:latin typeface="Arial" pitchFamily="34" charset="0"/>
                <a:cs typeface="Arial" pitchFamily="34" charset="0"/>
              </a:rPr>
              <a:t>MAVZU:TO‘MARIS VA SHIROQ JASORATI</a:t>
            </a:r>
            <a:endParaRPr lang="uz-Latn-UZ" sz="3200" b="1" spc="3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635" y="2022766"/>
            <a:ext cx="2094271" cy="2047874"/>
          </a:xfrm>
          <a:prstGeom prst="rect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7760" y="2059140"/>
            <a:ext cx="2228850" cy="2047875"/>
          </a:xfrm>
          <a:prstGeom prst="rect">
            <a:avLst/>
          </a:prstGeom>
          <a:ln w="28575">
            <a:solidFill>
              <a:srgbClr val="1B00C0"/>
            </a:solidFill>
          </a:ln>
        </p:spPr>
      </p:pic>
    </p:spTree>
    <p:extLst>
      <p:ext uri="{BB962C8B-B14F-4D97-AF65-F5344CB8AC3E}">
        <p14:creationId xmlns:p14="http://schemas.microsoft.com/office/powerpoint/2010/main" val="9851005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76585"/>
            <a:ext cx="9144000" cy="895964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uz-Latn-UZ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AHAMONIYLAR BOSQINI ARAFASIDA O‘RTA OSIYO</a:t>
            </a:r>
            <a:endParaRPr lang="ru-RU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46053" y="1005832"/>
            <a:ext cx="4225947" cy="310854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solidFill>
              <a:srgbClr val="1B0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Miloddan avvalgi </a:t>
            </a:r>
          </a:p>
          <a:p>
            <a:pPr algn="ctr"/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VI asr o‘rtalarida yurtimizda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xorazmliklar, so‘g‘diylar, baqtriyaliklar hamda ko‘chmanchi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ak va massagetlar yashashgan.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7000" contras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6133" y="1036609"/>
            <a:ext cx="3969094" cy="304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12253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76585"/>
            <a:ext cx="9144000" cy="895964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uz-Latn-UZ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AHAMONIYLAR SULOLASIGA ASOS SOLINISHI</a:t>
            </a:r>
            <a:endParaRPr lang="ru-RU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3719" y="891875"/>
            <a:ext cx="4223895" cy="397031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rgbClr val="1B0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Miloddan avvalgi </a:t>
            </a:r>
          </a:p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VI asr o‘rtalarida ahamoniylar sulolasiga asos solindi. Sulola vakili Kir II massagetlar ustiga hujum qilish uchun mil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oddan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avv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algi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530-yilda Amudaryoni kechib o‘tdi.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4062" y="984342"/>
            <a:ext cx="3719246" cy="3539430"/>
          </a:xfrm>
          <a:prstGeom prst="rect">
            <a:avLst/>
          </a:prstGeom>
          <a:ln w="28575">
            <a:solidFill>
              <a:schemeClr val="bg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565268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9699" y="977602"/>
            <a:ext cx="3470570" cy="31085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294969" y="977603"/>
            <a:ext cx="4645410" cy="310854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Hal qiluvchi jang oldidan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Kir II hiyla yo‘li bilan To‘marisning o‘g‘li Sparganisni asirga tushirdi. O‘g‘lining o‘limidan  larzaga tushgan To‘maris Kir II ga maktub yo‘lladi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0"/>
            <a:ext cx="9144000" cy="75001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736756" y="149356"/>
            <a:ext cx="84072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AHAMONIYLARNING O‘RTA OSIYOGA KIRIB KELISHI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74826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819"/>
            <a:ext cx="9143999" cy="742558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TO‘MARIS JANGCHILARI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6491" y="753528"/>
            <a:ext cx="3778237" cy="3539430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To‘maris bor qo‘shinini yig‘ib, Kir II ustiga yurish qildi. Ikki tomon o‘rtasida bo‘lib o‘tgan dahshatli jangda massagetlar g‘alaba qozonishdi.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Kir II o‘ldirildi.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2423" y="822812"/>
            <a:ext cx="2761083" cy="2029203"/>
          </a:xfrm>
          <a:prstGeom prst="rect">
            <a:avLst/>
          </a:prstGeom>
          <a:ln w="28575">
            <a:solidFill>
              <a:schemeClr val="bg2">
                <a:lumMod val="50000"/>
              </a:schemeClr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3034" y="2935088"/>
            <a:ext cx="2761083" cy="2029203"/>
          </a:xfrm>
          <a:prstGeom prst="rect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74826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9143999" cy="1018904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TO‘MARIS VA KIR II O‘RTASIDAGI JANG NATIJALARI</a:t>
            </a:r>
            <a:endParaRPr lang="ru-RU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5640" y="1194408"/>
            <a:ext cx="3053418" cy="178116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5763" y="3151078"/>
            <a:ext cx="3023920" cy="1764458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355618" y="1177050"/>
            <a:ext cx="4216382" cy="181588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Massagetlardan bir yigit Kir II ning kesilg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n boshini To‘marisning oyog‘i ostiga tashladi.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01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819"/>
            <a:ext cx="9143999" cy="773381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TO‘MARIS HAQIDA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9827" y="2633687"/>
            <a:ext cx="3142761" cy="250981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9809" y="770562"/>
            <a:ext cx="3184190" cy="271387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108156" y="770562"/>
            <a:ext cx="4145344" cy="2246769"/>
          </a:xfrm>
          <a:prstGeom prst="rect">
            <a:avLst/>
          </a:prstGeom>
          <a:solidFill>
            <a:schemeClr val="bg2"/>
          </a:solidFill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To‘marisning bu g‘alabasi tillarda doston bo‘ldi. Uning bolaligi,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qahramonligi haqida kinofilmlar yaratildi.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3705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6620</TotalTime>
  <Words>509</Words>
  <Application>Microsoft Office PowerPoint</Application>
  <PresentationFormat>Экран (16:9)</PresentationFormat>
  <Paragraphs>95</Paragraphs>
  <Slides>17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17</vt:i4>
      </vt:variant>
    </vt:vector>
  </HeadingPairs>
  <TitlesOfParts>
    <vt:vector size="26" baseType="lpstr">
      <vt:lpstr>Arial</vt:lpstr>
      <vt:lpstr>Calibri</vt:lpstr>
      <vt:lpstr>Calibri Light</vt:lpstr>
      <vt:lpstr>Open Sans</vt:lpstr>
      <vt:lpstr>Open Sans Light</vt:lpstr>
      <vt:lpstr>Times New Roman</vt:lpstr>
      <vt:lpstr>1_Office Theme</vt:lpstr>
      <vt:lpstr>Тема Office</vt:lpstr>
      <vt:lpstr>1_Тема Office</vt:lpstr>
      <vt:lpstr>Презентация PowerPoint</vt:lpstr>
      <vt:lpstr>Презентация PowerPoint</vt:lpstr>
      <vt:lpstr>Презентация PowerPoint</vt:lpstr>
      <vt:lpstr>AHAMONIYLAR BOSQINI ARAFASIDA O‘RTA OSIYO</vt:lpstr>
      <vt:lpstr>AHAMONIYLAR SULOLASIGA ASOS SOLINISHI</vt:lpstr>
      <vt:lpstr>Презентация PowerPoint</vt:lpstr>
      <vt:lpstr>TO‘MARIS JANGCHILARI</vt:lpstr>
      <vt:lpstr>TO‘MARIS VA KIR II O‘RTASIDAGI JANG NATIJALARI</vt:lpstr>
      <vt:lpstr>TO‘MARIS HAQIDA</vt:lpstr>
      <vt:lpstr>Презентация PowerPoint</vt:lpstr>
      <vt:lpstr>OZODLIK UCHUN KURASH</vt:lpstr>
      <vt:lpstr>SHIROQ JASORATI</vt:lpstr>
      <vt:lpstr>Презентация PowerPoint</vt:lpstr>
      <vt:lpstr>Презентация PowerPoint</vt:lpstr>
      <vt:lpstr>O‘ZINGIZNI SINANG!</vt:lpstr>
      <vt:lpstr>Ahamoniylar davlati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Tasviriy ifoda</dc:title>
  <dc:creator>Пользователь Windows</dc:creator>
  <cp:lastModifiedBy>Пользователь</cp:lastModifiedBy>
  <cp:revision>635</cp:revision>
  <dcterms:created xsi:type="dcterms:W3CDTF">2020-04-11T16:25:36Z</dcterms:created>
  <dcterms:modified xsi:type="dcterms:W3CDTF">2020-11-21T08:17:07Z</dcterms:modified>
</cp:coreProperties>
</file>