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</p:sldMasterIdLst>
  <p:notesMasterIdLst>
    <p:notesMasterId r:id="rId21"/>
  </p:notesMasterIdLst>
  <p:sldIdLst>
    <p:sldId id="400" r:id="rId4"/>
    <p:sldId id="415" r:id="rId5"/>
    <p:sldId id="404" r:id="rId6"/>
    <p:sldId id="418" r:id="rId7"/>
    <p:sldId id="407" r:id="rId8"/>
    <p:sldId id="408" r:id="rId9"/>
    <p:sldId id="386" r:id="rId10"/>
    <p:sldId id="359" r:id="rId11"/>
    <p:sldId id="417" r:id="rId12"/>
    <p:sldId id="419" r:id="rId13"/>
    <p:sldId id="409" r:id="rId14"/>
    <p:sldId id="413" r:id="rId15"/>
    <p:sldId id="421" r:id="rId16"/>
    <p:sldId id="420" r:id="rId17"/>
    <p:sldId id="410" r:id="rId18"/>
    <p:sldId id="411" r:id="rId19"/>
    <p:sldId id="414" r:id="rId20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CC"/>
    <a:srgbClr val="1B00C0"/>
    <a:srgbClr val="E2634E"/>
    <a:srgbClr val="99FF99"/>
    <a:srgbClr val="33CCFF"/>
    <a:srgbClr val="FFCCFF"/>
    <a:srgbClr val="CC3399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284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17F94B-7A7C-42D0-A65A-75C46800064B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6054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0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7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7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169B9-30CF-4F77-9D49-164100D19A1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6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169B9-30CF-4F77-9D49-164100D19A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3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64424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11/21/2020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87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73028"/>
            <a:ext cx="1413303" cy="7641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4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4758" y="1510410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34758" y="2985796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8" y="1510410"/>
            <a:ext cx="3012058" cy="256582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10409"/>
            <a:ext cx="3100490" cy="256582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229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397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AHAMONIY  DORO 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41920" y="855406"/>
            <a:ext cx="4106790" cy="329380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 II halokatga uchragan bo‘lsada ahamoniylar Turonni bosib olishdan voz kechishmadi. Sulola vakili Doro I mil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519-yilda o‘tmish ajdodlarimizdan biri-saklar ustiga yurish qildi.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7" y="1054618"/>
            <a:ext cx="3651364" cy="273499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655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4030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OZODLIK UCHUN KURASH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6" y="1161643"/>
            <a:ext cx="3126325" cy="240504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0" y="1101509"/>
            <a:ext cx="3078405" cy="246517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3005853" y="981901"/>
            <a:ext cx="3102795" cy="3382295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aklar dushmanga qattiq qarshilik ko‘rsatdilar.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 kuchlar nisbati teng emas edi.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 sharoitda faqat hiyla ishlatish mumkin edi.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98176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SHIROQ JASORATI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286" r="642"/>
          <a:stretch/>
        </p:blipFill>
        <p:spPr>
          <a:xfrm>
            <a:off x="4883259" y="1182900"/>
            <a:ext cx="3995907" cy="2795154"/>
          </a:xfrm>
          <a:prstGeom prst="rect">
            <a:avLst/>
          </a:prstGeom>
          <a:ln w="28575">
            <a:solidFill>
              <a:srgbClr val="E2634E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8" y="1155375"/>
            <a:ext cx="3710832" cy="28226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474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659428-E1B7-4E20-9417-E265210C333C}"/>
              </a:ext>
            </a:extLst>
          </p:cNvPr>
          <p:cNvSpPr/>
          <p:nvPr/>
        </p:nvSpPr>
        <p:spPr>
          <a:xfrm>
            <a:off x="0" y="14476"/>
            <a:ext cx="9144000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-TEST TOPSHIRIG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68AFEE-EEFC-4EF7-9A26-F17802DFA53F}"/>
              </a:ext>
            </a:extLst>
          </p:cNvPr>
          <p:cNvSpPr/>
          <p:nvPr/>
        </p:nvSpPr>
        <p:spPr>
          <a:xfrm>
            <a:off x="384279" y="2524199"/>
            <a:ext cx="2255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Tushuntirish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91017"/>
              </p:ext>
            </p:extLst>
          </p:nvPr>
        </p:nvGraphicFramePr>
        <p:xfrm>
          <a:off x="213064" y="695166"/>
          <a:ext cx="8557449" cy="624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7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7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z-Latn-UZ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Ahamoniylar</a:t>
                      </a:r>
                      <a:r>
                        <a:rPr lang="uz-Latn-UZ" sz="24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shohi Kir II kimlaga qarshi urush e’lon qildi?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23787"/>
              </p:ext>
            </p:extLst>
          </p:nvPr>
        </p:nvGraphicFramePr>
        <p:xfrm>
          <a:off x="252333" y="3061500"/>
          <a:ext cx="8549423" cy="156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5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Ahamoniylar shohi Kir II mil.av. 530-yilda massaget qabilasiga qarshi urush e’lon qildi. Massagetlar malikasi To‘maris unga qarshi jangga kirdi.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96019" y="1565803"/>
          <a:ext cx="8262050" cy="884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8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Massagetlarga                      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Saklarga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</a:t>
                      </a: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‘g‘diylarga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Baqtriyaliklarga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88DCE04-A5CD-43EA-BF06-E5F1DACEE18E}"/>
              </a:ext>
            </a:extLst>
          </p:cNvPr>
          <p:cNvCxnSpPr>
            <a:cxnSpLocks/>
          </p:cNvCxnSpPr>
          <p:nvPr/>
        </p:nvCxnSpPr>
        <p:spPr>
          <a:xfrm>
            <a:off x="5108355" y="2276985"/>
            <a:ext cx="2340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88DCE04-A5CD-43EA-BF06-E5F1DACEE18E}"/>
              </a:ext>
            </a:extLst>
          </p:cNvPr>
          <p:cNvCxnSpPr>
            <a:cxnSpLocks/>
          </p:cNvCxnSpPr>
          <p:nvPr/>
        </p:nvCxnSpPr>
        <p:spPr>
          <a:xfrm flipV="1">
            <a:off x="5108355" y="1752870"/>
            <a:ext cx="1832772" cy="14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8DCE04-A5CD-43EA-BF06-E5F1DACEE18E}"/>
              </a:ext>
            </a:extLst>
          </p:cNvPr>
          <p:cNvCxnSpPr>
            <a:cxnSpLocks/>
          </p:cNvCxnSpPr>
          <p:nvPr/>
        </p:nvCxnSpPr>
        <p:spPr>
          <a:xfrm flipV="1">
            <a:off x="756567" y="2267712"/>
            <a:ext cx="2023209" cy="11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88DCE04-A5CD-43EA-BF06-E5F1DACEE18E}"/>
              </a:ext>
            </a:extLst>
          </p:cNvPr>
          <p:cNvCxnSpPr>
            <a:cxnSpLocks/>
          </p:cNvCxnSpPr>
          <p:nvPr/>
        </p:nvCxnSpPr>
        <p:spPr>
          <a:xfrm>
            <a:off x="756567" y="1936395"/>
            <a:ext cx="227640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659428-E1B7-4E20-9417-E265210C333C}"/>
              </a:ext>
            </a:extLst>
          </p:cNvPr>
          <p:cNvSpPr/>
          <p:nvPr/>
        </p:nvSpPr>
        <p:spPr>
          <a:xfrm>
            <a:off x="3407274" y="200521"/>
            <a:ext cx="207781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100" b="1" dirty="0">
                <a:latin typeface="Times New Roman" panose="02020603050405020304" pitchFamily="18" charset="0"/>
              </a:rPr>
              <a:t>2-test topshirig</a:t>
            </a:r>
            <a:r>
              <a:rPr lang="en-US" sz="2100" b="1" dirty="0">
                <a:latin typeface="Times New Roman" panose="02020603050405020304" pitchFamily="18" charset="0"/>
              </a:rPr>
              <a:t>‘</a:t>
            </a:r>
            <a:r>
              <a:rPr lang="sv-SE" sz="2100" b="1" dirty="0">
                <a:latin typeface="Times New Roman" panose="02020603050405020304" pitchFamily="18" charset="0"/>
              </a:rPr>
              <a:t>i</a:t>
            </a:r>
            <a:endParaRPr lang="ru-RU" sz="21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57CD23-4A79-400C-B34D-31D2958CBF74}"/>
              </a:ext>
            </a:extLst>
          </p:cNvPr>
          <p:cNvSpPr/>
          <p:nvPr/>
        </p:nvSpPr>
        <p:spPr>
          <a:xfrm>
            <a:off x="704299" y="2961612"/>
            <a:ext cx="231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Tushuntirish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C15E57-71C6-464F-ADA8-74592E819C56}"/>
              </a:ext>
            </a:extLst>
          </p:cNvPr>
          <p:cNvSpPr/>
          <p:nvPr/>
        </p:nvSpPr>
        <p:spPr>
          <a:xfrm>
            <a:off x="0" y="23874"/>
            <a:ext cx="9144000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TOPSHIRIG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3063" y="630578"/>
          <a:ext cx="8627962" cy="782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Quyidagi javoblardan saklar ustiga yurish qilgan ahamoniy shohni aniqlang.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191775" y="1764606"/>
          <a:ext cx="6905922" cy="112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60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z-Latn-UZ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A) Kir</a:t>
                      </a: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II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  B)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Ksereks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Doro</a:t>
                      </a: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uz-Latn-UZ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Doro III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FD3ECF1-DACC-4EAB-BBDE-1B0B8BFEB238}"/>
              </a:ext>
            </a:extLst>
          </p:cNvPr>
          <p:cNvCxnSpPr>
            <a:cxnSpLocks/>
          </p:cNvCxnSpPr>
          <p:nvPr/>
        </p:nvCxnSpPr>
        <p:spPr>
          <a:xfrm>
            <a:off x="5208727" y="2460197"/>
            <a:ext cx="1133922" cy="18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09317" y="3485751"/>
          <a:ext cx="8627962" cy="1667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5529">
                <a:tc>
                  <a:txBody>
                    <a:bodyPr/>
                    <a:lstStyle/>
                    <a:p>
                      <a:pPr marL="0" marR="0" indent="0" algn="just" defTabSz="63645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Ahamoniylar shohi Doro I mil.avv. 519-yilda sak qabilasi ustiga yurish qildi. O‘z xalqini sevgan Shiroq dushman qo‘shinlarini hiyla yo‘li bilan cho‘lga adashtirb jasorat ko‘rsatdi.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FD3ECF1-DACC-4EAB-BBDE-1B0B8BFEB238}"/>
              </a:ext>
            </a:extLst>
          </p:cNvPr>
          <p:cNvCxnSpPr>
            <a:cxnSpLocks/>
          </p:cNvCxnSpPr>
          <p:nvPr/>
        </p:nvCxnSpPr>
        <p:spPr>
          <a:xfrm flipV="1">
            <a:off x="1664528" y="1985103"/>
            <a:ext cx="944859" cy="1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D3ECF1-DACC-4EAB-BBDE-1B0B8BFEB238}"/>
              </a:ext>
            </a:extLst>
          </p:cNvPr>
          <p:cNvCxnSpPr>
            <a:cxnSpLocks/>
          </p:cNvCxnSpPr>
          <p:nvPr/>
        </p:nvCxnSpPr>
        <p:spPr>
          <a:xfrm flipV="1">
            <a:off x="5077840" y="1985103"/>
            <a:ext cx="13956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FD3ECF1-DACC-4EAB-BBDE-1B0B8BFEB238}"/>
              </a:ext>
            </a:extLst>
          </p:cNvPr>
          <p:cNvCxnSpPr>
            <a:cxnSpLocks/>
          </p:cNvCxnSpPr>
          <p:nvPr/>
        </p:nvCxnSpPr>
        <p:spPr>
          <a:xfrm>
            <a:off x="1664528" y="2605670"/>
            <a:ext cx="10396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83502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 SINANG!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0939" y="1085249"/>
            <a:ext cx="1941295" cy="15436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 I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0939" y="3334018"/>
            <a:ext cx="2007462" cy="150433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Shiroq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21508" y="1702889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21508" y="3903568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3844" y="1198387"/>
            <a:ext cx="4541179" cy="1569660"/>
          </a:xfrm>
          <a:prstGeom prst="rect">
            <a:avLst/>
          </a:prstGeom>
          <a:solidFill>
            <a:srgbClr val="FF66CC"/>
          </a:solidFill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519 - yi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 saklar ustiga yurish qilgan.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3023" y="3334018"/>
            <a:ext cx="4572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Doro I qo‘shinini halokatga boshlagan qahramon.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64424"/>
          </a:xfrm>
        </p:spPr>
        <p:txBody>
          <a:bodyPr/>
          <a:lstStyle/>
          <a:p>
            <a:pPr algn="ctr"/>
            <a:r>
              <a:rPr lang="en-US" dirty="0" err="1" smtClean="0"/>
              <a:t>Ahamoniylar</a:t>
            </a:r>
            <a:r>
              <a:rPr lang="en-US" dirty="0" smtClean="0"/>
              <a:t> </a:t>
            </a:r>
            <a:r>
              <a:rPr lang="en-US" dirty="0" err="1" smtClean="0"/>
              <a:t>davlati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682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775" y="991242"/>
            <a:ext cx="3016249" cy="13273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 II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74" y="2762386"/>
            <a:ext cx="3016249" cy="13470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oddan </a:t>
            </a:r>
            <a:r>
              <a:rPr lang="uz-Latn-UZ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uz-Latn-UZ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530-yil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92410" y="3539254"/>
            <a:ext cx="3021197" cy="13470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Sparganis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8567" y="1360287"/>
            <a:ext cx="3005040" cy="1445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03773" y="2707403"/>
            <a:ext cx="2995144" cy="1456987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8273" y="961428"/>
            <a:ext cx="3026144" cy="1496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519- yil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254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uz-Cyrl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014" y="1214021"/>
            <a:ext cx="7282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86 - sahifasidagi “To‘maris va Shiroq jasorati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mavzusini o‘qing.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uz-Cyrl-U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- sahifasidagi atamalar mazmuniga izoh yozing.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1390997"/>
            <a:ext cx="1323820" cy="1134211"/>
          </a:xfrm>
          <a:prstGeom prst="rect">
            <a:avLst/>
          </a:prstGeom>
        </p:spPr>
      </p:pic>
      <p:pic>
        <p:nvPicPr>
          <p:cNvPr id="11" name="Picture 5" descr="C:\Users\user\Desktop\eb415b657e37d0c59fa48cdfc626d85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70" y="3198959"/>
            <a:ext cx="2156260" cy="19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331" y="9218"/>
            <a:ext cx="9151332" cy="6987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07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0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02259"/>
              </p:ext>
            </p:extLst>
          </p:nvPr>
        </p:nvGraphicFramePr>
        <p:xfrm>
          <a:off x="31768" y="707922"/>
          <a:ext cx="9019765" cy="414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09">
                  <a:extLst>
                    <a:ext uri="{9D8B030D-6E8A-4147-A177-3AD203B41FA5}">
                      <a16:colId xmlns:a16="http://schemas.microsoft.com/office/drawing/2014/main" val="2597590534"/>
                    </a:ext>
                  </a:extLst>
                </a:gridCol>
                <a:gridCol w="1736210">
                  <a:extLst>
                    <a:ext uri="{9D8B030D-6E8A-4147-A177-3AD203B41FA5}">
                      <a16:colId xmlns:a16="http://schemas.microsoft.com/office/drawing/2014/main" val="3564937524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val="1399995829"/>
                    </a:ext>
                  </a:extLst>
                </a:gridCol>
                <a:gridCol w="1965962">
                  <a:extLst>
                    <a:ext uri="{9D8B030D-6E8A-4147-A177-3AD203B41FA5}">
                      <a16:colId xmlns:a16="http://schemas.microsoft.com/office/drawing/2014/main" val="2193586473"/>
                    </a:ext>
                  </a:extLst>
                </a:gridCol>
                <a:gridCol w="1783123">
                  <a:extLst>
                    <a:ext uri="{9D8B030D-6E8A-4147-A177-3AD203B41FA5}">
                      <a16:colId xmlns:a16="http://schemas.microsoft.com/office/drawing/2014/main" val="642268821"/>
                    </a:ext>
                  </a:extLst>
                </a:gridCol>
                <a:gridCol w="1535653">
                  <a:extLst>
                    <a:ext uri="{9D8B030D-6E8A-4147-A177-3AD203B41FA5}">
                      <a16:colId xmlns:a16="http://schemas.microsoft.com/office/drawing/2014/main" val="4014833562"/>
                    </a:ext>
                  </a:extLst>
                </a:gridCol>
              </a:tblGrid>
              <a:tr h="943897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uz-Latn-UZ" sz="17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</a:t>
                      </a:r>
                      <a:endParaRPr lang="ru-RU" sz="1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Turkiston ma’rifatpar-varlari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 </a:t>
                      </a:r>
                    </a:p>
                    <a:p>
                      <a:pPr algn="ctr"/>
                      <a:r>
                        <a:rPr lang="uz-Latn-UZ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qayerda</a:t>
                      </a:r>
                      <a:r>
                        <a:rPr lang="uz-Latn-UZ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tug‘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uz-Latn-UZ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lgan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Maqsadlari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Qayerda yangi usul maktablari ochdilar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Yaratgan darsliklari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extLst>
                  <a:ext uri="{0D108BD9-81ED-4DB2-BD59-A6C34878D82A}">
                    <a16:rowId xmlns:a16="http://schemas.microsoft.com/office/drawing/2014/main" val="3757817106"/>
                  </a:ext>
                </a:extLst>
              </a:tr>
              <a:tr h="1067546">
                <a:tc>
                  <a:txBody>
                    <a:bodyPr/>
                    <a:lstStyle/>
                    <a:p>
                      <a:r>
                        <a:rPr lang="uz-Latn-UZ" sz="1700" b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ru-RU" sz="1700" b="1" dirty="0">
                        <a:solidFill>
                          <a:srgbClr val="000000"/>
                        </a:solidFill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Mahmudxo‘ja Behbudiy </a:t>
                      </a:r>
                    </a:p>
                    <a:p>
                      <a:pPr algn="ctr"/>
                      <a:endParaRPr lang="ru-RU" sz="1700" dirty="0"/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1875-yil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Samarqa</a:t>
                      </a:r>
                      <a:r>
                        <a:rPr lang="uz-Latn-UZ" sz="1700" dirty="0" smtClean="0"/>
                        <a:t>nd</a:t>
                      </a:r>
                      <a:endParaRPr lang="ru-RU" sz="1700" dirty="0"/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Turkistonni ilg‘or mamlakatlar 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qatoriga ko</a:t>
                      </a:r>
                      <a:r>
                        <a:rPr lang="uz-Latn-U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‘tarish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Samarqanda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“Savod chiqarish kitobi”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extLst>
                  <a:ext uri="{0D108BD9-81ED-4DB2-BD59-A6C34878D82A}">
                    <a16:rowId xmlns:a16="http://schemas.microsoft.com/office/drawing/2014/main" val="1172348416"/>
                  </a:ext>
                </a:extLst>
              </a:tr>
              <a:tr h="1067546">
                <a:tc>
                  <a:txBody>
                    <a:bodyPr/>
                    <a:lstStyle/>
                    <a:p>
                      <a:r>
                        <a:rPr lang="uz-Latn-UZ" sz="17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Abdulla Avloniy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1878-yil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Maktablardagi 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 o</a:t>
                      </a:r>
                      <a:r>
                        <a:rPr lang="uz-Latn-U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‘qitish usullarini yangilash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Toshkentda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“Turkiy guliston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axloq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extLst>
                  <a:ext uri="{0D108BD9-81ED-4DB2-BD59-A6C34878D82A}">
                    <a16:rowId xmlns:a16="http://schemas.microsoft.com/office/drawing/2014/main" val="2195934556"/>
                  </a:ext>
                </a:extLst>
              </a:tr>
              <a:tr h="1067546">
                <a:tc>
                  <a:txBody>
                    <a:bodyPr/>
                    <a:lstStyle/>
                    <a:p>
                      <a:r>
                        <a:rPr lang="uz-Latn-UZ" sz="17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Munavvar qori 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Abdurashidxonov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1878-yil</a:t>
                      </a:r>
                    </a:p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Yosh</a:t>
                      </a:r>
                      <a:r>
                        <a:rPr lang="uz-Latn-U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avlodga zamonaviy bilim </a:t>
                      </a:r>
                    </a:p>
                    <a:p>
                      <a:pPr algn="ctr"/>
                      <a:r>
                        <a:rPr lang="uz-Latn-U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berish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Toshkentda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“Tovush c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iqarib o‘qish usuli”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766" marR="140766" marT="70373" marB="70373"/>
                </a:tc>
                <a:extLst>
                  <a:ext uri="{0D108BD9-81ED-4DB2-BD59-A6C34878D82A}">
                    <a16:rowId xmlns:a16="http://schemas.microsoft.com/office/drawing/2014/main" val="219581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46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111" y="1243497"/>
            <a:ext cx="8379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 algn="ctr">
              <a:spcBef>
                <a:spcPts val="154"/>
              </a:spcBef>
            </a:pPr>
            <a:r>
              <a:rPr lang="uz-Latn-UZ" sz="3200" b="1" spc="300" dirty="0" smtClean="0">
                <a:latin typeface="Arial" pitchFamily="34" charset="0"/>
                <a:cs typeface="Arial" pitchFamily="34" charset="0"/>
              </a:rPr>
              <a:t>MAVZU:TO‘MARIS VA SHIROQ JASORATI</a:t>
            </a:r>
            <a:endParaRPr lang="uz-Latn-UZ" sz="3200" b="1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35" y="2022766"/>
            <a:ext cx="2094271" cy="204787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60" y="2059140"/>
            <a:ext cx="2228850" cy="2047875"/>
          </a:xfrm>
          <a:prstGeom prst="rect">
            <a:avLst/>
          </a:prstGeom>
          <a:ln w="28575">
            <a:solidFill>
              <a:srgbClr val="1B00C0"/>
            </a:solidFill>
          </a:ln>
        </p:spPr>
      </p:pic>
    </p:spTree>
    <p:extLst>
      <p:ext uri="{BB962C8B-B14F-4D97-AF65-F5344CB8AC3E}">
        <p14:creationId xmlns:p14="http://schemas.microsoft.com/office/powerpoint/2010/main" val="98510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585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AHAMONIYLAR BOSQINI ARAFASIDA O‘RTA OSIYO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053" y="1005832"/>
            <a:ext cx="4225947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1B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Miloddan avvalgi </a:t>
            </a:r>
          </a:p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VI asr o‘rtalarida yurtimizda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xorazmliklar, so‘g‘diylar, baqtriyaliklar hamda ko‘chmanchi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 va massagetlar yashashgan.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33" y="1036609"/>
            <a:ext cx="396909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585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AHAMONIYLAR SULOLASIGA ASOS SOLINISHI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719" y="891875"/>
            <a:ext cx="4223895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1B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Miloddan avvalgi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 asr o‘rtalarida ahamoniylar sulolasiga asos solindi. Sulola vakili Kir II massagetlar ustiga hujum qilish uchun mil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530-yilda Amudaryoni kechib o‘tdi.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62" y="984342"/>
            <a:ext cx="3719246" cy="353943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99" y="977602"/>
            <a:ext cx="3470570" cy="310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4969" y="977603"/>
            <a:ext cx="464541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Hal qiluvchi jang oldidan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Kir II hiyla yo‘li bilan To‘marisning o‘g‘li Sparganisni asirga tushirdi. O‘g‘lining o‘limidan  larzaga tushgan To‘maris Kir II ga maktub yo‘lladi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500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756" y="149356"/>
            <a:ext cx="8407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AHAMONIYLARNING O‘RTA OSIYOGA KIRIB KELISHI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74255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 JANGCHILARI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91" y="753528"/>
            <a:ext cx="3778237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To‘maris bor qo‘shinini yig‘ib, Kir II ustiga yurish qildi. Ikki tomon o‘rtasida bo‘lib o‘tgan dahshatli jangda massagetlar g‘alaba qozonishdi.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Kir II o‘ldirildi.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822812"/>
            <a:ext cx="2761083" cy="202920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34" y="2935088"/>
            <a:ext cx="2761083" cy="202920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 VA KIR II O‘RTASIDAGI JANG NATIJALARI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40" y="1194408"/>
            <a:ext cx="3053418" cy="1781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3" y="3151078"/>
            <a:ext cx="3023920" cy="176445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5618" y="1177050"/>
            <a:ext cx="421638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Massagetlardan bir yigit Kir II ning kesilg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 boshini To‘marisning oyog‘i ostiga tashladi.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77338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 HAQIDA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27" y="2633687"/>
            <a:ext cx="3142761" cy="250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09" y="770562"/>
            <a:ext cx="3184190" cy="2713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8156" y="770562"/>
            <a:ext cx="4145344" cy="224676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To‘marisning bu g‘alabasi tillarda doston bo‘ldi. Uning bolaligi,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qahramonligi haqida kinofilmlar yaratildi.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</TotalTime>
  <Words>509</Words>
  <Application>Microsoft Office PowerPoint</Application>
  <PresentationFormat>Экран (16:9)</PresentationFormat>
  <Paragraphs>95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AHAMONIYLAR BOSQINI ARAFASIDA O‘RTA OSIYO</vt:lpstr>
      <vt:lpstr>AHAMONIYLAR SULOLASIGA ASOS SOLINISHI</vt:lpstr>
      <vt:lpstr>Презентация PowerPoint</vt:lpstr>
      <vt:lpstr>TO‘MARIS JANGCHILARI</vt:lpstr>
      <vt:lpstr>TO‘MARIS VA KIR II O‘RTASIDAGI JANG NATIJALARI</vt:lpstr>
      <vt:lpstr>TO‘MARIS HAQIDA</vt:lpstr>
      <vt:lpstr>Презентация PowerPoint</vt:lpstr>
      <vt:lpstr>OZODLIK UCHUN KURASH</vt:lpstr>
      <vt:lpstr>SHIROQ JASORATI</vt:lpstr>
      <vt:lpstr>Презентация PowerPoint</vt:lpstr>
      <vt:lpstr>Презентация PowerPoint</vt:lpstr>
      <vt:lpstr>O‘ZINGIZNI SINANG!</vt:lpstr>
      <vt:lpstr>Ahamoniylar davlati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635</cp:revision>
  <dcterms:created xsi:type="dcterms:W3CDTF">2020-04-11T16:25:36Z</dcterms:created>
  <dcterms:modified xsi:type="dcterms:W3CDTF">2020-11-21T08:17:07Z</dcterms:modified>
</cp:coreProperties>
</file>